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3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9" r:id="rId12"/>
    <p:sldId id="281" r:id="rId13"/>
    <p:sldId id="267" r:id="rId14"/>
    <p:sldId id="270" r:id="rId15"/>
    <p:sldId id="268" r:id="rId16"/>
    <p:sldId id="271" r:id="rId17"/>
    <p:sldId id="282" r:id="rId18"/>
    <p:sldId id="273" r:id="rId19"/>
    <p:sldId id="274" r:id="rId20"/>
    <p:sldId id="276" r:id="rId21"/>
    <p:sldId id="275" r:id="rId22"/>
    <p:sldId id="279" r:id="rId23"/>
    <p:sldId id="277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6642-47A5-4253-A177-E72F932BFFEA}" type="datetimeFigureOut">
              <a:rPr lang="ru-RU" smtClean="0"/>
              <a:pPr/>
              <a:t>01.01.2020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EA747-8516-4449-AE7A-F0089314A7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text=&#1093;&#1088;&#1086;&#1084;&#1086;&#1089;&#1086;&#1084;&#1099;%20&#1074;%20&#1082;&#1086;&#1088;&#1077;&#1096;&#1082;&#1077;%20&#1083;&#1091;&#1082;&#1072;&amp;from=tabbar" TargetMode="External"/><Relationship Id="rId2" Type="http://schemas.openxmlformats.org/officeDocument/2006/relationships/hyperlink" Target="https://yandex.ru/images/search?text=&#1082;&#1083;&#1077;&#1090;&#1082;&#1072;%20&#1088;&#1072;&#1089;&#1090;&#1077;&#1085;&#1080;&#1081;&amp;from=tabbar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andex.ru/images/search?text=&#1084;&#1080;&#1082;&#1088;&#1086;&#1089;&#1082;&#1086;&#1087;&amp;from=tabba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357298"/>
            <a:ext cx="32861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Питание клетки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Дыхание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Обмен веществ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Рост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Деление</a:t>
            </a:r>
          </a:p>
        </p:txBody>
      </p:sp>
      <p:pic>
        <p:nvPicPr>
          <p:cNvPr id="3" name="Picture 2" descr="C:\Users\Ромашка\Desktop\5 открытый урок\5открытый скан\1 001.jpg"/>
          <p:cNvPicPr>
            <a:picLocks noChangeAspect="1" noChangeArrowheads="1"/>
          </p:cNvPicPr>
          <p:nvPr/>
        </p:nvPicPr>
        <p:blipFill>
          <a:blip r:embed="rId2" cstate="print"/>
          <a:srcRect l="7031" t="11402" r="7031" b="4969"/>
          <a:stretch>
            <a:fillRect/>
          </a:stretch>
        </p:blipFill>
        <p:spPr bwMode="auto">
          <a:xfrm>
            <a:off x="3929058" y="746827"/>
            <a:ext cx="4714908" cy="3343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3"/>
          <a:srcRect l="12500" t="14178" r="6250" b="8667"/>
          <a:stretch>
            <a:fillRect/>
          </a:stretch>
        </p:blipFill>
        <p:spPr bwMode="auto">
          <a:xfrm rot="10800000">
            <a:off x="4071934" y="4357694"/>
            <a:ext cx="4572032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Прямая со стрелкой 5"/>
          <p:cNvCxnSpPr/>
          <p:nvPr/>
        </p:nvCxnSpPr>
        <p:spPr>
          <a:xfrm>
            <a:off x="1285852" y="3143248"/>
            <a:ext cx="4000528" cy="150019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000232" y="2285992"/>
            <a:ext cx="2428892" cy="192882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42976" y="142852"/>
            <a:ext cx="7205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Процессы жизнедеятельности клетки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Ромашка\Desktop\5 открытый урок\5открытый скан\1 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7491"/>
            <a:ext cx="9144000" cy="6663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071546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это процесс размножения клетки, т. е. процесс увеличения числа клеток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43240" y="214290"/>
            <a:ext cx="26248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Деление -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3000372"/>
            <a:ext cx="64486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Какие структуры клетки играют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большую роль при ее делении?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4500570"/>
            <a:ext cx="24671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Хромосомы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0" name="Picture 8" descr="https://clipart-best.com/img/microscope/microscope-clip-art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71546"/>
            <a:ext cx="4429156" cy="44291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00760" y="1714488"/>
            <a:ext cx="1367682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dirty="0" smtClean="0"/>
              <a:t>?</a:t>
            </a:r>
            <a:endParaRPr lang="ru-RU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785786" y="214290"/>
          <a:ext cx="7929586" cy="5932057"/>
        </p:xfrm>
        <a:graphic>
          <a:graphicData uri="http://schemas.openxmlformats.org/presentationml/2006/ole">
            <p:oleObj spid="_x0000_s2049" name="Слайд" r:id="rId3" imgW="4569445" imgH="3426611" progId="PowerPoint.Slide.12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71604" y="4643446"/>
            <a:ext cx="6709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хромосомы корешка лука (16 хромосом)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3"/>
          <p:cNvGrpSpPr>
            <a:grpSpLocks/>
          </p:cNvGrpSpPr>
          <p:nvPr/>
        </p:nvGrpSpPr>
        <p:grpSpPr bwMode="auto">
          <a:xfrm>
            <a:off x="3276600" y="1628775"/>
            <a:ext cx="2087563" cy="4616450"/>
            <a:chOff x="3707904" y="2132856"/>
            <a:chExt cx="1512168" cy="3824808"/>
          </a:xfrm>
        </p:grpSpPr>
        <p:grpSp>
          <p:nvGrpSpPr>
            <p:cNvPr id="3" name="Группа 139"/>
            <p:cNvGrpSpPr>
              <a:grpSpLocks/>
            </p:cNvGrpSpPr>
            <p:nvPr/>
          </p:nvGrpSpPr>
          <p:grpSpPr bwMode="auto">
            <a:xfrm>
              <a:off x="3707904" y="2132856"/>
              <a:ext cx="1512168" cy="3824808"/>
              <a:chOff x="611560" y="2708920"/>
              <a:chExt cx="1512168" cy="3824808"/>
            </a:xfrm>
          </p:grpSpPr>
          <p:sp>
            <p:nvSpPr>
              <p:cNvPr id="124" name="Скругленный прямоугольник 123"/>
              <p:cNvSpPr/>
              <p:nvPr/>
            </p:nvSpPr>
            <p:spPr>
              <a:xfrm>
                <a:off x="611560" y="2708920"/>
                <a:ext cx="1512168" cy="382480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8" name="Овал 137"/>
              <p:cNvSpPr/>
              <p:nvPr/>
            </p:nvSpPr>
            <p:spPr>
              <a:xfrm flipH="1">
                <a:off x="683568" y="2924944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9" name="Овал 138"/>
              <p:cNvSpPr/>
              <p:nvPr/>
            </p:nvSpPr>
            <p:spPr>
              <a:xfrm flipH="1">
                <a:off x="758752" y="3029846"/>
                <a:ext cx="177090" cy="170985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3" name="Полилиния 142"/>
            <p:cNvSpPr/>
            <p:nvPr/>
          </p:nvSpPr>
          <p:spPr>
            <a:xfrm>
              <a:off x="3780350" y="2132856"/>
              <a:ext cx="1429372" cy="3678813"/>
            </a:xfrm>
            <a:custGeom>
              <a:avLst/>
              <a:gdLst>
                <a:gd name="connsiteX0" fmla="*/ 640442 w 1420585"/>
                <a:gd name="connsiteY0" fmla="*/ 328386 h 3679373"/>
                <a:gd name="connsiteX1" fmla="*/ 738414 w 1420585"/>
                <a:gd name="connsiteY1" fmla="*/ 578758 h 3679373"/>
                <a:gd name="connsiteX2" fmla="*/ 618671 w 1420585"/>
                <a:gd name="connsiteY2" fmla="*/ 850901 h 3679373"/>
                <a:gd name="connsiteX3" fmla="*/ 324757 w 1420585"/>
                <a:gd name="connsiteY3" fmla="*/ 905329 h 3679373"/>
                <a:gd name="connsiteX4" fmla="*/ 52614 w 1420585"/>
                <a:gd name="connsiteY4" fmla="*/ 894444 h 3679373"/>
                <a:gd name="connsiteX5" fmla="*/ 9071 w 1420585"/>
                <a:gd name="connsiteY5" fmla="*/ 916215 h 3679373"/>
                <a:gd name="connsiteX6" fmla="*/ 41728 w 1420585"/>
                <a:gd name="connsiteY6" fmla="*/ 3082472 h 3679373"/>
                <a:gd name="connsiteX7" fmla="*/ 194128 w 1420585"/>
                <a:gd name="connsiteY7" fmla="*/ 3561444 h 3679373"/>
                <a:gd name="connsiteX8" fmla="*/ 727528 w 1420585"/>
                <a:gd name="connsiteY8" fmla="*/ 3670301 h 3679373"/>
                <a:gd name="connsiteX9" fmla="*/ 1119414 w 1420585"/>
                <a:gd name="connsiteY9" fmla="*/ 3507015 h 3679373"/>
                <a:gd name="connsiteX10" fmla="*/ 1326242 w 1420585"/>
                <a:gd name="connsiteY10" fmla="*/ 2766786 h 3679373"/>
                <a:gd name="connsiteX11" fmla="*/ 1304471 w 1420585"/>
                <a:gd name="connsiteY11" fmla="*/ 404586 h 3679373"/>
                <a:gd name="connsiteX12" fmla="*/ 640442 w 1420585"/>
                <a:gd name="connsiteY12" fmla="*/ 328386 h 3679373"/>
                <a:gd name="connsiteX0" fmla="*/ 649559 w 1429702"/>
                <a:gd name="connsiteY0" fmla="*/ 328386 h 3679373"/>
                <a:gd name="connsiteX1" fmla="*/ 747531 w 1429702"/>
                <a:gd name="connsiteY1" fmla="*/ 578758 h 3679373"/>
                <a:gd name="connsiteX2" fmla="*/ 627788 w 1429702"/>
                <a:gd name="connsiteY2" fmla="*/ 850901 h 3679373"/>
                <a:gd name="connsiteX3" fmla="*/ 333874 w 1429702"/>
                <a:gd name="connsiteY3" fmla="*/ 905329 h 3679373"/>
                <a:gd name="connsiteX4" fmla="*/ 159972 w 1429702"/>
                <a:gd name="connsiteY4" fmla="*/ 907831 h 3679373"/>
                <a:gd name="connsiteX5" fmla="*/ 18188 w 1429702"/>
                <a:gd name="connsiteY5" fmla="*/ 916215 h 3679373"/>
                <a:gd name="connsiteX6" fmla="*/ 50845 w 1429702"/>
                <a:gd name="connsiteY6" fmla="*/ 3082472 h 3679373"/>
                <a:gd name="connsiteX7" fmla="*/ 203245 w 1429702"/>
                <a:gd name="connsiteY7" fmla="*/ 3561444 h 3679373"/>
                <a:gd name="connsiteX8" fmla="*/ 736645 w 1429702"/>
                <a:gd name="connsiteY8" fmla="*/ 3670301 h 3679373"/>
                <a:gd name="connsiteX9" fmla="*/ 1128531 w 1429702"/>
                <a:gd name="connsiteY9" fmla="*/ 3507015 h 3679373"/>
                <a:gd name="connsiteX10" fmla="*/ 1335359 w 1429702"/>
                <a:gd name="connsiteY10" fmla="*/ 2766786 h 3679373"/>
                <a:gd name="connsiteX11" fmla="*/ 1313588 w 1429702"/>
                <a:gd name="connsiteY11" fmla="*/ 404586 h 3679373"/>
                <a:gd name="connsiteX12" fmla="*/ 649559 w 1429702"/>
                <a:gd name="connsiteY12" fmla="*/ 328386 h 367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29702" h="3679373">
                  <a:moveTo>
                    <a:pt x="649559" y="328386"/>
                  </a:moveTo>
                  <a:cubicBezTo>
                    <a:pt x="555216" y="357415"/>
                    <a:pt x="751159" y="491672"/>
                    <a:pt x="747531" y="578758"/>
                  </a:cubicBezTo>
                  <a:cubicBezTo>
                    <a:pt x="743903" y="665844"/>
                    <a:pt x="696731" y="796473"/>
                    <a:pt x="627788" y="850901"/>
                  </a:cubicBezTo>
                  <a:cubicBezTo>
                    <a:pt x="558845" y="905330"/>
                    <a:pt x="411843" y="895841"/>
                    <a:pt x="333874" y="905329"/>
                  </a:cubicBezTo>
                  <a:cubicBezTo>
                    <a:pt x="255905" y="914817"/>
                    <a:pt x="212586" y="906017"/>
                    <a:pt x="159972" y="907831"/>
                  </a:cubicBezTo>
                  <a:cubicBezTo>
                    <a:pt x="107358" y="909645"/>
                    <a:pt x="36376" y="553775"/>
                    <a:pt x="18188" y="916215"/>
                  </a:cubicBezTo>
                  <a:cubicBezTo>
                    <a:pt x="0" y="1278655"/>
                    <a:pt x="20002" y="2641601"/>
                    <a:pt x="50845" y="3082472"/>
                  </a:cubicBezTo>
                  <a:cubicBezTo>
                    <a:pt x="81688" y="3523343"/>
                    <a:pt x="88945" y="3463473"/>
                    <a:pt x="203245" y="3561444"/>
                  </a:cubicBezTo>
                  <a:cubicBezTo>
                    <a:pt x="317545" y="3659415"/>
                    <a:pt x="582431" y="3679373"/>
                    <a:pt x="736645" y="3670301"/>
                  </a:cubicBezTo>
                  <a:cubicBezTo>
                    <a:pt x="890859" y="3661230"/>
                    <a:pt x="1028745" y="3657601"/>
                    <a:pt x="1128531" y="3507015"/>
                  </a:cubicBezTo>
                  <a:cubicBezTo>
                    <a:pt x="1228317" y="3356429"/>
                    <a:pt x="1304516" y="3283857"/>
                    <a:pt x="1335359" y="2766786"/>
                  </a:cubicBezTo>
                  <a:cubicBezTo>
                    <a:pt x="1366202" y="2249715"/>
                    <a:pt x="1429702" y="809172"/>
                    <a:pt x="1313588" y="404586"/>
                  </a:cubicBezTo>
                  <a:cubicBezTo>
                    <a:pt x="1197474" y="0"/>
                    <a:pt x="743902" y="299357"/>
                    <a:pt x="649559" y="328386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55"/>
          <p:cNvGrpSpPr>
            <a:grpSpLocks/>
          </p:cNvGrpSpPr>
          <p:nvPr/>
        </p:nvGrpSpPr>
        <p:grpSpPr bwMode="auto">
          <a:xfrm>
            <a:off x="3276600" y="1976438"/>
            <a:ext cx="2087563" cy="4268787"/>
            <a:chOff x="5292080" y="3321224"/>
            <a:chExt cx="1512168" cy="3536776"/>
          </a:xfrm>
        </p:grpSpPr>
        <p:grpSp>
          <p:nvGrpSpPr>
            <p:cNvPr id="8" name="Группа 151"/>
            <p:cNvGrpSpPr>
              <a:grpSpLocks/>
            </p:cNvGrpSpPr>
            <p:nvPr/>
          </p:nvGrpSpPr>
          <p:grpSpPr bwMode="auto">
            <a:xfrm>
              <a:off x="5292080" y="3321224"/>
              <a:ext cx="1512168" cy="3536776"/>
              <a:chOff x="5292080" y="3321224"/>
              <a:chExt cx="1512168" cy="3536776"/>
            </a:xfrm>
          </p:grpSpPr>
          <p:grpSp>
            <p:nvGrpSpPr>
              <p:cNvPr id="9" name="Группа 37"/>
              <p:cNvGrpSpPr>
                <a:grpSpLocks/>
              </p:cNvGrpSpPr>
              <p:nvPr/>
            </p:nvGrpSpPr>
            <p:grpSpPr bwMode="auto">
              <a:xfrm>
                <a:off x="5292080" y="3321224"/>
                <a:ext cx="1512168" cy="3536776"/>
                <a:chOff x="3707904" y="4941168"/>
                <a:chExt cx="1296144" cy="1512168"/>
              </a:xfrm>
            </p:grpSpPr>
            <p:sp>
              <p:nvSpPr>
                <p:cNvPr id="111" name="Скругленный прямоугольник 110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14" name="Капля 113"/>
                <p:cNvSpPr/>
                <p:nvPr/>
              </p:nvSpPr>
              <p:spPr>
                <a:xfrm rot="5400000" flipH="1" flipV="1">
                  <a:off x="4402833" y="4924173"/>
                  <a:ext cx="497683" cy="608152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150" name="Овал 149"/>
              <p:cNvSpPr/>
              <p:nvPr/>
            </p:nvSpPr>
            <p:spPr>
              <a:xfrm flipH="1">
                <a:off x="5364088" y="3429000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51" name="Овал 150"/>
              <p:cNvSpPr/>
              <p:nvPr/>
            </p:nvSpPr>
            <p:spPr>
              <a:xfrm flipH="1">
                <a:off x="5439272" y="3534299"/>
                <a:ext cx="177090" cy="170986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53" name="Капля 152"/>
            <p:cNvSpPr/>
            <p:nvPr/>
          </p:nvSpPr>
          <p:spPr>
            <a:xfrm flipH="1">
              <a:off x="5364526" y="4148532"/>
              <a:ext cx="936049" cy="2592409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1" name="Группа 148"/>
          <p:cNvGrpSpPr>
            <a:grpSpLocks/>
          </p:cNvGrpSpPr>
          <p:nvPr/>
        </p:nvGrpSpPr>
        <p:grpSpPr bwMode="auto">
          <a:xfrm>
            <a:off x="3276600" y="2325688"/>
            <a:ext cx="2087563" cy="3911600"/>
            <a:chOff x="5292080" y="3284984"/>
            <a:chExt cx="1512168" cy="3240360"/>
          </a:xfrm>
        </p:grpSpPr>
        <p:grpSp>
          <p:nvGrpSpPr>
            <p:cNvPr id="12" name="Группа 48"/>
            <p:cNvGrpSpPr>
              <a:grpSpLocks/>
            </p:cNvGrpSpPr>
            <p:nvPr/>
          </p:nvGrpSpPr>
          <p:grpSpPr bwMode="auto">
            <a:xfrm>
              <a:off x="5292080" y="3284984"/>
              <a:ext cx="1512168" cy="3240360"/>
              <a:chOff x="3707904" y="4725144"/>
              <a:chExt cx="1296144" cy="1728192"/>
            </a:xfrm>
          </p:grpSpPr>
          <p:grpSp>
            <p:nvGrpSpPr>
              <p:cNvPr id="13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98" name="Скругленный прямоугольник 97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99" name="Капля 98"/>
                <p:cNvSpPr/>
                <p:nvPr/>
              </p:nvSpPr>
              <p:spPr>
                <a:xfrm flipH="1">
                  <a:off x="3831112" y="5310618"/>
                  <a:ext cx="617024" cy="1032251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01" name="Капля 100"/>
                <p:cNvSpPr/>
                <p:nvPr/>
              </p:nvSpPr>
              <p:spPr>
                <a:xfrm rot="4779521" flipH="1" flipV="1">
                  <a:off x="4435408" y="4834073"/>
                  <a:ext cx="304397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97" name="Капля 96"/>
              <p:cNvSpPr/>
              <p:nvPr/>
            </p:nvSpPr>
            <p:spPr>
              <a:xfrm rot="20506237" flipH="1">
                <a:off x="4494461" y="5036555"/>
                <a:ext cx="283870" cy="946858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7" name="Овал 146"/>
            <p:cNvSpPr/>
            <p:nvPr/>
          </p:nvSpPr>
          <p:spPr>
            <a:xfrm flipH="1">
              <a:off x="5364088" y="3429000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 flipH="1">
              <a:off x="5439272" y="3534849"/>
              <a:ext cx="177090" cy="169645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" name="Группа 145"/>
          <p:cNvGrpSpPr>
            <a:grpSpLocks/>
          </p:cNvGrpSpPr>
          <p:nvPr/>
        </p:nvGrpSpPr>
        <p:grpSpPr bwMode="auto">
          <a:xfrm>
            <a:off x="3276600" y="2673350"/>
            <a:ext cx="2087563" cy="3563938"/>
            <a:chOff x="5292079" y="3573016"/>
            <a:chExt cx="1512168" cy="2952328"/>
          </a:xfrm>
        </p:grpSpPr>
        <p:grpSp>
          <p:nvGrpSpPr>
            <p:cNvPr id="15" name="Группа 48"/>
            <p:cNvGrpSpPr>
              <a:grpSpLocks/>
            </p:cNvGrpSpPr>
            <p:nvPr/>
          </p:nvGrpSpPr>
          <p:grpSpPr bwMode="auto">
            <a:xfrm>
              <a:off x="5292079" y="3573016"/>
              <a:ext cx="1512168" cy="2952328"/>
              <a:chOff x="3707903" y="4725144"/>
              <a:chExt cx="1296144" cy="1728192"/>
            </a:xfrm>
          </p:grpSpPr>
          <p:grpSp>
            <p:nvGrpSpPr>
              <p:cNvPr id="16" name="Группа 37"/>
              <p:cNvGrpSpPr>
                <a:grpSpLocks/>
              </p:cNvGrpSpPr>
              <p:nvPr/>
            </p:nvGrpSpPr>
            <p:grpSpPr bwMode="auto">
              <a:xfrm>
                <a:off x="3707903" y="4725144"/>
                <a:ext cx="1296144" cy="1728192"/>
                <a:chOff x="3707903" y="4941168"/>
                <a:chExt cx="1296144" cy="1512168"/>
              </a:xfrm>
            </p:grpSpPr>
            <p:sp>
              <p:nvSpPr>
                <p:cNvPr id="56" name="Скругленный прямоугольник 55"/>
                <p:cNvSpPr/>
                <p:nvPr/>
              </p:nvSpPr>
              <p:spPr>
                <a:xfrm>
                  <a:off x="3707903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4" name="Капля 53"/>
                <p:cNvSpPr/>
                <p:nvPr/>
              </p:nvSpPr>
              <p:spPr>
                <a:xfrm flipH="1">
                  <a:off x="3831111" y="5383705"/>
                  <a:ext cx="555913" cy="995539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5" name="Капля 54"/>
                <p:cNvSpPr/>
                <p:nvPr/>
              </p:nvSpPr>
              <p:spPr>
                <a:xfrm rot="4779521" flipH="1" flipV="1">
                  <a:off x="4435378" y="4833757"/>
                  <a:ext cx="304454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51" name="Капля 50"/>
              <p:cNvSpPr/>
              <p:nvPr/>
            </p:nvSpPr>
            <p:spPr>
              <a:xfrm rot="20506237" flipH="1">
                <a:off x="4441234" y="5114661"/>
                <a:ext cx="288799" cy="809825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4" name="Овал 143"/>
            <p:cNvSpPr/>
            <p:nvPr/>
          </p:nvSpPr>
          <p:spPr>
            <a:xfrm flipH="1">
              <a:off x="5364088" y="3717032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 flipH="1">
              <a:off x="5439271" y="3822879"/>
              <a:ext cx="177090" cy="169644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7" name="Группа 136"/>
          <p:cNvGrpSpPr>
            <a:grpSpLocks/>
          </p:cNvGrpSpPr>
          <p:nvPr/>
        </p:nvGrpSpPr>
        <p:grpSpPr bwMode="auto">
          <a:xfrm>
            <a:off x="3276600" y="3021013"/>
            <a:ext cx="2087563" cy="3216275"/>
            <a:chOff x="5292080" y="3861048"/>
            <a:chExt cx="1512168" cy="2664296"/>
          </a:xfrm>
        </p:grpSpPr>
        <p:grpSp>
          <p:nvGrpSpPr>
            <p:cNvPr id="18" name="Группа 59"/>
            <p:cNvGrpSpPr>
              <a:grpSpLocks/>
            </p:cNvGrpSpPr>
            <p:nvPr/>
          </p:nvGrpSpPr>
          <p:grpSpPr bwMode="auto">
            <a:xfrm>
              <a:off x="5292080" y="3861048"/>
              <a:ext cx="1512168" cy="2664296"/>
              <a:chOff x="3707904" y="4725144"/>
              <a:chExt cx="1296144" cy="1728192"/>
            </a:xfrm>
          </p:grpSpPr>
          <p:grpSp>
            <p:nvGrpSpPr>
              <p:cNvPr id="19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67" name="Скругленный прямоугольник 66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4" name="Капля 63"/>
                <p:cNvSpPr/>
                <p:nvPr/>
              </p:nvSpPr>
              <p:spPr>
                <a:xfrm>
                  <a:off x="3779858" y="5431540"/>
                  <a:ext cx="299641" cy="911331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5" name="Капля 64"/>
                <p:cNvSpPr/>
                <p:nvPr/>
              </p:nvSpPr>
              <p:spPr>
                <a:xfrm flipH="1">
                  <a:off x="4139623" y="5390489"/>
                  <a:ext cx="288799" cy="1004629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6" name="Капля 65"/>
                <p:cNvSpPr/>
                <p:nvPr/>
              </p:nvSpPr>
              <p:spPr>
                <a:xfrm rot="4779521" flipH="1" flipV="1">
                  <a:off x="4435345" y="4834118"/>
                  <a:ext cx="304523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62" name="Капля 61"/>
              <p:cNvSpPr/>
              <p:nvPr/>
            </p:nvSpPr>
            <p:spPr>
              <a:xfrm rot="20506237" flipH="1">
                <a:off x="4499390" y="5143117"/>
                <a:ext cx="287813" cy="888833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35" name="Овал 134"/>
            <p:cNvSpPr/>
            <p:nvPr/>
          </p:nvSpPr>
          <p:spPr>
            <a:xfrm flipH="1">
              <a:off x="5364088" y="4005064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 flipH="1">
              <a:off x="5439272" y="4110908"/>
              <a:ext cx="177090" cy="169641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0" name="Группа 133"/>
          <p:cNvGrpSpPr>
            <a:grpSpLocks/>
          </p:cNvGrpSpPr>
          <p:nvPr/>
        </p:nvGrpSpPr>
        <p:grpSpPr bwMode="auto">
          <a:xfrm>
            <a:off x="3276600" y="3368675"/>
            <a:ext cx="2087563" cy="2868613"/>
            <a:chOff x="5292080" y="4149080"/>
            <a:chExt cx="1512168" cy="2376264"/>
          </a:xfrm>
        </p:grpSpPr>
        <p:grpSp>
          <p:nvGrpSpPr>
            <p:cNvPr id="21" name="Группа 47"/>
            <p:cNvGrpSpPr>
              <a:grpSpLocks/>
            </p:cNvGrpSpPr>
            <p:nvPr/>
          </p:nvGrpSpPr>
          <p:grpSpPr bwMode="auto">
            <a:xfrm>
              <a:off x="5292080" y="4149080"/>
              <a:ext cx="1512168" cy="2376264"/>
              <a:chOff x="3707904" y="4725144"/>
              <a:chExt cx="1296144" cy="1728192"/>
            </a:xfrm>
          </p:grpSpPr>
          <p:grpSp>
            <p:nvGrpSpPr>
              <p:cNvPr id="22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43" name="Скругленный прямоугольник 42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0" name="Капля 39"/>
                <p:cNvSpPr/>
                <p:nvPr/>
              </p:nvSpPr>
              <p:spPr>
                <a:xfrm>
                  <a:off x="3779858" y="5532813"/>
                  <a:ext cx="299641" cy="810060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1" name="Капля 40"/>
                <p:cNvSpPr/>
                <p:nvPr/>
              </p:nvSpPr>
              <p:spPr>
                <a:xfrm flipH="1">
                  <a:off x="4211577" y="5399756"/>
                  <a:ext cx="288798" cy="943118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2" name="Капля 41"/>
                <p:cNvSpPr/>
                <p:nvPr/>
              </p:nvSpPr>
              <p:spPr>
                <a:xfrm rot="4779521" flipH="1" flipV="1">
                  <a:off x="4435302" y="4833731"/>
                  <a:ext cx="304609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47" name="Капля 46"/>
              <p:cNvSpPr/>
              <p:nvPr/>
            </p:nvSpPr>
            <p:spPr>
              <a:xfrm rot="20506237" flipH="1">
                <a:off x="4528960" y="5109612"/>
                <a:ext cx="287813" cy="810060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32" name="Овал 131"/>
            <p:cNvSpPr/>
            <p:nvPr/>
          </p:nvSpPr>
          <p:spPr>
            <a:xfrm flipH="1">
              <a:off x="5364088" y="4293096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 flipH="1">
              <a:off x="5439272" y="4398936"/>
              <a:ext cx="177090" cy="169640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3" name="Группа 130"/>
          <p:cNvGrpSpPr>
            <a:grpSpLocks/>
          </p:cNvGrpSpPr>
          <p:nvPr/>
        </p:nvGrpSpPr>
        <p:grpSpPr bwMode="auto">
          <a:xfrm>
            <a:off x="3276600" y="3716338"/>
            <a:ext cx="2087563" cy="2520950"/>
            <a:chOff x="5292080" y="4437112"/>
            <a:chExt cx="1584176" cy="2088232"/>
          </a:xfrm>
        </p:grpSpPr>
        <p:grpSp>
          <p:nvGrpSpPr>
            <p:cNvPr id="24" name="Группа 36"/>
            <p:cNvGrpSpPr>
              <a:grpSpLocks/>
            </p:cNvGrpSpPr>
            <p:nvPr/>
          </p:nvGrpSpPr>
          <p:grpSpPr bwMode="auto">
            <a:xfrm>
              <a:off x="5292080" y="4437112"/>
              <a:ext cx="1584176" cy="2088232"/>
              <a:chOff x="3707904" y="4941168"/>
              <a:chExt cx="1296144" cy="1512168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3707904" y="4941168"/>
                <a:ext cx="1296144" cy="151216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4" name="Капля 33"/>
              <p:cNvSpPr/>
              <p:nvPr/>
            </p:nvSpPr>
            <p:spPr>
              <a:xfrm>
                <a:off x="3779858" y="5514421"/>
                <a:ext cx="299641" cy="828455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5" name="Капля 34"/>
              <p:cNvSpPr/>
              <p:nvPr/>
            </p:nvSpPr>
            <p:spPr>
              <a:xfrm flipH="1">
                <a:off x="4119910" y="5514421"/>
                <a:ext cx="432705" cy="880828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6" name="Капля 35"/>
              <p:cNvSpPr/>
              <p:nvPr/>
            </p:nvSpPr>
            <p:spPr>
              <a:xfrm rot="4779521" flipH="1" flipV="1">
                <a:off x="4427420" y="5013304"/>
                <a:ext cx="504691" cy="575626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5" name="Группа 129"/>
            <p:cNvGrpSpPr>
              <a:grpSpLocks/>
            </p:cNvGrpSpPr>
            <p:nvPr/>
          </p:nvGrpSpPr>
          <p:grpSpPr bwMode="auto">
            <a:xfrm>
              <a:off x="5364088" y="4581128"/>
              <a:ext cx="554462" cy="525971"/>
              <a:chOff x="3563888" y="5085184"/>
              <a:chExt cx="554462" cy="525971"/>
            </a:xfrm>
          </p:grpSpPr>
          <p:sp>
            <p:nvSpPr>
              <p:cNvPr id="128" name="Овал 127"/>
              <p:cNvSpPr/>
              <p:nvPr/>
            </p:nvSpPr>
            <p:spPr>
              <a:xfrm flipH="1">
                <a:off x="3563888" y="5085184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29" name="Овал 128"/>
              <p:cNvSpPr/>
              <p:nvPr/>
            </p:nvSpPr>
            <p:spPr>
              <a:xfrm flipH="1">
                <a:off x="3640058" y="5191019"/>
                <a:ext cx="175886" cy="169636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2048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Рост клетки</a:t>
            </a:r>
          </a:p>
        </p:txBody>
      </p:sp>
      <p:grpSp>
        <p:nvGrpSpPr>
          <p:cNvPr id="26" name="Группа 7"/>
          <p:cNvGrpSpPr>
            <a:grpSpLocks/>
          </p:cNvGrpSpPr>
          <p:nvPr/>
        </p:nvGrpSpPr>
        <p:grpSpPr bwMode="auto">
          <a:xfrm>
            <a:off x="3276600" y="4151313"/>
            <a:ext cx="2087563" cy="2085975"/>
            <a:chOff x="3059832" y="4653136"/>
            <a:chExt cx="1512168" cy="165618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059832" y="4653136"/>
              <a:ext cx="1512168" cy="16561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7" name="Группа 4"/>
            <p:cNvGrpSpPr>
              <a:grpSpLocks/>
            </p:cNvGrpSpPr>
            <p:nvPr/>
          </p:nvGrpSpPr>
          <p:grpSpPr bwMode="auto">
            <a:xfrm flipH="1">
              <a:off x="3111976" y="4822939"/>
              <a:ext cx="554462" cy="504056"/>
              <a:chOff x="4592931" y="2208204"/>
              <a:chExt cx="3168352" cy="2880320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4592931" y="2208204"/>
                <a:ext cx="3168352" cy="2880320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6153637" y="2534327"/>
                <a:ext cx="1011945" cy="936307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85834" t="13778" r="4687" b="3556"/>
          <a:stretch>
            <a:fillRect/>
          </a:stretch>
        </p:blipFill>
        <p:spPr bwMode="auto">
          <a:xfrm>
            <a:off x="785786" y="1928802"/>
            <a:ext cx="1143008" cy="2826122"/>
          </a:xfrm>
          <a:prstGeom prst="rect">
            <a:avLst/>
          </a:prstGeom>
          <a:noFill/>
        </p:spPr>
      </p:pic>
      <p:pic>
        <p:nvPicPr>
          <p:cNvPr id="4" name="Picture 2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68542" t="13778" r="22083" b="3556"/>
          <a:stretch>
            <a:fillRect/>
          </a:stretch>
        </p:blipFill>
        <p:spPr bwMode="auto">
          <a:xfrm>
            <a:off x="3857620" y="2000240"/>
            <a:ext cx="857256" cy="2143140"/>
          </a:xfrm>
          <a:prstGeom prst="rect">
            <a:avLst/>
          </a:prstGeom>
          <a:noFill/>
        </p:spPr>
      </p:pic>
      <p:pic>
        <p:nvPicPr>
          <p:cNvPr id="5" name="Picture 2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50781" t="13778" r="37500" b="3556"/>
          <a:stretch>
            <a:fillRect/>
          </a:stretch>
        </p:blipFill>
        <p:spPr bwMode="auto">
          <a:xfrm>
            <a:off x="7643834" y="2000240"/>
            <a:ext cx="1071570" cy="2143140"/>
          </a:xfrm>
          <a:prstGeom prst="rect">
            <a:avLst/>
          </a:prstGeom>
          <a:noFill/>
        </p:spPr>
      </p:pic>
      <p:pic>
        <p:nvPicPr>
          <p:cNvPr id="6" name="Picture 2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33177" t="13778" r="54323" b="3556"/>
          <a:stretch>
            <a:fillRect/>
          </a:stretch>
        </p:blipFill>
        <p:spPr bwMode="auto">
          <a:xfrm>
            <a:off x="2071670" y="1857364"/>
            <a:ext cx="1143008" cy="2143140"/>
          </a:xfrm>
          <a:prstGeom prst="rect">
            <a:avLst/>
          </a:prstGeom>
          <a:noFill/>
        </p:spPr>
      </p:pic>
      <p:pic>
        <p:nvPicPr>
          <p:cNvPr id="7" name="Picture 2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10937" t="13778" r="73177" b="3556"/>
          <a:stretch>
            <a:fillRect/>
          </a:stretch>
        </p:blipFill>
        <p:spPr bwMode="auto">
          <a:xfrm>
            <a:off x="5500694" y="1857364"/>
            <a:ext cx="1452578" cy="2143140"/>
          </a:xfrm>
          <a:prstGeom prst="rect">
            <a:avLst/>
          </a:prstGeom>
          <a:noFill/>
        </p:spPr>
      </p:pic>
      <p:pic>
        <p:nvPicPr>
          <p:cNvPr id="25602" name="Picture 2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10937" t="13778" r="4687" b="3556"/>
          <a:stretch>
            <a:fillRect/>
          </a:stretch>
        </p:blipFill>
        <p:spPr bwMode="auto">
          <a:xfrm rot="10800000">
            <a:off x="285720" y="1643050"/>
            <a:ext cx="8572560" cy="3611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1643050"/>
            <a:ext cx="39540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это увеличение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размера клетки.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43306" y="785794"/>
            <a:ext cx="18890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Рост –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3"/>
          <p:cNvGrpSpPr>
            <a:grpSpLocks/>
          </p:cNvGrpSpPr>
          <p:nvPr/>
        </p:nvGrpSpPr>
        <p:grpSpPr bwMode="auto">
          <a:xfrm>
            <a:off x="214282" y="428604"/>
            <a:ext cx="2087563" cy="4616450"/>
            <a:chOff x="3707904" y="2132856"/>
            <a:chExt cx="1512168" cy="3824808"/>
          </a:xfrm>
        </p:grpSpPr>
        <p:grpSp>
          <p:nvGrpSpPr>
            <p:cNvPr id="3" name="Группа 139"/>
            <p:cNvGrpSpPr>
              <a:grpSpLocks/>
            </p:cNvGrpSpPr>
            <p:nvPr/>
          </p:nvGrpSpPr>
          <p:grpSpPr bwMode="auto">
            <a:xfrm>
              <a:off x="3707904" y="2132856"/>
              <a:ext cx="1512168" cy="3824808"/>
              <a:chOff x="611560" y="2708920"/>
              <a:chExt cx="1512168" cy="3824808"/>
            </a:xfrm>
          </p:grpSpPr>
          <p:sp>
            <p:nvSpPr>
              <p:cNvPr id="124" name="Скругленный прямоугольник 123"/>
              <p:cNvSpPr/>
              <p:nvPr/>
            </p:nvSpPr>
            <p:spPr>
              <a:xfrm>
                <a:off x="611560" y="2708920"/>
                <a:ext cx="1512168" cy="382480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8" name="Овал 137"/>
              <p:cNvSpPr/>
              <p:nvPr/>
            </p:nvSpPr>
            <p:spPr>
              <a:xfrm flipH="1">
                <a:off x="683568" y="2924944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9" name="Овал 138"/>
              <p:cNvSpPr/>
              <p:nvPr/>
            </p:nvSpPr>
            <p:spPr>
              <a:xfrm flipH="1">
                <a:off x="758752" y="3029846"/>
                <a:ext cx="177090" cy="170985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3" name="Полилиния 142"/>
            <p:cNvSpPr/>
            <p:nvPr/>
          </p:nvSpPr>
          <p:spPr>
            <a:xfrm>
              <a:off x="3780350" y="2132856"/>
              <a:ext cx="1429372" cy="3678813"/>
            </a:xfrm>
            <a:custGeom>
              <a:avLst/>
              <a:gdLst>
                <a:gd name="connsiteX0" fmla="*/ 640442 w 1420585"/>
                <a:gd name="connsiteY0" fmla="*/ 328386 h 3679373"/>
                <a:gd name="connsiteX1" fmla="*/ 738414 w 1420585"/>
                <a:gd name="connsiteY1" fmla="*/ 578758 h 3679373"/>
                <a:gd name="connsiteX2" fmla="*/ 618671 w 1420585"/>
                <a:gd name="connsiteY2" fmla="*/ 850901 h 3679373"/>
                <a:gd name="connsiteX3" fmla="*/ 324757 w 1420585"/>
                <a:gd name="connsiteY3" fmla="*/ 905329 h 3679373"/>
                <a:gd name="connsiteX4" fmla="*/ 52614 w 1420585"/>
                <a:gd name="connsiteY4" fmla="*/ 894444 h 3679373"/>
                <a:gd name="connsiteX5" fmla="*/ 9071 w 1420585"/>
                <a:gd name="connsiteY5" fmla="*/ 916215 h 3679373"/>
                <a:gd name="connsiteX6" fmla="*/ 41728 w 1420585"/>
                <a:gd name="connsiteY6" fmla="*/ 3082472 h 3679373"/>
                <a:gd name="connsiteX7" fmla="*/ 194128 w 1420585"/>
                <a:gd name="connsiteY7" fmla="*/ 3561444 h 3679373"/>
                <a:gd name="connsiteX8" fmla="*/ 727528 w 1420585"/>
                <a:gd name="connsiteY8" fmla="*/ 3670301 h 3679373"/>
                <a:gd name="connsiteX9" fmla="*/ 1119414 w 1420585"/>
                <a:gd name="connsiteY9" fmla="*/ 3507015 h 3679373"/>
                <a:gd name="connsiteX10" fmla="*/ 1326242 w 1420585"/>
                <a:gd name="connsiteY10" fmla="*/ 2766786 h 3679373"/>
                <a:gd name="connsiteX11" fmla="*/ 1304471 w 1420585"/>
                <a:gd name="connsiteY11" fmla="*/ 404586 h 3679373"/>
                <a:gd name="connsiteX12" fmla="*/ 640442 w 1420585"/>
                <a:gd name="connsiteY12" fmla="*/ 328386 h 3679373"/>
                <a:gd name="connsiteX0" fmla="*/ 649559 w 1429702"/>
                <a:gd name="connsiteY0" fmla="*/ 328386 h 3679373"/>
                <a:gd name="connsiteX1" fmla="*/ 747531 w 1429702"/>
                <a:gd name="connsiteY1" fmla="*/ 578758 h 3679373"/>
                <a:gd name="connsiteX2" fmla="*/ 627788 w 1429702"/>
                <a:gd name="connsiteY2" fmla="*/ 850901 h 3679373"/>
                <a:gd name="connsiteX3" fmla="*/ 333874 w 1429702"/>
                <a:gd name="connsiteY3" fmla="*/ 905329 h 3679373"/>
                <a:gd name="connsiteX4" fmla="*/ 159972 w 1429702"/>
                <a:gd name="connsiteY4" fmla="*/ 907831 h 3679373"/>
                <a:gd name="connsiteX5" fmla="*/ 18188 w 1429702"/>
                <a:gd name="connsiteY5" fmla="*/ 916215 h 3679373"/>
                <a:gd name="connsiteX6" fmla="*/ 50845 w 1429702"/>
                <a:gd name="connsiteY6" fmla="*/ 3082472 h 3679373"/>
                <a:gd name="connsiteX7" fmla="*/ 203245 w 1429702"/>
                <a:gd name="connsiteY7" fmla="*/ 3561444 h 3679373"/>
                <a:gd name="connsiteX8" fmla="*/ 736645 w 1429702"/>
                <a:gd name="connsiteY8" fmla="*/ 3670301 h 3679373"/>
                <a:gd name="connsiteX9" fmla="*/ 1128531 w 1429702"/>
                <a:gd name="connsiteY9" fmla="*/ 3507015 h 3679373"/>
                <a:gd name="connsiteX10" fmla="*/ 1335359 w 1429702"/>
                <a:gd name="connsiteY10" fmla="*/ 2766786 h 3679373"/>
                <a:gd name="connsiteX11" fmla="*/ 1313588 w 1429702"/>
                <a:gd name="connsiteY11" fmla="*/ 404586 h 3679373"/>
                <a:gd name="connsiteX12" fmla="*/ 649559 w 1429702"/>
                <a:gd name="connsiteY12" fmla="*/ 328386 h 367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29702" h="3679373">
                  <a:moveTo>
                    <a:pt x="649559" y="328386"/>
                  </a:moveTo>
                  <a:cubicBezTo>
                    <a:pt x="555216" y="357415"/>
                    <a:pt x="751159" y="491672"/>
                    <a:pt x="747531" y="578758"/>
                  </a:cubicBezTo>
                  <a:cubicBezTo>
                    <a:pt x="743903" y="665844"/>
                    <a:pt x="696731" y="796473"/>
                    <a:pt x="627788" y="850901"/>
                  </a:cubicBezTo>
                  <a:cubicBezTo>
                    <a:pt x="558845" y="905330"/>
                    <a:pt x="411843" y="895841"/>
                    <a:pt x="333874" y="905329"/>
                  </a:cubicBezTo>
                  <a:cubicBezTo>
                    <a:pt x="255905" y="914817"/>
                    <a:pt x="212586" y="906017"/>
                    <a:pt x="159972" y="907831"/>
                  </a:cubicBezTo>
                  <a:cubicBezTo>
                    <a:pt x="107358" y="909645"/>
                    <a:pt x="36376" y="553775"/>
                    <a:pt x="18188" y="916215"/>
                  </a:cubicBezTo>
                  <a:cubicBezTo>
                    <a:pt x="0" y="1278655"/>
                    <a:pt x="20002" y="2641601"/>
                    <a:pt x="50845" y="3082472"/>
                  </a:cubicBezTo>
                  <a:cubicBezTo>
                    <a:pt x="81688" y="3523343"/>
                    <a:pt x="88945" y="3463473"/>
                    <a:pt x="203245" y="3561444"/>
                  </a:cubicBezTo>
                  <a:cubicBezTo>
                    <a:pt x="317545" y="3659415"/>
                    <a:pt x="582431" y="3679373"/>
                    <a:pt x="736645" y="3670301"/>
                  </a:cubicBezTo>
                  <a:cubicBezTo>
                    <a:pt x="890859" y="3661230"/>
                    <a:pt x="1028745" y="3657601"/>
                    <a:pt x="1128531" y="3507015"/>
                  </a:cubicBezTo>
                  <a:cubicBezTo>
                    <a:pt x="1228317" y="3356429"/>
                    <a:pt x="1304516" y="3283857"/>
                    <a:pt x="1335359" y="2766786"/>
                  </a:cubicBezTo>
                  <a:cubicBezTo>
                    <a:pt x="1366202" y="2249715"/>
                    <a:pt x="1429702" y="809172"/>
                    <a:pt x="1313588" y="404586"/>
                  </a:cubicBezTo>
                  <a:cubicBezTo>
                    <a:pt x="1197474" y="0"/>
                    <a:pt x="743902" y="299357"/>
                    <a:pt x="649559" y="328386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55"/>
          <p:cNvGrpSpPr>
            <a:grpSpLocks/>
          </p:cNvGrpSpPr>
          <p:nvPr/>
        </p:nvGrpSpPr>
        <p:grpSpPr bwMode="auto">
          <a:xfrm>
            <a:off x="214282" y="785794"/>
            <a:ext cx="2087563" cy="4268787"/>
            <a:chOff x="5292080" y="3321224"/>
            <a:chExt cx="1512168" cy="3536776"/>
          </a:xfrm>
        </p:grpSpPr>
        <p:grpSp>
          <p:nvGrpSpPr>
            <p:cNvPr id="8" name="Группа 151"/>
            <p:cNvGrpSpPr>
              <a:grpSpLocks/>
            </p:cNvGrpSpPr>
            <p:nvPr/>
          </p:nvGrpSpPr>
          <p:grpSpPr bwMode="auto">
            <a:xfrm>
              <a:off x="5292080" y="3321224"/>
              <a:ext cx="1512168" cy="3536776"/>
              <a:chOff x="5292080" y="3321224"/>
              <a:chExt cx="1512168" cy="3536776"/>
            </a:xfrm>
          </p:grpSpPr>
          <p:grpSp>
            <p:nvGrpSpPr>
              <p:cNvPr id="9" name="Группа 37"/>
              <p:cNvGrpSpPr>
                <a:grpSpLocks/>
              </p:cNvGrpSpPr>
              <p:nvPr/>
            </p:nvGrpSpPr>
            <p:grpSpPr bwMode="auto">
              <a:xfrm>
                <a:off x="5292080" y="3321224"/>
                <a:ext cx="1512168" cy="3536776"/>
                <a:chOff x="3707904" y="4941168"/>
                <a:chExt cx="1296144" cy="1512168"/>
              </a:xfrm>
            </p:grpSpPr>
            <p:sp>
              <p:nvSpPr>
                <p:cNvPr id="111" name="Скругленный прямоугольник 110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14" name="Капля 113"/>
                <p:cNvSpPr/>
                <p:nvPr/>
              </p:nvSpPr>
              <p:spPr>
                <a:xfrm rot="5400000" flipH="1" flipV="1">
                  <a:off x="4402833" y="4924173"/>
                  <a:ext cx="497683" cy="608152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150" name="Овал 149"/>
              <p:cNvSpPr/>
              <p:nvPr/>
            </p:nvSpPr>
            <p:spPr>
              <a:xfrm flipH="1">
                <a:off x="5364088" y="3429000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51" name="Овал 150"/>
              <p:cNvSpPr/>
              <p:nvPr/>
            </p:nvSpPr>
            <p:spPr>
              <a:xfrm flipH="1">
                <a:off x="5439272" y="3534299"/>
                <a:ext cx="177090" cy="170986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53" name="Капля 152"/>
            <p:cNvSpPr/>
            <p:nvPr/>
          </p:nvSpPr>
          <p:spPr>
            <a:xfrm flipH="1">
              <a:off x="5364526" y="4148532"/>
              <a:ext cx="936049" cy="2592409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1" name="Группа 148"/>
          <p:cNvGrpSpPr>
            <a:grpSpLocks/>
          </p:cNvGrpSpPr>
          <p:nvPr/>
        </p:nvGrpSpPr>
        <p:grpSpPr bwMode="auto">
          <a:xfrm>
            <a:off x="214282" y="1071546"/>
            <a:ext cx="2087563" cy="3911600"/>
            <a:chOff x="5292080" y="3284984"/>
            <a:chExt cx="1512168" cy="3240360"/>
          </a:xfrm>
        </p:grpSpPr>
        <p:grpSp>
          <p:nvGrpSpPr>
            <p:cNvPr id="12" name="Группа 48"/>
            <p:cNvGrpSpPr>
              <a:grpSpLocks/>
            </p:cNvGrpSpPr>
            <p:nvPr/>
          </p:nvGrpSpPr>
          <p:grpSpPr bwMode="auto">
            <a:xfrm>
              <a:off x="5292080" y="3284984"/>
              <a:ext cx="1512168" cy="3240360"/>
              <a:chOff x="3707904" y="4725144"/>
              <a:chExt cx="1296144" cy="1728192"/>
            </a:xfrm>
          </p:grpSpPr>
          <p:grpSp>
            <p:nvGrpSpPr>
              <p:cNvPr id="13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98" name="Скругленный прямоугольник 97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99" name="Капля 98"/>
                <p:cNvSpPr/>
                <p:nvPr/>
              </p:nvSpPr>
              <p:spPr>
                <a:xfrm flipH="1">
                  <a:off x="3831112" y="5310618"/>
                  <a:ext cx="617024" cy="1032251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01" name="Капля 100"/>
                <p:cNvSpPr/>
                <p:nvPr/>
              </p:nvSpPr>
              <p:spPr>
                <a:xfrm rot="4779521" flipH="1" flipV="1">
                  <a:off x="4435408" y="4834073"/>
                  <a:ext cx="304397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97" name="Капля 96"/>
              <p:cNvSpPr/>
              <p:nvPr/>
            </p:nvSpPr>
            <p:spPr>
              <a:xfrm rot="20506237" flipH="1">
                <a:off x="4494461" y="5036555"/>
                <a:ext cx="283870" cy="946858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7" name="Овал 146"/>
            <p:cNvSpPr/>
            <p:nvPr/>
          </p:nvSpPr>
          <p:spPr>
            <a:xfrm flipH="1">
              <a:off x="5364088" y="3429000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 flipH="1">
              <a:off x="5439272" y="3534849"/>
              <a:ext cx="177090" cy="169645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" name="Группа 145"/>
          <p:cNvGrpSpPr>
            <a:grpSpLocks/>
          </p:cNvGrpSpPr>
          <p:nvPr/>
        </p:nvGrpSpPr>
        <p:grpSpPr bwMode="auto">
          <a:xfrm>
            <a:off x="214282" y="1357298"/>
            <a:ext cx="2087563" cy="3563938"/>
            <a:chOff x="5292079" y="3573016"/>
            <a:chExt cx="1512168" cy="2952328"/>
          </a:xfrm>
        </p:grpSpPr>
        <p:grpSp>
          <p:nvGrpSpPr>
            <p:cNvPr id="15" name="Группа 48"/>
            <p:cNvGrpSpPr>
              <a:grpSpLocks/>
            </p:cNvGrpSpPr>
            <p:nvPr/>
          </p:nvGrpSpPr>
          <p:grpSpPr bwMode="auto">
            <a:xfrm>
              <a:off x="5292079" y="3573016"/>
              <a:ext cx="1512168" cy="2952328"/>
              <a:chOff x="3707903" y="4725144"/>
              <a:chExt cx="1296144" cy="1728192"/>
            </a:xfrm>
          </p:grpSpPr>
          <p:grpSp>
            <p:nvGrpSpPr>
              <p:cNvPr id="16" name="Группа 37"/>
              <p:cNvGrpSpPr>
                <a:grpSpLocks/>
              </p:cNvGrpSpPr>
              <p:nvPr/>
            </p:nvGrpSpPr>
            <p:grpSpPr bwMode="auto">
              <a:xfrm>
                <a:off x="3707903" y="4725144"/>
                <a:ext cx="1296144" cy="1728192"/>
                <a:chOff x="3707903" y="4941168"/>
                <a:chExt cx="1296144" cy="1512168"/>
              </a:xfrm>
            </p:grpSpPr>
            <p:sp>
              <p:nvSpPr>
                <p:cNvPr id="56" name="Скругленный прямоугольник 55"/>
                <p:cNvSpPr/>
                <p:nvPr/>
              </p:nvSpPr>
              <p:spPr>
                <a:xfrm>
                  <a:off x="3707903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4" name="Капля 53"/>
                <p:cNvSpPr/>
                <p:nvPr/>
              </p:nvSpPr>
              <p:spPr>
                <a:xfrm flipH="1">
                  <a:off x="3831111" y="5383705"/>
                  <a:ext cx="555913" cy="995539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5" name="Капля 54"/>
                <p:cNvSpPr/>
                <p:nvPr/>
              </p:nvSpPr>
              <p:spPr>
                <a:xfrm rot="4779521" flipH="1" flipV="1">
                  <a:off x="4435378" y="4833757"/>
                  <a:ext cx="304454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51" name="Капля 50"/>
              <p:cNvSpPr/>
              <p:nvPr/>
            </p:nvSpPr>
            <p:spPr>
              <a:xfrm rot="20506237" flipH="1">
                <a:off x="4441234" y="5114661"/>
                <a:ext cx="288799" cy="809825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4" name="Овал 143"/>
            <p:cNvSpPr/>
            <p:nvPr/>
          </p:nvSpPr>
          <p:spPr>
            <a:xfrm flipH="1">
              <a:off x="5364088" y="3717032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 flipH="1">
              <a:off x="5439271" y="3822879"/>
              <a:ext cx="177090" cy="169644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7" name="Группа 136"/>
          <p:cNvGrpSpPr>
            <a:grpSpLocks/>
          </p:cNvGrpSpPr>
          <p:nvPr/>
        </p:nvGrpSpPr>
        <p:grpSpPr bwMode="auto">
          <a:xfrm>
            <a:off x="214282" y="1500174"/>
            <a:ext cx="2087563" cy="3216275"/>
            <a:chOff x="5292080" y="3861048"/>
            <a:chExt cx="1512168" cy="2664296"/>
          </a:xfrm>
        </p:grpSpPr>
        <p:grpSp>
          <p:nvGrpSpPr>
            <p:cNvPr id="18" name="Группа 59"/>
            <p:cNvGrpSpPr>
              <a:grpSpLocks/>
            </p:cNvGrpSpPr>
            <p:nvPr/>
          </p:nvGrpSpPr>
          <p:grpSpPr bwMode="auto">
            <a:xfrm>
              <a:off x="5292080" y="3861048"/>
              <a:ext cx="1512168" cy="2664296"/>
              <a:chOff x="3707904" y="4725144"/>
              <a:chExt cx="1296144" cy="1728192"/>
            </a:xfrm>
          </p:grpSpPr>
          <p:grpSp>
            <p:nvGrpSpPr>
              <p:cNvPr id="19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67" name="Скругленный прямоугольник 66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4" name="Капля 63"/>
                <p:cNvSpPr/>
                <p:nvPr/>
              </p:nvSpPr>
              <p:spPr>
                <a:xfrm>
                  <a:off x="3779858" y="5431540"/>
                  <a:ext cx="299641" cy="911331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5" name="Капля 64"/>
                <p:cNvSpPr/>
                <p:nvPr/>
              </p:nvSpPr>
              <p:spPr>
                <a:xfrm flipH="1">
                  <a:off x="4139623" y="5390489"/>
                  <a:ext cx="288799" cy="1004629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6" name="Капля 65"/>
                <p:cNvSpPr/>
                <p:nvPr/>
              </p:nvSpPr>
              <p:spPr>
                <a:xfrm rot="4779521" flipH="1" flipV="1">
                  <a:off x="4435345" y="4834118"/>
                  <a:ext cx="304523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62" name="Капля 61"/>
              <p:cNvSpPr/>
              <p:nvPr/>
            </p:nvSpPr>
            <p:spPr>
              <a:xfrm rot="20506237" flipH="1">
                <a:off x="4499390" y="5143117"/>
                <a:ext cx="287813" cy="888833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35" name="Овал 134"/>
            <p:cNvSpPr/>
            <p:nvPr/>
          </p:nvSpPr>
          <p:spPr>
            <a:xfrm flipH="1">
              <a:off x="5364088" y="4005064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 flipH="1">
              <a:off x="5439272" y="4110908"/>
              <a:ext cx="177090" cy="169641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0" name="Группа 133"/>
          <p:cNvGrpSpPr>
            <a:grpSpLocks/>
          </p:cNvGrpSpPr>
          <p:nvPr/>
        </p:nvGrpSpPr>
        <p:grpSpPr bwMode="auto">
          <a:xfrm>
            <a:off x="214282" y="1928802"/>
            <a:ext cx="2087563" cy="2868613"/>
            <a:chOff x="5292080" y="4149080"/>
            <a:chExt cx="1512168" cy="2376264"/>
          </a:xfrm>
        </p:grpSpPr>
        <p:grpSp>
          <p:nvGrpSpPr>
            <p:cNvPr id="21" name="Группа 47"/>
            <p:cNvGrpSpPr>
              <a:grpSpLocks/>
            </p:cNvGrpSpPr>
            <p:nvPr/>
          </p:nvGrpSpPr>
          <p:grpSpPr bwMode="auto">
            <a:xfrm>
              <a:off x="5292080" y="4149080"/>
              <a:ext cx="1512168" cy="2376264"/>
              <a:chOff x="3707904" y="4725144"/>
              <a:chExt cx="1296144" cy="1728192"/>
            </a:xfrm>
          </p:grpSpPr>
          <p:grpSp>
            <p:nvGrpSpPr>
              <p:cNvPr id="22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43" name="Скругленный прямоугольник 42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0" name="Капля 39"/>
                <p:cNvSpPr/>
                <p:nvPr/>
              </p:nvSpPr>
              <p:spPr>
                <a:xfrm>
                  <a:off x="3779858" y="5532813"/>
                  <a:ext cx="299641" cy="810060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1" name="Капля 40"/>
                <p:cNvSpPr/>
                <p:nvPr/>
              </p:nvSpPr>
              <p:spPr>
                <a:xfrm flipH="1">
                  <a:off x="4211577" y="5399756"/>
                  <a:ext cx="288798" cy="943118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2" name="Капля 41"/>
                <p:cNvSpPr/>
                <p:nvPr/>
              </p:nvSpPr>
              <p:spPr>
                <a:xfrm rot="4779521" flipH="1" flipV="1">
                  <a:off x="4435302" y="4833731"/>
                  <a:ext cx="304609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47" name="Капля 46"/>
              <p:cNvSpPr/>
              <p:nvPr/>
            </p:nvSpPr>
            <p:spPr>
              <a:xfrm rot="20506237" flipH="1">
                <a:off x="4528960" y="5109612"/>
                <a:ext cx="287813" cy="810060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32" name="Овал 131"/>
            <p:cNvSpPr/>
            <p:nvPr/>
          </p:nvSpPr>
          <p:spPr>
            <a:xfrm flipH="1">
              <a:off x="5364088" y="4293096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 flipH="1">
              <a:off x="5439272" y="4398936"/>
              <a:ext cx="177090" cy="169640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3" name="Группа 130"/>
          <p:cNvGrpSpPr>
            <a:grpSpLocks/>
          </p:cNvGrpSpPr>
          <p:nvPr/>
        </p:nvGrpSpPr>
        <p:grpSpPr bwMode="auto">
          <a:xfrm>
            <a:off x="214282" y="2357430"/>
            <a:ext cx="2087563" cy="2520950"/>
            <a:chOff x="5292080" y="4437112"/>
            <a:chExt cx="1584176" cy="2088232"/>
          </a:xfrm>
        </p:grpSpPr>
        <p:grpSp>
          <p:nvGrpSpPr>
            <p:cNvPr id="24" name="Группа 36"/>
            <p:cNvGrpSpPr>
              <a:grpSpLocks/>
            </p:cNvGrpSpPr>
            <p:nvPr/>
          </p:nvGrpSpPr>
          <p:grpSpPr bwMode="auto">
            <a:xfrm>
              <a:off x="5292080" y="4437112"/>
              <a:ext cx="1584176" cy="2088232"/>
              <a:chOff x="3707904" y="4941168"/>
              <a:chExt cx="1296144" cy="1512168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3707904" y="4941168"/>
                <a:ext cx="1296144" cy="151216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4" name="Капля 33"/>
              <p:cNvSpPr/>
              <p:nvPr/>
            </p:nvSpPr>
            <p:spPr>
              <a:xfrm>
                <a:off x="3779858" y="5514421"/>
                <a:ext cx="299641" cy="828455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5" name="Капля 34"/>
              <p:cNvSpPr/>
              <p:nvPr/>
            </p:nvSpPr>
            <p:spPr>
              <a:xfrm flipH="1">
                <a:off x="4119910" y="5514421"/>
                <a:ext cx="432705" cy="880828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6" name="Капля 35"/>
              <p:cNvSpPr/>
              <p:nvPr/>
            </p:nvSpPr>
            <p:spPr>
              <a:xfrm rot="4779521" flipH="1" flipV="1">
                <a:off x="4427420" y="5013304"/>
                <a:ext cx="504691" cy="575626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5" name="Группа 129"/>
            <p:cNvGrpSpPr>
              <a:grpSpLocks/>
            </p:cNvGrpSpPr>
            <p:nvPr/>
          </p:nvGrpSpPr>
          <p:grpSpPr bwMode="auto">
            <a:xfrm>
              <a:off x="5364088" y="4581128"/>
              <a:ext cx="554462" cy="525971"/>
              <a:chOff x="3563888" y="5085184"/>
              <a:chExt cx="554462" cy="525971"/>
            </a:xfrm>
          </p:grpSpPr>
          <p:sp>
            <p:nvSpPr>
              <p:cNvPr id="128" name="Овал 127"/>
              <p:cNvSpPr/>
              <p:nvPr/>
            </p:nvSpPr>
            <p:spPr>
              <a:xfrm flipH="1">
                <a:off x="3563888" y="5085184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29" name="Овал 128"/>
              <p:cNvSpPr/>
              <p:nvPr/>
            </p:nvSpPr>
            <p:spPr>
              <a:xfrm flipH="1">
                <a:off x="3640058" y="5191019"/>
                <a:ext cx="175886" cy="169636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26" name="Группа 7"/>
          <p:cNvGrpSpPr>
            <a:grpSpLocks/>
          </p:cNvGrpSpPr>
          <p:nvPr/>
        </p:nvGrpSpPr>
        <p:grpSpPr bwMode="auto">
          <a:xfrm>
            <a:off x="214282" y="3000372"/>
            <a:ext cx="2087563" cy="2085975"/>
            <a:chOff x="3059832" y="4653136"/>
            <a:chExt cx="1512168" cy="165618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059832" y="4653136"/>
              <a:ext cx="1512168" cy="16561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7" name="Группа 4"/>
            <p:cNvGrpSpPr>
              <a:grpSpLocks/>
            </p:cNvGrpSpPr>
            <p:nvPr/>
          </p:nvGrpSpPr>
          <p:grpSpPr bwMode="auto">
            <a:xfrm flipH="1">
              <a:off x="3111976" y="4822939"/>
              <a:ext cx="554462" cy="504056"/>
              <a:chOff x="4592931" y="2208204"/>
              <a:chExt cx="3168352" cy="2880320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4592931" y="2208204"/>
                <a:ext cx="3168352" cy="2880320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6153637" y="2534327"/>
                <a:ext cx="1011945" cy="936307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69" name="Прямоугольник 68"/>
          <p:cNvSpPr/>
          <p:nvPr/>
        </p:nvSpPr>
        <p:spPr>
          <a:xfrm>
            <a:off x="2000232" y="0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еще происходит с клеткой во время её роста?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143372" y="571480"/>
            <a:ext cx="2776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Учебник стр. 45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071934" y="1785926"/>
            <a:ext cx="26068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 -</a:t>
            </a:r>
            <a:endParaRPr lang="ru-RU" sz="4000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2500298" y="2714620"/>
            <a:ext cx="6286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это процесс перехода от одного состояния к другому, более сложному.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  <p:bldP spid="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Ромашка\Desktop\5 открытый урок\5открытый скан\2 001.jpg"/>
          <p:cNvPicPr/>
          <p:nvPr/>
        </p:nvPicPr>
        <p:blipFill>
          <a:blip r:embed="rId2" cstate="print"/>
          <a:srcRect l="12500" t="14178" r="6250" b="8667"/>
          <a:stretch>
            <a:fillRect/>
          </a:stretch>
        </p:blipFill>
        <p:spPr bwMode="auto">
          <a:xfrm rot="10800000">
            <a:off x="285719" y="714356"/>
            <a:ext cx="4903535" cy="2709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5000628" y="6072206"/>
            <a:ext cx="3766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Процесс роста клетки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Ромашка\Desktop\5 открытый урок\5открытый скан\1 001.jpg"/>
          <p:cNvPicPr/>
          <p:nvPr/>
        </p:nvPicPr>
        <p:blipFill>
          <a:blip r:embed="rId3" cstate="print"/>
          <a:srcRect l="7031" t="11402" r="7031" b="4969"/>
          <a:stretch>
            <a:fillRect/>
          </a:stretch>
        </p:blipFill>
        <p:spPr bwMode="auto">
          <a:xfrm>
            <a:off x="5000628" y="3143248"/>
            <a:ext cx="3714776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3429000"/>
            <a:ext cx="392909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 деления клетки.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42852"/>
            <a:ext cx="3285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Исправьте ошибки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V="1">
            <a:off x="2107389" y="3178967"/>
            <a:ext cx="3071834" cy="300039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357554" y="3786190"/>
            <a:ext cx="2428892" cy="8572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214290"/>
            <a:ext cx="650085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Каждая клетка появляется путем деления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межклеточного вещества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материнской клетки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клеточных стенок соседних клеток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органических и минеральных веществ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Хромосомы обеспечивают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питание клетки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дыхание клетки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передачу наследственных признаков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передвижение веществ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процессе деления из одной исходной клетки образуется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1 клетка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2 клетки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3 клетки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5 клеток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29520" y="142853"/>
            <a:ext cx="12144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buAutoNum type="arabicPeriod"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342900" indent="-342900">
              <a:buAutoNum type="arabicPeriod"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buAutoNum type="arabicPeriod"/>
            </a:pP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2395240"/>
            <a:ext cx="25003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 «+» – 5</a:t>
            </a:r>
          </a:p>
          <a:p>
            <a:pPr fontAlgn="auto">
              <a:spcAft>
                <a:spcPts val="0"/>
              </a:spcAft>
              <a:defRPr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 «+» – 4</a:t>
            </a:r>
          </a:p>
          <a:p>
            <a:pPr fontAlgn="auto">
              <a:spcAft>
                <a:spcPts val="0"/>
              </a:spcAft>
              <a:defRPr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 «+» – 3</a:t>
            </a:r>
          </a:p>
          <a:p>
            <a:pPr fontAlgn="auto">
              <a:spcAft>
                <a:spcPts val="0"/>
              </a:spcAft>
              <a:defRPr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0 «+» - 2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2"/>
          <a:srcRect l="12500" t="14178" r="6250" b="8667"/>
          <a:stretch>
            <a:fillRect/>
          </a:stretch>
        </p:blipFill>
        <p:spPr bwMode="auto">
          <a:xfrm rot="10800000">
            <a:off x="142843" y="0"/>
            <a:ext cx="9001154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071538" y="0"/>
            <a:ext cx="7000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«Жизнедеятельность клетки: 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деление, рост, развитие»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286388"/>
            <a:ext cx="31821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Цель урока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Задачи урока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85984" y="142852"/>
            <a:ext cx="4286280" cy="12144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Структурная единица организма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_______________________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1714480" y="1000108"/>
            <a:ext cx="714380" cy="357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6500826" y="928670"/>
            <a:ext cx="642942" cy="357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2910" y="1142984"/>
            <a:ext cx="123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Строение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3327" y="928670"/>
            <a:ext cx="2220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Процессы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жизнедеятельности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https://ds05.infourok.ru/uploads/ex/04fe/0000531d-01abe53d/hello_html_69d466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1857364"/>
            <a:ext cx="2734559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-178627" y="3821909"/>
            <a:ext cx="2928958" cy="4286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-35751" y="3607595"/>
            <a:ext cx="15001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1000100" y="3500438"/>
            <a:ext cx="1928826" cy="500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928794" y="2786058"/>
            <a:ext cx="9144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428860" y="1857364"/>
            <a:ext cx="1071570" cy="2143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C:\Users\Ромашка\Desktop\5 открытый урок\5открытый скан\1 001.jpg"/>
          <p:cNvPicPr>
            <a:picLocks noChangeAspect="1" noChangeArrowheads="1"/>
          </p:cNvPicPr>
          <p:nvPr/>
        </p:nvPicPr>
        <p:blipFill>
          <a:blip r:embed="rId3" cstate="print"/>
          <a:srcRect l="7031" t="11402" r="7031" b="4969"/>
          <a:stretch>
            <a:fillRect/>
          </a:stretch>
        </p:blipFill>
        <p:spPr bwMode="auto">
          <a:xfrm>
            <a:off x="4000496" y="1857364"/>
            <a:ext cx="3038863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TextBox 25"/>
          <p:cNvSpPr txBox="1"/>
          <p:nvPr/>
        </p:nvSpPr>
        <p:spPr>
          <a:xfrm>
            <a:off x="7072330" y="2786058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_______________</a:t>
            </a:r>
          </a:p>
          <a:p>
            <a:r>
              <a:rPr lang="ru-RU" dirty="0" smtClean="0"/>
              <a:t>_______________</a:t>
            </a:r>
            <a:endParaRPr lang="ru-RU" dirty="0"/>
          </a:p>
        </p:txBody>
      </p:sp>
      <p:pic>
        <p:nvPicPr>
          <p:cNvPr id="27" name="Picture 3" descr="C:\Users\Ромашка\Desktop\5 открытый урок\5открытый скан\2 001.jpg"/>
          <p:cNvPicPr>
            <a:picLocks noChangeAspect="1" noChangeArrowheads="1"/>
          </p:cNvPicPr>
          <p:nvPr/>
        </p:nvPicPr>
        <p:blipFill>
          <a:blip r:embed="rId4"/>
          <a:srcRect l="12500" t="14178" r="6250" b="8667"/>
          <a:stretch>
            <a:fillRect/>
          </a:stretch>
        </p:blipFill>
        <p:spPr bwMode="auto">
          <a:xfrm rot="10800000">
            <a:off x="4071934" y="4500570"/>
            <a:ext cx="4572032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TextBox 27"/>
          <p:cNvSpPr txBox="1"/>
          <p:nvPr/>
        </p:nvSpPr>
        <p:spPr>
          <a:xfrm>
            <a:off x="4286248" y="6286520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____________________________________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1428736"/>
            <a:ext cx="3666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Подпишите обозначенные части клетки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9454" y="1500174"/>
            <a:ext cx="2040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Подпишите названия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428728" y="428604"/>
            <a:ext cx="7000924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родолжить фразу: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было интересно.......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сегодня понял, что........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было трудно............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4" name="TextBox 17"/>
          <p:cNvSpPr txBox="1">
            <a:spLocks noChangeArrowheads="1"/>
          </p:cNvSpPr>
          <p:nvPr/>
        </p:nvSpPr>
        <p:spPr bwMode="auto">
          <a:xfrm>
            <a:off x="2143125" y="214313"/>
            <a:ext cx="5287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latin typeface="Times New Roman" pitchFamily="18" charset="0"/>
                <a:cs typeface="Times New Roman" pitchFamily="18" charset="0"/>
              </a:rPr>
              <a:t>Выбери свое настроение</a:t>
            </a:r>
          </a:p>
        </p:txBody>
      </p:sp>
      <p:sp>
        <p:nvSpPr>
          <p:cNvPr id="30735" name="Rectangle 8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0736" name="Прямоугольник 19"/>
          <p:cNvSpPr>
            <a:spLocks noChangeArrowheads="1"/>
          </p:cNvSpPr>
          <p:nvPr/>
        </p:nvSpPr>
        <p:spPr bwMode="auto">
          <a:xfrm>
            <a:off x="6475413" y="3643313"/>
            <a:ext cx="2668587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00"/>
                </a:solidFill>
                <a:latin typeface="Times New Roman" pitchFamily="18" charset="0"/>
              </a:rPr>
              <a:t>все понравилось, </a:t>
            </a:r>
          </a:p>
          <a:p>
            <a:pPr algn="ctr"/>
            <a:r>
              <a:rPr lang="ru-RU" sz="3200" b="1">
                <a:solidFill>
                  <a:srgbClr val="000000"/>
                </a:solidFill>
                <a:latin typeface="Times New Roman" pitchFamily="18" charset="0"/>
              </a:rPr>
              <a:t>все получилось</a:t>
            </a:r>
            <a:endParaRPr lang="ru-RU" sz="3200" b="1"/>
          </a:p>
        </p:txBody>
      </p:sp>
      <p:sp>
        <p:nvSpPr>
          <p:cNvPr id="30737" name="Прямоугольник 20"/>
          <p:cNvSpPr>
            <a:spLocks noChangeArrowheads="1"/>
          </p:cNvSpPr>
          <p:nvPr/>
        </p:nvSpPr>
        <p:spPr bwMode="auto">
          <a:xfrm>
            <a:off x="2786063" y="3786188"/>
            <a:ext cx="35956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00"/>
                </a:solidFill>
                <a:latin typeface="Times New Roman" pitchFamily="18" charset="0"/>
              </a:rPr>
              <a:t>все понравилось, </a:t>
            </a:r>
          </a:p>
          <a:p>
            <a:pPr algn="ctr"/>
            <a:r>
              <a:rPr lang="ru-RU" sz="3200" b="1">
                <a:solidFill>
                  <a:srgbClr val="000000"/>
                </a:solidFill>
                <a:latin typeface="Times New Roman" pitchFamily="18" charset="0"/>
              </a:rPr>
              <a:t>но есть над, чем работать</a:t>
            </a:r>
            <a:endParaRPr lang="ru-RU" sz="3200" b="1"/>
          </a:p>
        </p:txBody>
      </p:sp>
      <p:sp>
        <p:nvSpPr>
          <p:cNvPr id="30738" name="Прямоугольник 21"/>
          <p:cNvSpPr>
            <a:spLocks noChangeArrowheads="1"/>
          </p:cNvSpPr>
          <p:nvPr/>
        </p:nvSpPr>
        <p:spPr bwMode="auto">
          <a:xfrm>
            <a:off x="142875" y="3786188"/>
            <a:ext cx="2590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</a:rPr>
              <a:t>ничего </a:t>
            </a:r>
          </a:p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</a:rPr>
              <a:t>не </a:t>
            </a:r>
          </a:p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</a:rPr>
              <a:t>понравилось</a:t>
            </a:r>
            <a:endParaRPr lang="ru-RU" sz="3200" b="1" dirty="0"/>
          </a:p>
        </p:txBody>
      </p:sp>
      <p:sp>
        <p:nvSpPr>
          <p:cNvPr id="19" name="Овал 18"/>
          <p:cNvSpPr/>
          <p:nvPr/>
        </p:nvSpPr>
        <p:spPr>
          <a:xfrm>
            <a:off x="857224" y="1571612"/>
            <a:ext cx="1143008" cy="22860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286644" y="1571612"/>
            <a:ext cx="1143008" cy="2286016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000496" y="1571612"/>
            <a:ext cx="1143008" cy="2286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28596" y="2000240"/>
            <a:ext cx="842031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1.Параграф 9,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ответить на вопросы, выучить определения.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Используя дополнительные источники информации,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приготовьте сообщение о хромосомах.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4612" y="500042"/>
            <a:ext cx="3696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Домашнее задание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571868" y="1500174"/>
            <a:ext cx="1407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всех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2714620"/>
            <a:ext cx="2819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по выбору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751" y="500042"/>
            <a:ext cx="887024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Список литературы: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hlinkClick r:id="rId2"/>
              </a:rPr>
              <a:t>https</a:t>
            </a:r>
            <a:r>
              <a:rPr lang="en-US" sz="1600" dirty="0" smtClean="0">
                <a:hlinkClick r:id="rId2"/>
              </a:rPr>
              <a:t>://yandex.ru/images/search?text=</a:t>
            </a:r>
            <a:r>
              <a:rPr lang="ru-RU" sz="1600" dirty="0" smtClean="0">
                <a:hlinkClick r:id="rId2"/>
              </a:rPr>
              <a:t>клетка%20растений&amp;</a:t>
            </a:r>
            <a:r>
              <a:rPr lang="en-US" sz="1600" dirty="0" smtClean="0">
                <a:hlinkClick r:id="rId2"/>
              </a:rPr>
              <a:t>from=</a:t>
            </a:r>
            <a:r>
              <a:rPr lang="en-US" sz="1600" dirty="0" err="1" smtClean="0">
                <a:hlinkClick r:id="rId2"/>
              </a:rPr>
              <a:t>tabbar</a:t>
            </a:r>
            <a:endParaRPr lang="ru-RU" sz="1600" dirty="0" smtClean="0"/>
          </a:p>
          <a:p>
            <a:pPr marL="342900" indent="-342900">
              <a:buAutoNum type="arabicPeriod"/>
            </a:pPr>
            <a:r>
              <a:rPr lang="en-US" sz="1600" dirty="0" smtClean="0">
                <a:hlinkClick r:id="rId3"/>
              </a:rPr>
              <a:t>https://yandex.ru/images/search?text=</a:t>
            </a:r>
            <a:r>
              <a:rPr lang="ru-RU" sz="1600" dirty="0" smtClean="0">
                <a:hlinkClick r:id="rId3"/>
              </a:rPr>
              <a:t>хромосомы%20в%20корешке%20лука&amp;</a:t>
            </a:r>
            <a:r>
              <a:rPr lang="en-US" sz="1600" dirty="0" smtClean="0">
                <a:hlinkClick r:id="rId3"/>
              </a:rPr>
              <a:t>from=</a:t>
            </a:r>
            <a:r>
              <a:rPr lang="en-US" sz="1600" dirty="0" err="1" smtClean="0">
                <a:hlinkClick r:id="rId3"/>
              </a:rPr>
              <a:t>tabbar</a:t>
            </a:r>
            <a:endParaRPr lang="ru-RU" sz="1600" dirty="0" smtClean="0"/>
          </a:p>
          <a:p>
            <a:pPr marL="342900" indent="-342900">
              <a:buAutoNum type="arabicPeriod"/>
            </a:pPr>
            <a:r>
              <a:rPr lang="en-US" sz="1600" dirty="0" smtClean="0">
                <a:hlinkClick r:id="rId4"/>
              </a:rPr>
              <a:t>https://yandex.ru/images/search?text=</a:t>
            </a:r>
            <a:r>
              <a:rPr lang="ru-RU" sz="1600" dirty="0" err="1" smtClean="0">
                <a:hlinkClick r:id="rId4"/>
              </a:rPr>
              <a:t>микроскоп&amp;</a:t>
            </a:r>
            <a:r>
              <a:rPr lang="en-US" sz="1600" dirty="0" smtClean="0">
                <a:hlinkClick r:id="rId4"/>
              </a:rPr>
              <a:t>from=</a:t>
            </a:r>
            <a:r>
              <a:rPr lang="en-US" sz="1600" dirty="0" err="1" smtClean="0">
                <a:hlinkClick r:id="rId4"/>
              </a:rPr>
              <a:t>tabbar</a:t>
            </a:r>
            <a:endParaRPr lang="ru-RU" sz="1600" dirty="0" smtClean="0"/>
          </a:p>
          <a:p>
            <a:pPr marL="342900" indent="-342900">
              <a:buAutoNum type="arabicPeriod"/>
            </a:pPr>
            <a:r>
              <a:rPr lang="ru-RU" sz="1600" dirty="0" smtClean="0"/>
              <a:t>Биология. Бактерии, грибы, растения. 5 </a:t>
            </a:r>
            <a:r>
              <a:rPr lang="ru-RU" sz="1600" dirty="0" err="1" smtClean="0"/>
              <a:t>кл</a:t>
            </a:r>
            <a:r>
              <a:rPr lang="ru-RU" sz="1600" dirty="0" smtClean="0"/>
              <a:t>. : учебник/В.В. Пасечник. – 4-е изд.,- М.: Дрофа,2015.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14348" y="1071546"/>
            <a:ext cx="678657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ель: Изучить процессы жизнедеятельности клетки.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1. Что такое деление клетки.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Что такое рост клетки.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Что такое развитие клетки.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3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25"/>
          <p:cNvGrpSpPr>
            <a:grpSpLocks/>
          </p:cNvGrpSpPr>
          <p:nvPr/>
        </p:nvGrpSpPr>
        <p:grpSpPr bwMode="auto">
          <a:xfrm>
            <a:off x="4067175" y="2060575"/>
            <a:ext cx="3168650" cy="2881313"/>
            <a:chOff x="4067944" y="2060848"/>
            <a:chExt cx="3168352" cy="2880320"/>
          </a:xfrm>
        </p:grpSpPr>
        <p:sp>
          <p:nvSpPr>
            <p:cNvPr id="17" name="Овал 16"/>
            <p:cNvSpPr/>
            <p:nvPr/>
          </p:nvSpPr>
          <p:spPr>
            <a:xfrm>
              <a:off x="4067944" y="2060848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5796569" y="2636912"/>
              <a:ext cx="1007967" cy="936302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3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7" name="Овал 16"/>
          <p:cNvSpPr/>
          <p:nvPr/>
        </p:nvSpPr>
        <p:spPr>
          <a:xfrm>
            <a:off x="4067944" y="2060848"/>
            <a:ext cx="3168352" cy="2880320"/>
          </a:xfrm>
          <a:prstGeom prst="ellipse">
            <a:avLst/>
          </a:prstGeom>
          <a:gradFill flip="none" rotWithShape="1">
            <a:gsLst>
              <a:gs pos="13000">
                <a:schemeClr val="accent5">
                  <a:lumMod val="60000"/>
                  <a:lumOff val="40000"/>
                </a:schemeClr>
              </a:gs>
              <a:gs pos="50000">
                <a:srgbClr val="42B8BE">
                  <a:shade val="67500"/>
                  <a:satMod val="115000"/>
                </a:srgbClr>
              </a:gs>
              <a:gs pos="100000">
                <a:srgbClr val="42B8BE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72000" y="2349500"/>
            <a:ext cx="215900" cy="1800225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5205413" y="2351088"/>
            <a:ext cx="1176337" cy="592137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867400" y="3213100"/>
            <a:ext cx="434975" cy="1360488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5219700" y="2636838"/>
            <a:ext cx="360363" cy="1223962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4572000" y="4005263"/>
            <a:ext cx="1028700" cy="527050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700" h="527304">
                <a:moveTo>
                  <a:pt x="283464" y="400812"/>
                </a:moveTo>
                <a:cubicBezTo>
                  <a:pt x="384048" y="413004"/>
                  <a:pt x="586740" y="463296"/>
                  <a:pt x="694944" y="409956"/>
                </a:cubicBezTo>
                <a:cubicBezTo>
                  <a:pt x="803148" y="356616"/>
                  <a:pt x="877824" y="146304"/>
                  <a:pt x="932688" y="80772"/>
                </a:cubicBezTo>
                <a:cubicBezTo>
                  <a:pt x="987552" y="15240"/>
                  <a:pt x="1019556" y="0"/>
                  <a:pt x="1024128" y="16764"/>
                </a:cubicBezTo>
                <a:cubicBezTo>
                  <a:pt x="1028700" y="33528"/>
                  <a:pt x="1005840" y="103632"/>
                  <a:pt x="960120" y="181356"/>
                </a:cubicBezTo>
                <a:cubicBezTo>
                  <a:pt x="914400" y="259080"/>
                  <a:pt x="891540" y="438912"/>
                  <a:pt x="749808" y="483108"/>
                </a:cubicBezTo>
                <a:cubicBezTo>
                  <a:pt x="608076" y="527304"/>
                  <a:pt x="219456" y="470916"/>
                  <a:pt x="109728" y="446532"/>
                </a:cubicBezTo>
                <a:cubicBezTo>
                  <a:pt x="0" y="422148"/>
                  <a:pt x="60960" y="347472"/>
                  <a:pt x="91440" y="336804"/>
                </a:cubicBezTo>
                <a:cubicBezTo>
                  <a:pt x="121920" y="326136"/>
                  <a:pt x="182880" y="388620"/>
                  <a:pt x="283464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6443663" y="2852738"/>
            <a:ext cx="379412" cy="1270000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 rot="21436212">
            <a:off x="4738688" y="4157663"/>
            <a:ext cx="1014412" cy="555625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83464 w 1028700"/>
              <a:gd name="connsiteY0" fmla="*/ 400812 h 527304"/>
              <a:gd name="connsiteX1" fmla="*/ 635352 w 1028700"/>
              <a:gd name="connsiteY1" fmla="*/ 357525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75805 w 1021041"/>
              <a:gd name="connsiteY0" fmla="*/ 400812 h 477077"/>
              <a:gd name="connsiteX1" fmla="*/ 627693 w 1021041"/>
              <a:gd name="connsiteY1" fmla="*/ 357525 h 477077"/>
              <a:gd name="connsiteX2" fmla="*/ 925029 w 1021041"/>
              <a:gd name="connsiteY2" fmla="*/ 80772 h 477077"/>
              <a:gd name="connsiteX3" fmla="*/ 1016469 w 1021041"/>
              <a:gd name="connsiteY3" fmla="*/ 16764 h 477077"/>
              <a:gd name="connsiteX4" fmla="*/ 952461 w 1021041"/>
              <a:gd name="connsiteY4" fmla="*/ 181356 h 477077"/>
              <a:gd name="connsiteX5" fmla="*/ 696192 w 1021041"/>
              <a:gd name="connsiteY5" fmla="*/ 432881 h 477077"/>
              <a:gd name="connsiteX6" fmla="*/ 102069 w 1021041"/>
              <a:gd name="connsiteY6" fmla="*/ 446532 h 477077"/>
              <a:gd name="connsiteX7" fmla="*/ 83781 w 1021041"/>
              <a:gd name="connsiteY7" fmla="*/ 336804 h 477077"/>
              <a:gd name="connsiteX8" fmla="*/ 275805 w 1021041"/>
              <a:gd name="connsiteY8" fmla="*/ 400812 h 477077"/>
              <a:gd name="connsiteX0" fmla="*/ 263950 w 1009186"/>
              <a:gd name="connsiteY0" fmla="*/ 400812 h 565311"/>
              <a:gd name="connsiteX1" fmla="*/ 615838 w 1009186"/>
              <a:gd name="connsiteY1" fmla="*/ 357525 h 565311"/>
              <a:gd name="connsiteX2" fmla="*/ 913174 w 1009186"/>
              <a:gd name="connsiteY2" fmla="*/ 80772 h 565311"/>
              <a:gd name="connsiteX3" fmla="*/ 1004614 w 1009186"/>
              <a:gd name="connsiteY3" fmla="*/ 16764 h 565311"/>
              <a:gd name="connsiteX4" fmla="*/ 940606 w 1009186"/>
              <a:gd name="connsiteY4" fmla="*/ 181356 h 565311"/>
              <a:gd name="connsiteX5" fmla="*/ 684337 w 1009186"/>
              <a:gd name="connsiteY5" fmla="*/ 432881 h 565311"/>
              <a:gd name="connsiteX6" fmla="*/ 102069 w 1009186"/>
              <a:gd name="connsiteY6" fmla="*/ 549298 h 565311"/>
              <a:gd name="connsiteX7" fmla="*/ 71926 w 1009186"/>
              <a:gd name="connsiteY7" fmla="*/ 336804 h 565311"/>
              <a:gd name="connsiteX8" fmla="*/ 263950 w 1009186"/>
              <a:gd name="connsiteY8" fmla="*/ 400812 h 565311"/>
              <a:gd name="connsiteX0" fmla="*/ 270342 w 1015578"/>
              <a:gd name="connsiteY0" fmla="*/ 400812 h 556142"/>
              <a:gd name="connsiteX1" fmla="*/ 622230 w 1015578"/>
              <a:gd name="connsiteY1" fmla="*/ 357525 h 556142"/>
              <a:gd name="connsiteX2" fmla="*/ 919566 w 1015578"/>
              <a:gd name="connsiteY2" fmla="*/ 80772 h 556142"/>
              <a:gd name="connsiteX3" fmla="*/ 1011006 w 1015578"/>
              <a:gd name="connsiteY3" fmla="*/ 16764 h 556142"/>
              <a:gd name="connsiteX4" fmla="*/ 946998 w 1015578"/>
              <a:gd name="connsiteY4" fmla="*/ 181356 h 556142"/>
              <a:gd name="connsiteX5" fmla="*/ 690729 w 1015578"/>
              <a:gd name="connsiteY5" fmla="*/ 432881 h 556142"/>
              <a:gd name="connsiteX6" fmla="*/ 108461 w 1015578"/>
              <a:gd name="connsiteY6" fmla="*/ 549298 h 556142"/>
              <a:gd name="connsiteX7" fmla="*/ 39963 w 1015578"/>
              <a:gd name="connsiteY7" fmla="*/ 473942 h 556142"/>
              <a:gd name="connsiteX8" fmla="*/ 270342 w 1015578"/>
              <a:gd name="connsiteY8" fmla="*/ 400812 h 55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5578" h="556142">
                <a:moveTo>
                  <a:pt x="270342" y="400812"/>
                </a:moveTo>
                <a:cubicBezTo>
                  <a:pt x="367387" y="381409"/>
                  <a:pt x="514026" y="410865"/>
                  <a:pt x="622230" y="357525"/>
                </a:cubicBezTo>
                <a:cubicBezTo>
                  <a:pt x="730434" y="304185"/>
                  <a:pt x="854770" y="137565"/>
                  <a:pt x="919566" y="80772"/>
                </a:cubicBezTo>
                <a:cubicBezTo>
                  <a:pt x="984362" y="23979"/>
                  <a:pt x="1006434" y="0"/>
                  <a:pt x="1011006" y="16764"/>
                </a:cubicBezTo>
                <a:cubicBezTo>
                  <a:pt x="1015578" y="33528"/>
                  <a:pt x="1000378" y="112003"/>
                  <a:pt x="946998" y="181356"/>
                </a:cubicBezTo>
                <a:cubicBezTo>
                  <a:pt x="893619" y="250709"/>
                  <a:pt x="830485" y="371557"/>
                  <a:pt x="690729" y="432881"/>
                </a:cubicBezTo>
                <a:cubicBezTo>
                  <a:pt x="550973" y="494205"/>
                  <a:pt x="216922" y="542454"/>
                  <a:pt x="108461" y="549298"/>
                </a:cubicBezTo>
                <a:cubicBezTo>
                  <a:pt x="0" y="556142"/>
                  <a:pt x="12983" y="498690"/>
                  <a:pt x="39963" y="473942"/>
                </a:cubicBezTo>
                <a:cubicBezTo>
                  <a:pt x="66943" y="449194"/>
                  <a:pt x="173298" y="420215"/>
                  <a:pt x="270342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1571593">
            <a:off x="5216525" y="2662238"/>
            <a:ext cx="360363" cy="1223962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2043271">
            <a:off x="5213350" y="2338388"/>
            <a:ext cx="1174750" cy="592137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 rot="20610945" flipH="1">
            <a:off x="6124575" y="3101975"/>
            <a:ext cx="433388" cy="1362075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 rot="20399669" flipH="1">
            <a:off x="6778625" y="2733675"/>
            <a:ext cx="379413" cy="1270000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20021598">
            <a:off x="4654550" y="2520950"/>
            <a:ext cx="200025" cy="1717675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867400" y="2276475"/>
            <a:ext cx="144463" cy="288925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011863" y="3644900"/>
            <a:ext cx="28892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572000" y="3213100"/>
            <a:ext cx="215900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20287957">
            <a:off x="5278438" y="4311650"/>
            <a:ext cx="169862" cy="344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219700" y="3141663"/>
            <a:ext cx="28892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659563" y="3213100"/>
            <a:ext cx="28892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7" grpId="1" animBg="1"/>
      <p:bldP spid="28" grpId="0" animBg="1"/>
      <p:bldP spid="30" grpId="0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3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8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64" name="Полилиния 6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62" name="Скругленный прямоугольник 61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9" name="Группа 66"/>
          <p:cNvGrpSpPr/>
          <p:nvPr/>
        </p:nvGrpSpPr>
        <p:grpSpPr>
          <a:xfrm>
            <a:off x="4355976" y="3645024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68" name="Полилиния 67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Полилиния 68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" name="Группа 70"/>
          <p:cNvGrpSpPr/>
          <p:nvPr/>
        </p:nvGrpSpPr>
        <p:grpSpPr>
          <a:xfrm>
            <a:off x="4355976" y="476672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72" name="Полилиния 71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Полилиния 72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1" name="Группа 74"/>
          <p:cNvGrpSpPr>
            <a:grpSpLocks/>
          </p:cNvGrpSpPr>
          <p:nvPr/>
        </p:nvGrpSpPr>
        <p:grpSpPr bwMode="auto">
          <a:xfrm>
            <a:off x="4356100" y="1916113"/>
            <a:ext cx="287338" cy="1320800"/>
            <a:chOff x="4572000" y="3645024"/>
            <a:chExt cx="432048" cy="1608651"/>
          </a:xfrm>
        </p:grpSpPr>
        <p:sp>
          <p:nvSpPr>
            <p:cNvPr id="76" name="Полилиния 75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7" name="Полилиния 76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2" name="Группа 78"/>
          <p:cNvGrpSpPr>
            <a:grpSpLocks/>
          </p:cNvGrpSpPr>
          <p:nvPr/>
        </p:nvGrpSpPr>
        <p:grpSpPr bwMode="auto">
          <a:xfrm>
            <a:off x="4356100" y="5084763"/>
            <a:ext cx="287338" cy="1320800"/>
            <a:chOff x="4572000" y="3645024"/>
            <a:chExt cx="432048" cy="1608651"/>
          </a:xfrm>
        </p:grpSpPr>
        <p:sp>
          <p:nvSpPr>
            <p:cNvPr id="80" name="Полилиния 79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Полилиния 80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Полилиния 15"/>
          <p:cNvSpPr/>
          <p:nvPr/>
        </p:nvSpPr>
        <p:spPr>
          <a:xfrm>
            <a:off x="4572000" y="1916113"/>
            <a:ext cx="287338" cy="2233612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5205413" y="2087563"/>
            <a:ext cx="1420812" cy="855662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292725" y="3284538"/>
            <a:ext cx="865188" cy="1657350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5076825" y="2133600"/>
            <a:ext cx="503238" cy="1727200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4087813" y="4005263"/>
            <a:ext cx="1512887" cy="698500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700" h="527304">
                <a:moveTo>
                  <a:pt x="283464" y="400812"/>
                </a:moveTo>
                <a:cubicBezTo>
                  <a:pt x="384048" y="413004"/>
                  <a:pt x="586740" y="463296"/>
                  <a:pt x="694944" y="409956"/>
                </a:cubicBezTo>
                <a:cubicBezTo>
                  <a:pt x="803148" y="356616"/>
                  <a:pt x="877824" y="146304"/>
                  <a:pt x="932688" y="80772"/>
                </a:cubicBezTo>
                <a:cubicBezTo>
                  <a:pt x="987552" y="15240"/>
                  <a:pt x="1019556" y="0"/>
                  <a:pt x="1024128" y="16764"/>
                </a:cubicBezTo>
                <a:cubicBezTo>
                  <a:pt x="1028700" y="33528"/>
                  <a:pt x="1005840" y="103632"/>
                  <a:pt x="960120" y="181356"/>
                </a:cubicBezTo>
                <a:cubicBezTo>
                  <a:pt x="914400" y="259080"/>
                  <a:pt x="891540" y="438912"/>
                  <a:pt x="749808" y="483108"/>
                </a:cubicBezTo>
                <a:cubicBezTo>
                  <a:pt x="608076" y="527304"/>
                  <a:pt x="219456" y="470916"/>
                  <a:pt x="109728" y="446532"/>
                </a:cubicBezTo>
                <a:cubicBezTo>
                  <a:pt x="0" y="422148"/>
                  <a:pt x="60960" y="347472"/>
                  <a:pt x="91440" y="336804"/>
                </a:cubicBezTo>
                <a:cubicBezTo>
                  <a:pt x="121920" y="326136"/>
                  <a:pt x="182880" y="388620"/>
                  <a:pt x="283464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6443663" y="2852738"/>
            <a:ext cx="673100" cy="1565275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 rot="21436212">
            <a:off x="4265613" y="4168775"/>
            <a:ext cx="1492250" cy="736600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83464 w 1028700"/>
              <a:gd name="connsiteY0" fmla="*/ 400812 h 527304"/>
              <a:gd name="connsiteX1" fmla="*/ 635352 w 1028700"/>
              <a:gd name="connsiteY1" fmla="*/ 357525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75805 w 1021041"/>
              <a:gd name="connsiteY0" fmla="*/ 400812 h 477077"/>
              <a:gd name="connsiteX1" fmla="*/ 627693 w 1021041"/>
              <a:gd name="connsiteY1" fmla="*/ 357525 h 477077"/>
              <a:gd name="connsiteX2" fmla="*/ 925029 w 1021041"/>
              <a:gd name="connsiteY2" fmla="*/ 80772 h 477077"/>
              <a:gd name="connsiteX3" fmla="*/ 1016469 w 1021041"/>
              <a:gd name="connsiteY3" fmla="*/ 16764 h 477077"/>
              <a:gd name="connsiteX4" fmla="*/ 952461 w 1021041"/>
              <a:gd name="connsiteY4" fmla="*/ 181356 h 477077"/>
              <a:gd name="connsiteX5" fmla="*/ 696192 w 1021041"/>
              <a:gd name="connsiteY5" fmla="*/ 432881 h 477077"/>
              <a:gd name="connsiteX6" fmla="*/ 102069 w 1021041"/>
              <a:gd name="connsiteY6" fmla="*/ 446532 h 477077"/>
              <a:gd name="connsiteX7" fmla="*/ 83781 w 1021041"/>
              <a:gd name="connsiteY7" fmla="*/ 336804 h 477077"/>
              <a:gd name="connsiteX8" fmla="*/ 275805 w 1021041"/>
              <a:gd name="connsiteY8" fmla="*/ 400812 h 477077"/>
              <a:gd name="connsiteX0" fmla="*/ 263950 w 1009186"/>
              <a:gd name="connsiteY0" fmla="*/ 400812 h 565311"/>
              <a:gd name="connsiteX1" fmla="*/ 615838 w 1009186"/>
              <a:gd name="connsiteY1" fmla="*/ 357525 h 565311"/>
              <a:gd name="connsiteX2" fmla="*/ 913174 w 1009186"/>
              <a:gd name="connsiteY2" fmla="*/ 80772 h 565311"/>
              <a:gd name="connsiteX3" fmla="*/ 1004614 w 1009186"/>
              <a:gd name="connsiteY3" fmla="*/ 16764 h 565311"/>
              <a:gd name="connsiteX4" fmla="*/ 940606 w 1009186"/>
              <a:gd name="connsiteY4" fmla="*/ 181356 h 565311"/>
              <a:gd name="connsiteX5" fmla="*/ 684337 w 1009186"/>
              <a:gd name="connsiteY5" fmla="*/ 432881 h 565311"/>
              <a:gd name="connsiteX6" fmla="*/ 102069 w 1009186"/>
              <a:gd name="connsiteY6" fmla="*/ 549298 h 565311"/>
              <a:gd name="connsiteX7" fmla="*/ 71926 w 1009186"/>
              <a:gd name="connsiteY7" fmla="*/ 336804 h 565311"/>
              <a:gd name="connsiteX8" fmla="*/ 263950 w 1009186"/>
              <a:gd name="connsiteY8" fmla="*/ 400812 h 565311"/>
              <a:gd name="connsiteX0" fmla="*/ 270342 w 1015578"/>
              <a:gd name="connsiteY0" fmla="*/ 400812 h 556142"/>
              <a:gd name="connsiteX1" fmla="*/ 622230 w 1015578"/>
              <a:gd name="connsiteY1" fmla="*/ 357525 h 556142"/>
              <a:gd name="connsiteX2" fmla="*/ 919566 w 1015578"/>
              <a:gd name="connsiteY2" fmla="*/ 80772 h 556142"/>
              <a:gd name="connsiteX3" fmla="*/ 1011006 w 1015578"/>
              <a:gd name="connsiteY3" fmla="*/ 16764 h 556142"/>
              <a:gd name="connsiteX4" fmla="*/ 946998 w 1015578"/>
              <a:gd name="connsiteY4" fmla="*/ 181356 h 556142"/>
              <a:gd name="connsiteX5" fmla="*/ 690729 w 1015578"/>
              <a:gd name="connsiteY5" fmla="*/ 432881 h 556142"/>
              <a:gd name="connsiteX6" fmla="*/ 108461 w 1015578"/>
              <a:gd name="connsiteY6" fmla="*/ 549298 h 556142"/>
              <a:gd name="connsiteX7" fmla="*/ 39963 w 1015578"/>
              <a:gd name="connsiteY7" fmla="*/ 473942 h 556142"/>
              <a:gd name="connsiteX8" fmla="*/ 270342 w 1015578"/>
              <a:gd name="connsiteY8" fmla="*/ 400812 h 55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5578" h="556142">
                <a:moveTo>
                  <a:pt x="270342" y="400812"/>
                </a:moveTo>
                <a:cubicBezTo>
                  <a:pt x="367387" y="381409"/>
                  <a:pt x="514026" y="410865"/>
                  <a:pt x="622230" y="357525"/>
                </a:cubicBezTo>
                <a:cubicBezTo>
                  <a:pt x="730434" y="304185"/>
                  <a:pt x="854770" y="137565"/>
                  <a:pt x="919566" y="80772"/>
                </a:cubicBezTo>
                <a:cubicBezTo>
                  <a:pt x="984362" y="23979"/>
                  <a:pt x="1006434" y="0"/>
                  <a:pt x="1011006" y="16764"/>
                </a:cubicBezTo>
                <a:cubicBezTo>
                  <a:pt x="1015578" y="33528"/>
                  <a:pt x="1000378" y="112003"/>
                  <a:pt x="946998" y="181356"/>
                </a:cubicBezTo>
                <a:cubicBezTo>
                  <a:pt x="893619" y="250709"/>
                  <a:pt x="830485" y="371557"/>
                  <a:pt x="690729" y="432881"/>
                </a:cubicBezTo>
                <a:cubicBezTo>
                  <a:pt x="550973" y="494205"/>
                  <a:pt x="216922" y="542454"/>
                  <a:pt x="108461" y="549298"/>
                </a:cubicBezTo>
                <a:cubicBezTo>
                  <a:pt x="0" y="556142"/>
                  <a:pt x="12983" y="498690"/>
                  <a:pt x="39963" y="473942"/>
                </a:cubicBezTo>
                <a:cubicBezTo>
                  <a:pt x="66943" y="449194"/>
                  <a:pt x="173298" y="420215"/>
                  <a:pt x="270342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1571593">
            <a:off x="5191125" y="2152650"/>
            <a:ext cx="504825" cy="1727200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2043271">
            <a:off x="5194300" y="1952625"/>
            <a:ext cx="1420813" cy="857250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 rot="19199905" flipH="1">
            <a:off x="5743575" y="3157538"/>
            <a:ext cx="865188" cy="1655762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 rot="20399669" flipH="1">
            <a:off x="6980238" y="2705100"/>
            <a:ext cx="671512" cy="1563688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20021598">
            <a:off x="4559300" y="2114550"/>
            <a:ext cx="268288" cy="2130425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rot="1344137">
            <a:off x="6084888" y="2060575"/>
            <a:ext cx="287337" cy="48895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724525" y="3933825"/>
            <a:ext cx="574675" cy="174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572000" y="3178175"/>
            <a:ext cx="287338" cy="179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20287957">
            <a:off x="5008563" y="4395788"/>
            <a:ext cx="249237" cy="455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148263" y="2852738"/>
            <a:ext cx="403225" cy="20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804025" y="3357563"/>
            <a:ext cx="511175" cy="176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3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41"/>
          <p:cNvGrpSpPr/>
          <p:nvPr/>
        </p:nvGrpSpPr>
        <p:grpSpPr>
          <a:xfrm>
            <a:off x="4355976" y="3645024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39" name="Полилиния 38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44" name="Полилиния 43"/>
          <p:cNvSpPr/>
          <p:nvPr/>
        </p:nvSpPr>
        <p:spPr>
          <a:xfrm>
            <a:off x="4572000" y="476250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8" name="Группа 46"/>
          <p:cNvGrpSpPr>
            <a:grpSpLocks/>
          </p:cNvGrpSpPr>
          <p:nvPr/>
        </p:nvGrpSpPr>
        <p:grpSpPr bwMode="auto">
          <a:xfrm>
            <a:off x="4356100" y="1916113"/>
            <a:ext cx="287338" cy="1320800"/>
            <a:chOff x="4572000" y="3645024"/>
            <a:chExt cx="432048" cy="1608651"/>
          </a:xfrm>
        </p:grpSpPr>
        <p:sp>
          <p:nvSpPr>
            <p:cNvPr id="48" name="Полилиния 47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9" name="Группа 50"/>
          <p:cNvGrpSpPr>
            <a:grpSpLocks/>
          </p:cNvGrpSpPr>
          <p:nvPr/>
        </p:nvGrpSpPr>
        <p:grpSpPr bwMode="auto">
          <a:xfrm>
            <a:off x="4356100" y="5084763"/>
            <a:ext cx="287338" cy="1320800"/>
            <a:chOff x="4572000" y="3645024"/>
            <a:chExt cx="432048" cy="1608651"/>
          </a:xfrm>
        </p:grpSpPr>
        <p:sp>
          <p:nvSpPr>
            <p:cNvPr id="52" name="Полилиния 51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5" name="Полилиния 54"/>
          <p:cNvSpPr/>
          <p:nvPr/>
        </p:nvSpPr>
        <p:spPr>
          <a:xfrm flipH="1">
            <a:off x="3851275" y="476250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0" name="Группа 55"/>
          <p:cNvGrpSpPr/>
          <p:nvPr/>
        </p:nvGrpSpPr>
        <p:grpSpPr>
          <a:xfrm>
            <a:off x="4355976" y="476672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57" name="Полилиния 56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0" name="Полилиния 59"/>
          <p:cNvSpPr/>
          <p:nvPr/>
        </p:nvSpPr>
        <p:spPr>
          <a:xfrm>
            <a:off x="4572000" y="1916113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олилиния 60"/>
          <p:cNvSpPr/>
          <p:nvPr/>
        </p:nvSpPr>
        <p:spPr>
          <a:xfrm flipH="1">
            <a:off x="3851275" y="1916113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4572000" y="3644900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 flipH="1">
            <a:off x="3851275" y="3644900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Полилиния 63"/>
          <p:cNvSpPr/>
          <p:nvPr/>
        </p:nvSpPr>
        <p:spPr>
          <a:xfrm>
            <a:off x="4500563" y="5084763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Полилиния 64"/>
          <p:cNvSpPr/>
          <p:nvPr/>
        </p:nvSpPr>
        <p:spPr>
          <a:xfrm flipH="1">
            <a:off x="3851275" y="5084763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1" name="Группа 69"/>
          <p:cNvGrpSpPr>
            <a:grpSpLocks/>
          </p:cNvGrpSpPr>
          <p:nvPr/>
        </p:nvGrpSpPr>
        <p:grpSpPr bwMode="auto">
          <a:xfrm>
            <a:off x="5795963" y="2205038"/>
            <a:ext cx="2376487" cy="2303462"/>
            <a:chOff x="5364088" y="1988840"/>
            <a:chExt cx="3168352" cy="2880320"/>
          </a:xfrm>
        </p:grpSpPr>
        <p:sp>
          <p:nvSpPr>
            <p:cNvPr id="67" name="Овал 66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6875246" y="2852340"/>
              <a:ext cx="1009555" cy="936948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2" name="Группа 70"/>
          <p:cNvGrpSpPr>
            <a:grpSpLocks/>
          </p:cNvGrpSpPr>
          <p:nvPr/>
        </p:nvGrpSpPr>
        <p:grpSpPr bwMode="auto">
          <a:xfrm flipH="1">
            <a:off x="971550" y="2349500"/>
            <a:ext cx="2376488" cy="2303463"/>
            <a:chOff x="5364088" y="1988840"/>
            <a:chExt cx="3168352" cy="2880320"/>
          </a:xfrm>
        </p:grpSpPr>
        <p:sp>
          <p:nvSpPr>
            <p:cNvPr id="72" name="Овал 71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6875246" y="2852341"/>
              <a:ext cx="1009556" cy="936947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24027 0.2502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12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0.25591 -0.2747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3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22448 0.0928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4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23229 -0.1067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5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24011 0.2398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12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44444E-6 L -0.2165 0.0717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3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-0.2165 -0.1067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-5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2431 -0.2747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4" grpId="2" animBg="1"/>
      <p:bldP spid="55" grpId="0" animBg="1"/>
      <p:bldP spid="55" grpId="1" animBg="1"/>
      <p:bldP spid="55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4"/>
          <p:cNvGrpSpPr>
            <a:grpSpLocks/>
          </p:cNvGrpSpPr>
          <p:nvPr/>
        </p:nvGrpSpPr>
        <p:grpSpPr bwMode="auto">
          <a:xfrm>
            <a:off x="4572000" y="333375"/>
            <a:ext cx="4103688" cy="6264275"/>
            <a:chOff x="1691680" y="1772816"/>
            <a:chExt cx="5328592" cy="4032448"/>
          </a:xfrm>
        </p:grpSpPr>
        <p:grpSp>
          <p:nvGrpSpPr>
            <p:cNvPr id="3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89" name="Полилиния 88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0" name="Овал 89"/>
              <p:cNvSpPr/>
              <p:nvPr/>
            </p:nvSpPr>
            <p:spPr>
              <a:xfrm>
                <a:off x="2124564" y="1772816"/>
                <a:ext cx="4462825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2124564" y="5301464"/>
                <a:ext cx="4462825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87" name="Скругленный прямоугольник 86"/>
            <p:cNvSpPr/>
            <p:nvPr/>
          </p:nvSpPr>
          <p:spPr>
            <a:xfrm>
              <a:off x="2126626" y="2031359"/>
              <a:ext cx="4464885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2126626" y="5184966"/>
              <a:ext cx="4464885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68"/>
          <p:cNvGrpSpPr>
            <a:grpSpLocks/>
          </p:cNvGrpSpPr>
          <p:nvPr/>
        </p:nvGrpSpPr>
        <p:grpSpPr bwMode="auto">
          <a:xfrm>
            <a:off x="468313" y="333375"/>
            <a:ext cx="4103687" cy="6264275"/>
            <a:chOff x="1691680" y="1772816"/>
            <a:chExt cx="5328592" cy="4032448"/>
          </a:xfrm>
        </p:grpSpPr>
        <p:grpSp>
          <p:nvGrpSpPr>
            <p:cNvPr id="8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75" name="Полилиния 74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6" name="Овал 75"/>
              <p:cNvSpPr/>
              <p:nvPr/>
            </p:nvSpPr>
            <p:spPr>
              <a:xfrm>
                <a:off x="2124564" y="1772816"/>
                <a:ext cx="4462825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7" name="Овал 76"/>
              <p:cNvSpPr/>
              <p:nvPr/>
            </p:nvSpPr>
            <p:spPr>
              <a:xfrm>
                <a:off x="2124564" y="5301464"/>
                <a:ext cx="4462825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71" name="Скругленный прямоугольник 70"/>
            <p:cNvSpPr/>
            <p:nvPr/>
          </p:nvSpPr>
          <p:spPr>
            <a:xfrm>
              <a:off x="2126624" y="2031359"/>
              <a:ext cx="4464887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2126624" y="5184966"/>
              <a:ext cx="4464887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9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10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1" name="Группа 69"/>
          <p:cNvGrpSpPr>
            <a:grpSpLocks/>
          </p:cNvGrpSpPr>
          <p:nvPr/>
        </p:nvGrpSpPr>
        <p:grpSpPr bwMode="auto">
          <a:xfrm>
            <a:off x="5795963" y="2205038"/>
            <a:ext cx="2376487" cy="2303462"/>
            <a:chOff x="5364088" y="1988840"/>
            <a:chExt cx="3168352" cy="2880320"/>
          </a:xfrm>
        </p:grpSpPr>
        <p:sp>
          <p:nvSpPr>
            <p:cNvPr id="67" name="Овал 66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6875246" y="2852340"/>
              <a:ext cx="1009555" cy="936948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2" name="Группа 70"/>
          <p:cNvGrpSpPr>
            <a:grpSpLocks/>
          </p:cNvGrpSpPr>
          <p:nvPr/>
        </p:nvGrpSpPr>
        <p:grpSpPr bwMode="auto">
          <a:xfrm flipH="1">
            <a:off x="971550" y="2349500"/>
            <a:ext cx="2376488" cy="2303463"/>
            <a:chOff x="5364088" y="1988840"/>
            <a:chExt cx="3168352" cy="2880320"/>
          </a:xfrm>
        </p:grpSpPr>
        <p:sp>
          <p:nvSpPr>
            <p:cNvPr id="72" name="Овал 71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6875246" y="2852341"/>
              <a:ext cx="1009556" cy="936947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Ромашка\Desktop\5 открытый урок\5открытый скан\1 001.jpg"/>
          <p:cNvPicPr/>
          <p:nvPr/>
        </p:nvPicPr>
        <p:blipFill>
          <a:blip r:embed="rId2" cstate="print"/>
          <a:srcRect l="7031" t="11402" r="7031" b="4969"/>
          <a:stretch>
            <a:fillRect/>
          </a:stretch>
        </p:blipFill>
        <p:spPr bwMode="auto">
          <a:xfrm>
            <a:off x="428596" y="714356"/>
            <a:ext cx="8358246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714612" y="0"/>
            <a:ext cx="3885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Деление клетки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323232"/>
      </a:dk2>
      <a:lt2>
        <a:srgbClr val="A9DB66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285</Words>
  <Application>Microsoft Office PowerPoint</Application>
  <PresentationFormat>Экран (4:3)</PresentationFormat>
  <Paragraphs>90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Слайд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Рост клетки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Ромашка</dc:creator>
  <cp:lastModifiedBy>Ромашка</cp:lastModifiedBy>
  <cp:revision>23</cp:revision>
  <dcterms:created xsi:type="dcterms:W3CDTF">2019-11-25T13:22:48Z</dcterms:created>
  <dcterms:modified xsi:type="dcterms:W3CDTF">2020-01-01T14:43:41Z</dcterms:modified>
</cp:coreProperties>
</file>