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3" r:id="rId5"/>
    <p:sldId id="262" r:id="rId6"/>
    <p:sldId id="257" r:id="rId7"/>
    <p:sldId id="275" r:id="rId8"/>
    <p:sldId id="264" r:id="rId9"/>
    <p:sldId id="271" r:id="rId10"/>
    <p:sldId id="265" r:id="rId11"/>
    <p:sldId id="273" r:id="rId12"/>
    <p:sldId id="274" r:id="rId13"/>
    <p:sldId id="266" r:id="rId14"/>
    <p:sldId id="269" r:id="rId15"/>
    <p:sldId id="267" r:id="rId16"/>
    <p:sldId id="276" r:id="rId17"/>
    <p:sldId id="278" r:id="rId18"/>
    <p:sldId id="277" r:id="rId19"/>
    <p:sldId id="268" r:id="rId20"/>
    <p:sldId id="279" r:id="rId21"/>
    <p:sldId id="280" r:id="rId22"/>
    <p:sldId id="283" r:id="rId23"/>
    <p:sldId id="284" r:id="rId24"/>
    <p:sldId id="286" r:id="rId25"/>
    <p:sldId id="285" r:id="rId26"/>
    <p:sldId id="287" r:id="rId27"/>
    <p:sldId id="288" r:id="rId28"/>
    <p:sldId id="291" r:id="rId29"/>
    <p:sldId id="281" r:id="rId30"/>
    <p:sldId id="28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CC00"/>
    <a:srgbClr val="FF9900"/>
    <a:srgbClr val="3366FF"/>
    <a:srgbClr val="CC00FF"/>
    <a:srgbClr val="FED46C"/>
    <a:srgbClr val="FF8029"/>
    <a:srgbClr val="0000FF"/>
    <a:srgbClr val="75BDFF"/>
    <a:srgbClr val="A7D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BD8B0-F06A-4EF3-8EF0-E56FF16CB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BC8AF-D7C7-4706-B213-7C2DEBA8D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file:///D:\%25D0%25B0%25D1%2581%25D1%2582%25D1%2580%25D0%25BE%25D0%25BD%25D0%25BE%25D0%25BC%25D0%25B8%25D1%258F\%25D1%2581.%25D1%2581.2\content\chapterR\section2\paragraph4\theory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llege.ru/astronomy/course/content/chapter1/section1/paragraph3/theory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500042"/>
            <a:ext cx="7772400" cy="2857520"/>
          </a:xfrm>
        </p:spPr>
        <p:txBody>
          <a:bodyPr/>
          <a:lstStyle/>
          <a:p>
            <a:pPr algn="r"/>
            <a:r>
              <a:rPr lang="ru-RU" sz="6000" dirty="0" smtClean="0">
                <a:solidFill>
                  <a:srgbClr val="FFC000"/>
                </a:solidFill>
                <a:latin typeface="Bookman Old Style" pitchFamily="18" charset="0"/>
              </a:rPr>
              <a:t>ТОЧКИ</a:t>
            </a:r>
            <a:r>
              <a:rPr lang="ru-RU" sz="6000" dirty="0" smtClean="0">
                <a:latin typeface="Bookman Old Style" pitchFamily="18" charset="0"/>
              </a:rPr>
              <a:t> </a:t>
            </a:r>
            <a:r>
              <a:rPr lang="ru-RU" sz="6000" dirty="0" smtClean="0">
                <a:solidFill>
                  <a:srgbClr val="FF8029"/>
                </a:solidFill>
                <a:latin typeface="Bookman Old Style" pitchFamily="18" charset="0"/>
              </a:rPr>
              <a:t>И</a:t>
            </a:r>
            <a:r>
              <a:rPr lang="ru-RU" sz="6000" dirty="0" smtClean="0">
                <a:latin typeface="Bookman Old Style" pitchFamily="18" charset="0"/>
              </a:rPr>
              <a:t> </a:t>
            </a:r>
            <a:r>
              <a:rPr lang="ru-RU" sz="6000" dirty="0" smtClean="0">
                <a:solidFill>
                  <a:srgbClr val="C00000"/>
                </a:solidFill>
                <a:latin typeface="Bookman Old Style" pitchFamily="18" charset="0"/>
              </a:rPr>
              <a:t>ЛИНИИ</a:t>
            </a:r>
            <a:r>
              <a:rPr lang="ru-RU" sz="6000" dirty="0" smtClean="0">
                <a:latin typeface="Bookman Old Style" pitchFamily="18" charset="0"/>
              </a:rPr>
              <a:t> </a:t>
            </a:r>
            <a:r>
              <a:rPr lang="ru-RU" sz="6000" dirty="0" smtClean="0">
                <a:solidFill>
                  <a:srgbClr val="00B0F0"/>
                </a:solidFill>
                <a:latin typeface="Bookman Old Style" pitchFamily="18" charset="0"/>
              </a:rPr>
              <a:t>НЕБЕСНОЙ</a:t>
            </a:r>
            <a:r>
              <a:rPr lang="ru-RU" sz="6000" dirty="0" smtClean="0">
                <a:latin typeface="Bookman Old Style" pitchFamily="18" charset="0"/>
              </a:rPr>
              <a:t> </a:t>
            </a:r>
            <a:r>
              <a:rPr lang="ru-RU" sz="6000" dirty="0" smtClean="0">
                <a:solidFill>
                  <a:srgbClr val="0000FF"/>
                </a:solidFill>
                <a:latin typeface="Bookman Old Style" pitchFamily="18" charset="0"/>
              </a:rPr>
              <a:t>СФЕРЫ</a:t>
            </a:r>
            <a:endParaRPr lang="ru-RU" sz="6000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1026" name="AutoShape 2" descr="D:\%D0%B0%D1%81%D1%82%D1%80%D0%BE%D0%BD%D0%BE%D0%BC%D0%B8%D1%8F\%D1%81.%D1%81.2\content\chapter1\section1\paragraph3\images\010103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:\%D0%B0%D1%81%D1%82%D1%80%D0%BE%D0%BD%D0%BE%D0%BC%D0%B8%D1%8F\%D1%81.%D1%81.2\content\chapter1\section1\paragraph3\images\010103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:\%D0%B0%D1%81%D1%82%D1%80%D0%BE%D0%BD%D0%BE%D0%BC%D0%B8%D1%8F\%D1%81.%D1%81.2\content\chapter1\section1\paragraph3\images\010103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&amp;Acy;&amp;scy;&amp;tcy;&amp;rcy;&amp;ocy;&amp;ncy;&amp;ocy;&amp;mcy;&amp;icy;&amp;yacy; - &amp;Kcy;&amp;acy;&amp;tcy;&amp;acy;&amp;lcy;&amp;ocy;&amp;gcy; &amp;scy;&amp;tcy;&amp;acy;&amp;tcy;&amp;iecy;&amp;jcy; - &amp;Ncy;&amp;acy;&amp;shcy; &amp;mcy;&amp;icy;&amp;rcy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30000"/>
          </a:blip>
          <a:srcRect/>
          <a:stretch>
            <a:fillRect/>
          </a:stretch>
        </p:blipFill>
        <p:spPr bwMode="auto">
          <a:xfrm>
            <a:off x="0" y="2071678"/>
            <a:ext cx="5000660" cy="497673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57752" y="4643446"/>
            <a:ext cx="4071966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Зайцева Наталья Ивановна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Учитель физики и астрономии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МАОУ «СОШ 133»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Bookman Old Style" pitchFamily="18" charset="0"/>
              </a:rPr>
              <a:t>ГРАНИЦЫ НА НЕБЕ</a:t>
            </a:r>
            <a:br>
              <a:rPr lang="ru-RU" b="1" dirty="0" smtClean="0">
                <a:solidFill>
                  <a:srgbClr val="FFC000"/>
                </a:solidFill>
                <a:latin typeface="Bookman Old Style" pitchFamily="18" charset="0"/>
              </a:rPr>
            </a:br>
            <a:endParaRPr lang="ru-RU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857232"/>
            <a:ext cx="7772400" cy="3500462"/>
          </a:xfrm>
        </p:spPr>
        <p:txBody>
          <a:bodyPr>
            <a:normAutofit/>
          </a:bodyPr>
          <a:lstStyle/>
          <a:p>
            <a:pPr marL="0" indent="0" algn="ctr">
              <a:lnSpc>
                <a:spcPts val="27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Bookman Old Style" pitchFamily="18" charset="0"/>
              </a:rPr>
              <a:t>Созвездием называется участок небесной сферы, границы которого определены специальным решением Международного астрономического союза (МАС). Всего на небесной сфере </a:t>
            </a:r>
            <a:r>
              <a:rPr lang="ru-RU" sz="2800" dirty="0" smtClean="0">
                <a:latin typeface="Bookman Old Style" pitchFamily="18" charset="0"/>
                <a:hlinkClick r:id="rId2" action="ppaction://hlinkfile"/>
              </a:rPr>
              <a:t>88 созвездий</a:t>
            </a:r>
            <a:r>
              <a:rPr lang="ru-RU" sz="2800" dirty="0" smtClean="0">
                <a:latin typeface="Bookman Old Style" pitchFamily="18" charset="0"/>
              </a:rPr>
              <a:t>. Границы между этими строго определенными участками неба условны, они не имеют никакого физического смысла. 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33794" name="Picture 2" descr="C:\Users\User\Pictures\0102010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5720" y="4071942"/>
            <a:ext cx="428625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786314" y="4357694"/>
            <a:ext cx="4071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Звезды, составляющие ковш Большой Медведицы, в пространстве расположены очень далеко друг от друга и никакой связанной группы не образуют</a:t>
            </a: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2614642" y="2971800"/>
            <a:ext cx="6858000" cy="914400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  <a:latin typeface="Bookman Old Style" pitchFamily="18" charset="0"/>
              </a:rPr>
              <a:t>КАРТА ЗВЕЗДНОГО </a:t>
            </a:r>
            <a:br>
              <a:rPr lang="ru-RU" sz="4400" b="1" dirty="0" smtClean="0">
                <a:solidFill>
                  <a:srgbClr val="FFC000"/>
                </a:solidFill>
                <a:latin typeface="Bookman Old Style" pitchFamily="18" charset="0"/>
              </a:rPr>
            </a:br>
            <a:r>
              <a:rPr lang="ru-RU" sz="4400" b="1" dirty="0" smtClean="0">
                <a:solidFill>
                  <a:srgbClr val="FFC000"/>
                </a:solidFill>
                <a:latin typeface="Bookman Old Style" pitchFamily="18" charset="0"/>
              </a:rPr>
              <a:t>НЕБА</a:t>
            </a:r>
            <a:endParaRPr lang="ru-RU" sz="44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pic>
        <p:nvPicPr>
          <p:cNvPr id="29698" name="Picture 2" descr="&amp;Acy;&amp;scy;&amp;tcy;&amp;rcy;&amp;ocy;&amp;lcy;&amp;ocy;&amp;gcy;&amp;icy;&amp;yacy; - &amp;lcy;&amp;zhcy;&amp;iecy;&amp;ncy;&amp;acy;&amp;ucy;&amp;kcy;&amp;acy;"/>
          <p:cNvPicPr>
            <a:picLocks noChangeAspect="1" noChangeArrowheads="1"/>
          </p:cNvPicPr>
          <p:nvPr/>
        </p:nvPicPr>
        <p:blipFill>
          <a:blip r:embed="rId2" cstate="print"/>
          <a:srcRect t="1271" b="11016"/>
          <a:stretch>
            <a:fillRect/>
          </a:stretch>
        </p:blipFill>
        <p:spPr bwMode="auto">
          <a:xfrm>
            <a:off x="2000232" y="0"/>
            <a:ext cx="6626040" cy="6858000"/>
          </a:xfrm>
          <a:prstGeom prst="rect">
            <a:avLst/>
          </a:prstGeom>
          <a:noFill/>
        </p:spPr>
      </p:pic>
      <p:sp>
        <p:nvSpPr>
          <p:cNvPr id="5" name="Полилиния 4"/>
          <p:cNvSpPr/>
          <p:nvPr/>
        </p:nvSpPr>
        <p:spPr>
          <a:xfrm>
            <a:off x="2073349" y="-21265"/>
            <a:ext cx="2110689" cy="1771184"/>
          </a:xfrm>
          <a:custGeom>
            <a:avLst/>
            <a:gdLst>
              <a:gd name="connsiteX0" fmla="*/ 138223 w 2110689"/>
              <a:gd name="connsiteY0" fmla="*/ 1743739 h 1771184"/>
              <a:gd name="connsiteX1" fmla="*/ 170121 w 2110689"/>
              <a:gd name="connsiteY1" fmla="*/ 1733107 h 1771184"/>
              <a:gd name="connsiteX2" fmla="*/ 233916 w 2110689"/>
              <a:gd name="connsiteY2" fmla="*/ 1701209 h 1771184"/>
              <a:gd name="connsiteX3" fmla="*/ 265814 w 2110689"/>
              <a:gd name="connsiteY3" fmla="*/ 1669312 h 1771184"/>
              <a:gd name="connsiteX4" fmla="*/ 308344 w 2110689"/>
              <a:gd name="connsiteY4" fmla="*/ 1648046 h 1771184"/>
              <a:gd name="connsiteX5" fmla="*/ 340242 w 2110689"/>
              <a:gd name="connsiteY5" fmla="*/ 1626781 h 1771184"/>
              <a:gd name="connsiteX6" fmla="*/ 350874 w 2110689"/>
              <a:gd name="connsiteY6" fmla="*/ 1594884 h 1771184"/>
              <a:gd name="connsiteX7" fmla="*/ 372139 w 2110689"/>
              <a:gd name="connsiteY7" fmla="*/ 1573618 h 1771184"/>
              <a:gd name="connsiteX8" fmla="*/ 414670 w 2110689"/>
              <a:gd name="connsiteY8" fmla="*/ 1520456 h 1771184"/>
              <a:gd name="connsiteX9" fmla="*/ 425302 w 2110689"/>
              <a:gd name="connsiteY9" fmla="*/ 1488558 h 1771184"/>
              <a:gd name="connsiteX10" fmla="*/ 489098 w 2110689"/>
              <a:gd name="connsiteY10" fmla="*/ 1446028 h 1771184"/>
              <a:gd name="connsiteX11" fmla="*/ 574158 w 2110689"/>
              <a:gd name="connsiteY11" fmla="*/ 1318437 h 1771184"/>
              <a:gd name="connsiteX12" fmla="*/ 616688 w 2110689"/>
              <a:gd name="connsiteY12" fmla="*/ 1254642 h 1771184"/>
              <a:gd name="connsiteX13" fmla="*/ 648586 w 2110689"/>
              <a:gd name="connsiteY13" fmla="*/ 1233377 h 1771184"/>
              <a:gd name="connsiteX14" fmla="*/ 680484 w 2110689"/>
              <a:gd name="connsiteY14" fmla="*/ 1180214 h 1771184"/>
              <a:gd name="connsiteX15" fmla="*/ 723014 w 2110689"/>
              <a:gd name="connsiteY15" fmla="*/ 1116418 h 1771184"/>
              <a:gd name="connsiteX16" fmla="*/ 744279 w 2110689"/>
              <a:gd name="connsiteY16" fmla="*/ 1084521 h 1771184"/>
              <a:gd name="connsiteX17" fmla="*/ 797442 w 2110689"/>
              <a:gd name="connsiteY17" fmla="*/ 1020725 h 1771184"/>
              <a:gd name="connsiteX18" fmla="*/ 861237 w 2110689"/>
              <a:gd name="connsiteY18" fmla="*/ 967563 h 1771184"/>
              <a:gd name="connsiteX19" fmla="*/ 893135 w 2110689"/>
              <a:gd name="connsiteY19" fmla="*/ 935665 h 1771184"/>
              <a:gd name="connsiteX20" fmla="*/ 914400 w 2110689"/>
              <a:gd name="connsiteY20" fmla="*/ 903767 h 1771184"/>
              <a:gd name="connsiteX21" fmla="*/ 978195 w 2110689"/>
              <a:gd name="connsiteY21" fmla="*/ 861237 h 1771184"/>
              <a:gd name="connsiteX22" fmla="*/ 1020725 w 2110689"/>
              <a:gd name="connsiteY22" fmla="*/ 808074 h 1771184"/>
              <a:gd name="connsiteX23" fmla="*/ 1031358 w 2110689"/>
              <a:gd name="connsiteY23" fmla="*/ 776177 h 1771184"/>
              <a:gd name="connsiteX24" fmla="*/ 1063256 w 2110689"/>
              <a:gd name="connsiteY24" fmla="*/ 754912 h 1771184"/>
              <a:gd name="connsiteX25" fmla="*/ 1105786 w 2110689"/>
              <a:gd name="connsiteY25" fmla="*/ 701749 h 1771184"/>
              <a:gd name="connsiteX26" fmla="*/ 1137684 w 2110689"/>
              <a:gd name="connsiteY26" fmla="*/ 680484 h 1771184"/>
              <a:gd name="connsiteX27" fmla="*/ 1158949 w 2110689"/>
              <a:gd name="connsiteY27" fmla="*/ 648586 h 1771184"/>
              <a:gd name="connsiteX28" fmla="*/ 1254642 w 2110689"/>
              <a:gd name="connsiteY28" fmla="*/ 574158 h 1771184"/>
              <a:gd name="connsiteX29" fmla="*/ 1286539 w 2110689"/>
              <a:gd name="connsiteY29" fmla="*/ 552893 h 1771184"/>
              <a:gd name="connsiteX30" fmla="*/ 1350335 w 2110689"/>
              <a:gd name="connsiteY30" fmla="*/ 531628 h 1771184"/>
              <a:gd name="connsiteX31" fmla="*/ 1382232 w 2110689"/>
              <a:gd name="connsiteY31" fmla="*/ 510363 h 1771184"/>
              <a:gd name="connsiteX32" fmla="*/ 1424763 w 2110689"/>
              <a:gd name="connsiteY32" fmla="*/ 467832 h 1771184"/>
              <a:gd name="connsiteX33" fmla="*/ 1456660 w 2110689"/>
              <a:gd name="connsiteY33" fmla="*/ 457200 h 1771184"/>
              <a:gd name="connsiteX34" fmla="*/ 1520456 w 2110689"/>
              <a:gd name="connsiteY34" fmla="*/ 393405 h 1771184"/>
              <a:gd name="connsiteX35" fmla="*/ 1605516 w 2110689"/>
              <a:gd name="connsiteY35" fmla="*/ 350874 h 1771184"/>
              <a:gd name="connsiteX36" fmla="*/ 1637414 w 2110689"/>
              <a:gd name="connsiteY36" fmla="*/ 318977 h 1771184"/>
              <a:gd name="connsiteX37" fmla="*/ 1701209 w 2110689"/>
              <a:gd name="connsiteY37" fmla="*/ 297712 h 1771184"/>
              <a:gd name="connsiteX38" fmla="*/ 1733107 w 2110689"/>
              <a:gd name="connsiteY38" fmla="*/ 287079 h 1771184"/>
              <a:gd name="connsiteX39" fmla="*/ 1765004 w 2110689"/>
              <a:gd name="connsiteY39" fmla="*/ 265814 h 1771184"/>
              <a:gd name="connsiteX40" fmla="*/ 1828800 w 2110689"/>
              <a:gd name="connsiteY40" fmla="*/ 244549 h 1771184"/>
              <a:gd name="connsiteX41" fmla="*/ 1892595 w 2110689"/>
              <a:gd name="connsiteY41" fmla="*/ 223284 h 1771184"/>
              <a:gd name="connsiteX42" fmla="*/ 1924493 w 2110689"/>
              <a:gd name="connsiteY42" fmla="*/ 212651 h 1771184"/>
              <a:gd name="connsiteX43" fmla="*/ 1956391 w 2110689"/>
              <a:gd name="connsiteY43" fmla="*/ 202018 h 1771184"/>
              <a:gd name="connsiteX44" fmla="*/ 2020186 w 2110689"/>
              <a:gd name="connsiteY44" fmla="*/ 170121 h 1771184"/>
              <a:gd name="connsiteX45" fmla="*/ 2041451 w 2110689"/>
              <a:gd name="connsiteY45" fmla="*/ 138223 h 1771184"/>
              <a:gd name="connsiteX46" fmla="*/ 2073349 w 2110689"/>
              <a:gd name="connsiteY46" fmla="*/ 127591 h 1771184"/>
              <a:gd name="connsiteX47" fmla="*/ 2094614 w 2110689"/>
              <a:gd name="connsiteY47" fmla="*/ 106325 h 1771184"/>
              <a:gd name="connsiteX48" fmla="*/ 2105246 w 2110689"/>
              <a:gd name="connsiteY48" fmla="*/ 74428 h 1771184"/>
              <a:gd name="connsiteX49" fmla="*/ 2009553 w 2110689"/>
              <a:gd name="connsiteY49" fmla="*/ 0 h 1771184"/>
              <a:gd name="connsiteX50" fmla="*/ 1850065 w 2110689"/>
              <a:gd name="connsiteY50" fmla="*/ 10632 h 1771184"/>
              <a:gd name="connsiteX51" fmla="*/ 1733107 w 2110689"/>
              <a:gd name="connsiteY51" fmla="*/ 42530 h 1771184"/>
              <a:gd name="connsiteX52" fmla="*/ 1679944 w 2110689"/>
              <a:gd name="connsiteY52" fmla="*/ 53163 h 1771184"/>
              <a:gd name="connsiteX53" fmla="*/ 1605516 w 2110689"/>
              <a:gd name="connsiteY53" fmla="*/ 74428 h 1771184"/>
              <a:gd name="connsiteX54" fmla="*/ 1531088 w 2110689"/>
              <a:gd name="connsiteY54" fmla="*/ 85060 h 1771184"/>
              <a:gd name="connsiteX55" fmla="*/ 1467293 w 2110689"/>
              <a:gd name="connsiteY55" fmla="*/ 106325 h 1771184"/>
              <a:gd name="connsiteX56" fmla="*/ 1435395 w 2110689"/>
              <a:gd name="connsiteY56" fmla="*/ 116958 h 1771184"/>
              <a:gd name="connsiteX57" fmla="*/ 1403498 w 2110689"/>
              <a:gd name="connsiteY57" fmla="*/ 138223 h 1771184"/>
              <a:gd name="connsiteX58" fmla="*/ 1371600 w 2110689"/>
              <a:gd name="connsiteY58" fmla="*/ 148856 h 1771184"/>
              <a:gd name="connsiteX59" fmla="*/ 1307804 w 2110689"/>
              <a:gd name="connsiteY59" fmla="*/ 191386 h 1771184"/>
              <a:gd name="connsiteX60" fmla="*/ 1275907 w 2110689"/>
              <a:gd name="connsiteY60" fmla="*/ 212651 h 1771184"/>
              <a:gd name="connsiteX61" fmla="*/ 1222744 w 2110689"/>
              <a:gd name="connsiteY61" fmla="*/ 255181 h 1771184"/>
              <a:gd name="connsiteX62" fmla="*/ 1169581 w 2110689"/>
              <a:gd name="connsiteY62" fmla="*/ 297712 h 1771184"/>
              <a:gd name="connsiteX63" fmla="*/ 1127051 w 2110689"/>
              <a:gd name="connsiteY63" fmla="*/ 329609 h 1771184"/>
              <a:gd name="connsiteX64" fmla="*/ 1095153 w 2110689"/>
              <a:gd name="connsiteY64" fmla="*/ 361507 h 1771184"/>
              <a:gd name="connsiteX65" fmla="*/ 999460 w 2110689"/>
              <a:gd name="connsiteY65" fmla="*/ 425302 h 1771184"/>
              <a:gd name="connsiteX66" fmla="*/ 967563 w 2110689"/>
              <a:gd name="connsiteY66" fmla="*/ 446567 h 1771184"/>
              <a:gd name="connsiteX67" fmla="*/ 935665 w 2110689"/>
              <a:gd name="connsiteY67" fmla="*/ 478465 h 1771184"/>
              <a:gd name="connsiteX68" fmla="*/ 871870 w 2110689"/>
              <a:gd name="connsiteY68" fmla="*/ 520995 h 1771184"/>
              <a:gd name="connsiteX69" fmla="*/ 786809 w 2110689"/>
              <a:gd name="connsiteY69" fmla="*/ 584791 h 1771184"/>
              <a:gd name="connsiteX70" fmla="*/ 754911 w 2110689"/>
              <a:gd name="connsiteY70" fmla="*/ 606056 h 1771184"/>
              <a:gd name="connsiteX71" fmla="*/ 723014 w 2110689"/>
              <a:gd name="connsiteY71" fmla="*/ 627321 h 1771184"/>
              <a:gd name="connsiteX72" fmla="*/ 669851 w 2110689"/>
              <a:gd name="connsiteY72" fmla="*/ 669851 h 1771184"/>
              <a:gd name="connsiteX73" fmla="*/ 637953 w 2110689"/>
              <a:gd name="connsiteY73" fmla="*/ 701749 h 1771184"/>
              <a:gd name="connsiteX74" fmla="*/ 542260 w 2110689"/>
              <a:gd name="connsiteY74" fmla="*/ 776177 h 1771184"/>
              <a:gd name="connsiteX75" fmla="*/ 520995 w 2110689"/>
              <a:gd name="connsiteY75" fmla="*/ 808074 h 1771184"/>
              <a:gd name="connsiteX76" fmla="*/ 467832 w 2110689"/>
              <a:gd name="connsiteY76" fmla="*/ 850605 h 1771184"/>
              <a:gd name="connsiteX77" fmla="*/ 425302 w 2110689"/>
              <a:gd name="connsiteY77" fmla="*/ 914400 h 1771184"/>
              <a:gd name="connsiteX78" fmla="*/ 404037 w 2110689"/>
              <a:gd name="connsiteY78" fmla="*/ 946298 h 1771184"/>
              <a:gd name="connsiteX79" fmla="*/ 372139 w 2110689"/>
              <a:gd name="connsiteY79" fmla="*/ 978195 h 1771184"/>
              <a:gd name="connsiteX80" fmla="*/ 297711 w 2110689"/>
              <a:gd name="connsiteY80" fmla="*/ 1063256 h 1771184"/>
              <a:gd name="connsiteX81" fmla="*/ 255181 w 2110689"/>
              <a:gd name="connsiteY81" fmla="*/ 1137684 h 1771184"/>
              <a:gd name="connsiteX82" fmla="*/ 223284 w 2110689"/>
              <a:gd name="connsiteY82" fmla="*/ 1169581 h 1771184"/>
              <a:gd name="connsiteX83" fmla="*/ 180753 w 2110689"/>
              <a:gd name="connsiteY83" fmla="*/ 1233377 h 1771184"/>
              <a:gd name="connsiteX84" fmla="*/ 138223 w 2110689"/>
              <a:gd name="connsiteY84" fmla="*/ 1297172 h 1771184"/>
              <a:gd name="connsiteX85" fmla="*/ 116958 w 2110689"/>
              <a:gd name="connsiteY85" fmla="*/ 1329070 h 1771184"/>
              <a:gd name="connsiteX86" fmla="*/ 85060 w 2110689"/>
              <a:gd name="connsiteY86" fmla="*/ 1350335 h 1771184"/>
              <a:gd name="connsiteX87" fmla="*/ 74428 w 2110689"/>
              <a:gd name="connsiteY87" fmla="*/ 1382232 h 1771184"/>
              <a:gd name="connsiteX88" fmla="*/ 53163 w 2110689"/>
              <a:gd name="connsiteY88" fmla="*/ 1403498 h 1771184"/>
              <a:gd name="connsiteX89" fmla="*/ 31898 w 2110689"/>
              <a:gd name="connsiteY89" fmla="*/ 1435395 h 1771184"/>
              <a:gd name="connsiteX90" fmla="*/ 21265 w 2110689"/>
              <a:gd name="connsiteY90" fmla="*/ 1477925 h 1771184"/>
              <a:gd name="connsiteX91" fmla="*/ 10632 w 2110689"/>
              <a:gd name="connsiteY91" fmla="*/ 1509823 h 1771184"/>
              <a:gd name="connsiteX92" fmla="*/ 0 w 2110689"/>
              <a:gd name="connsiteY92" fmla="*/ 1594884 h 1771184"/>
              <a:gd name="connsiteX93" fmla="*/ 10632 w 2110689"/>
              <a:gd name="connsiteY93" fmla="*/ 1679944 h 1771184"/>
              <a:gd name="connsiteX94" fmla="*/ 21265 w 2110689"/>
              <a:gd name="connsiteY94" fmla="*/ 1711842 h 1771184"/>
              <a:gd name="connsiteX95" fmla="*/ 85060 w 2110689"/>
              <a:gd name="connsiteY95" fmla="*/ 1733107 h 1771184"/>
              <a:gd name="connsiteX96" fmla="*/ 116958 w 2110689"/>
              <a:gd name="connsiteY96" fmla="*/ 1743739 h 1771184"/>
              <a:gd name="connsiteX97" fmla="*/ 308344 w 2110689"/>
              <a:gd name="connsiteY97" fmla="*/ 1754372 h 17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110689" h="1771184">
                <a:moveTo>
                  <a:pt x="138223" y="1743739"/>
                </a:moveTo>
                <a:cubicBezTo>
                  <a:pt x="148856" y="1740195"/>
                  <a:pt x="160096" y="1738119"/>
                  <a:pt x="170121" y="1733107"/>
                </a:cubicBezTo>
                <a:cubicBezTo>
                  <a:pt x="252575" y="1691881"/>
                  <a:pt x="153732" y="1727938"/>
                  <a:pt x="233916" y="1701209"/>
                </a:cubicBezTo>
                <a:cubicBezTo>
                  <a:pt x="244549" y="1690577"/>
                  <a:pt x="253578" y="1678052"/>
                  <a:pt x="265814" y="1669312"/>
                </a:cubicBezTo>
                <a:cubicBezTo>
                  <a:pt x="278712" y="1660099"/>
                  <a:pt x="294582" y="1655910"/>
                  <a:pt x="308344" y="1648046"/>
                </a:cubicBezTo>
                <a:cubicBezTo>
                  <a:pt x="319439" y="1641706"/>
                  <a:pt x="329609" y="1633869"/>
                  <a:pt x="340242" y="1626781"/>
                </a:cubicBezTo>
                <a:cubicBezTo>
                  <a:pt x="343786" y="1616149"/>
                  <a:pt x="345108" y="1604494"/>
                  <a:pt x="350874" y="1594884"/>
                </a:cubicBezTo>
                <a:cubicBezTo>
                  <a:pt x="356032" y="1586288"/>
                  <a:pt x="365877" y="1581446"/>
                  <a:pt x="372139" y="1573618"/>
                </a:cubicBezTo>
                <a:cubicBezTo>
                  <a:pt x="425780" y="1506566"/>
                  <a:pt x="363331" y="1571792"/>
                  <a:pt x="414670" y="1520456"/>
                </a:cubicBezTo>
                <a:cubicBezTo>
                  <a:pt x="418214" y="1509823"/>
                  <a:pt x="417377" y="1496483"/>
                  <a:pt x="425302" y="1488558"/>
                </a:cubicBezTo>
                <a:cubicBezTo>
                  <a:pt x="443374" y="1470486"/>
                  <a:pt x="489098" y="1446028"/>
                  <a:pt x="489098" y="1446028"/>
                </a:cubicBezTo>
                <a:lnTo>
                  <a:pt x="574158" y="1318437"/>
                </a:lnTo>
                <a:cubicBezTo>
                  <a:pt x="574159" y="1318436"/>
                  <a:pt x="616686" y="1254643"/>
                  <a:pt x="616688" y="1254642"/>
                </a:cubicBezTo>
                <a:lnTo>
                  <a:pt x="648586" y="1233377"/>
                </a:lnTo>
                <a:cubicBezTo>
                  <a:pt x="668915" y="1172385"/>
                  <a:pt x="645454" y="1226920"/>
                  <a:pt x="680484" y="1180214"/>
                </a:cubicBezTo>
                <a:cubicBezTo>
                  <a:pt x="695819" y="1159768"/>
                  <a:pt x="708837" y="1137683"/>
                  <a:pt x="723014" y="1116418"/>
                </a:cubicBezTo>
                <a:cubicBezTo>
                  <a:pt x="730102" y="1105786"/>
                  <a:pt x="735243" y="1093557"/>
                  <a:pt x="744279" y="1084521"/>
                </a:cubicBezTo>
                <a:cubicBezTo>
                  <a:pt x="837468" y="991332"/>
                  <a:pt x="723428" y="1109543"/>
                  <a:pt x="797442" y="1020725"/>
                </a:cubicBezTo>
                <a:cubicBezTo>
                  <a:pt x="839799" y="969896"/>
                  <a:pt x="815617" y="1005579"/>
                  <a:pt x="861237" y="967563"/>
                </a:cubicBezTo>
                <a:cubicBezTo>
                  <a:pt x="872789" y="957937"/>
                  <a:pt x="883509" y="947217"/>
                  <a:pt x="893135" y="935665"/>
                </a:cubicBezTo>
                <a:cubicBezTo>
                  <a:pt x="901316" y="925848"/>
                  <a:pt x="904783" y="912182"/>
                  <a:pt x="914400" y="903767"/>
                </a:cubicBezTo>
                <a:cubicBezTo>
                  <a:pt x="933634" y="886937"/>
                  <a:pt x="978195" y="861237"/>
                  <a:pt x="978195" y="861237"/>
                </a:cubicBezTo>
                <a:cubicBezTo>
                  <a:pt x="1004921" y="781062"/>
                  <a:pt x="965762" y="876778"/>
                  <a:pt x="1020725" y="808074"/>
                </a:cubicBezTo>
                <a:cubicBezTo>
                  <a:pt x="1027726" y="799322"/>
                  <a:pt x="1024357" y="784929"/>
                  <a:pt x="1031358" y="776177"/>
                </a:cubicBezTo>
                <a:cubicBezTo>
                  <a:pt x="1039341" y="766199"/>
                  <a:pt x="1053277" y="762895"/>
                  <a:pt x="1063256" y="754912"/>
                </a:cubicBezTo>
                <a:cubicBezTo>
                  <a:pt x="1115865" y="712824"/>
                  <a:pt x="1050524" y="757010"/>
                  <a:pt x="1105786" y="701749"/>
                </a:cubicBezTo>
                <a:cubicBezTo>
                  <a:pt x="1114822" y="692713"/>
                  <a:pt x="1127051" y="687572"/>
                  <a:pt x="1137684" y="680484"/>
                </a:cubicBezTo>
                <a:cubicBezTo>
                  <a:pt x="1144772" y="669851"/>
                  <a:pt x="1150768" y="658403"/>
                  <a:pt x="1158949" y="648586"/>
                </a:cubicBezTo>
                <a:cubicBezTo>
                  <a:pt x="1190181" y="611106"/>
                  <a:pt x="1210181" y="603799"/>
                  <a:pt x="1254642" y="574158"/>
                </a:cubicBezTo>
                <a:cubicBezTo>
                  <a:pt x="1265274" y="567070"/>
                  <a:pt x="1274416" y="556934"/>
                  <a:pt x="1286539" y="552893"/>
                </a:cubicBezTo>
                <a:lnTo>
                  <a:pt x="1350335" y="531628"/>
                </a:lnTo>
                <a:cubicBezTo>
                  <a:pt x="1360967" y="524540"/>
                  <a:pt x="1372530" y="518679"/>
                  <a:pt x="1382232" y="510363"/>
                </a:cubicBezTo>
                <a:cubicBezTo>
                  <a:pt x="1397455" y="497315"/>
                  <a:pt x="1405742" y="474172"/>
                  <a:pt x="1424763" y="467832"/>
                </a:cubicBezTo>
                <a:lnTo>
                  <a:pt x="1456660" y="457200"/>
                </a:lnTo>
                <a:cubicBezTo>
                  <a:pt x="1477925" y="435935"/>
                  <a:pt x="1493558" y="406855"/>
                  <a:pt x="1520456" y="393405"/>
                </a:cubicBezTo>
                <a:cubicBezTo>
                  <a:pt x="1548809" y="379228"/>
                  <a:pt x="1583100" y="373289"/>
                  <a:pt x="1605516" y="350874"/>
                </a:cubicBezTo>
                <a:cubicBezTo>
                  <a:pt x="1616149" y="340242"/>
                  <a:pt x="1624270" y="326279"/>
                  <a:pt x="1637414" y="318977"/>
                </a:cubicBezTo>
                <a:cubicBezTo>
                  <a:pt x="1657009" y="308091"/>
                  <a:pt x="1679944" y="304800"/>
                  <a:pt x="1701209" y="297712"/>
                </a:cubicBezTo>
                <a:cubicBezTo>
                  <a:pt x="1711842" y="294168"/>
                  <a:pt x="1723782" y="293296"/>
                  <a:pt x="1733107" y="287079"/>
                </a:cubicBezTo>
                <a:cubicBezTo>
                  <a:pt x="1743739" y="279991"/>
                  <a:pt x="1753327" y="271004"/>
                  <a:pt x="1765004" y="265814"/>
                </a:cubicBezTo>
                <a:cubicBezTo>
                  <a:pt x="1785488" y="256710"/>
                  <a:pt x="1807535" y="251637"/>
                  <a:pt x="1828800" y="244549"/>
                </a:cubicBezTo>
                <a:lnTo>
                  <a:pt x="1892595" y="223284"/>
                </a:lnTo>
                <a:lnTo>
                  <a:pt x="1924493" y="212651"/>
                </a:lnTo>
                <a:cubicBezTo>
                  <a:pt x="1935126" y="209107"/>
                  <a:pt x="1947066" y="208235"/>
                  <a:pt x="1956391" y="202018"/>
                </a:cubicBezTo>
                <a:cubicBezTo>
                  <a:pt x="1997613" y="174536"/>
                  <a:pt x="1976165" y="184794"/>
                  <a:pt x="2020186" y="170121"/>
                </a:cubicBezTo>
                <a:cubicBezTo>
                  <a:pt x="2027274" y="159488"/>
                  <a:pt x="2031472" y="146206"/>
                  <a:pt x="2041451" y="138223"/>
                </a:cubicBezTo>
                <a:cubicBezTo>
                  <a:pt x="2050203" y="131222"/>
                  <a:pt x="2063738" y="133357"/>
                  <a:pt x="2073349" y="127591"/>
                </a:cubicBezTo>
                <a:cubicBezTo>
                  <a:pt x="2081945" y="122433"/>
                  <a:pt x="2087526" y="113414"/>
                  <a:pt x="2094614" y="106325"/>
                </a:cubicBezTo>
                <a:cubicBezTo>
                  <a:pt x="2098158" y="95693"/>
                  <a:pt x="2110689" y="84225"/>
                  <a:pt x="2105246" y="74428"/>
                </a:cubicBezTo>
                <a:cubicBezTo>
                  <a:pt x="2072645" y="15746"/>
                  <a:pt x="2055403" y="15282"/>
                  <a:pt x="2009553" y="0"/>
                </a:cubicBezTo>
                <a:cubicBezTo>
                  <a:pt x="1956390" y="3544"/>
                  <a:pt x="1903081" y="5330"/>
                  <a:pt x="1850065" y="10632"/>
                </a:cubicBezTo>
                <a:cubicBezTo>
                  <a:pt x="1763068" y="19332"/>
                  <a:pt x="1828749" y="23401"/>
                  <a:pt x="1733107" y="42530"/>
                </a:cubicBezTo>
                <a:cubicBezTo>
                  <a:pt x="1715386" y="46074"/>
                  <a:pt x="1697476" y="48780"/>
                  <a:pt x="1679944" y="53163"/>
                </a:cubicBezTo>
                <a:cubicBezTo>
                  <a:pt x="1619230" y="68341"/>
                  <a:pt x="1678415" y="61174"/>
                  <a:pt x="1605516" y="74428"/>
                </a:cubicBezTo>
                <a:cubicBezTo>
                  <a:pt x="1580859" y="78911"/>
                  <a:pt x="1555897" y="81516"/>
                  <a:pt x="1531088" y="85060"/>
                </a:cubicBezTo>
                <a:lnTo>
                  <a:pt x="1467293" y="106325"/>
                </a:lnTo>
                <a:cubicBezTo>
                  <a:pt x="1456660" y="109869"/>
                  <a:pt x="1444720" y="110741"/>
                  <a:pt x="1435395" y="116958"/>
                </a:cubicBezTo>
                <a:cubicBezTo>
                  <a:pt x="1424763" y="124046"/>
                  <a:pt x="1414927" y="132508"/>
                  <a:pt x="1403498" y="138223"/>
                </a:cubicBezTo>
                <a:cubicBezTo>
                  <a:pt x="1393473" y="143235"/>
                  <a:pt x="1381397" y="143413"/>
                  <a:pt x="1371600" y="148856"/>
                </a:cubicBezTo>
                <a:cubicBezTo>
                  <a:pt x="1349259" y="161268"/>
                  <a:pt x="1329069" y="177209"/>
                  <a:pt x="1307804" y="191386"/>
                </a:cubicBezTo>
                <a:lnTo>
                  <a:pt x="1275907" y="212651"/>
                </a:lnTo>
                <a:cubicBezTo>
                  <a:pt x="1214964" y="304066"/>
                  <a:pt x="1296112" y="196487"/>
                  <a:pt x="1222744" y="255181"/>
                </a:cubicBezTo>
                <a:cubicBezTo>
                  <a:pt x="1154036" y="310147"/>
                  <a:pt x="1249760" y="270985"/>
                  <a:pt x="1169581" y="297712"/>
                </a:cubicBezTo>
                <a:cubicBezTo>
                  <a:pt x="1155404" y="308344"/>
                  <a:pt x="1140506" y="318077"/>
                  <a:pt x="1127051" y="329609"/>
                </a:cubicBezTo>
                <a:cubicBezTo>
                  <a:pt x="1115634" y="339395"/>
                  <a:pt x="1107022" y="352275"/>
                  <a:pt x="1095153" y="361507"/>
                </a:cubicBezTo>
                <a:cubicBezTo>
                  <a:pt x="1095143" y="361515"/>
                  <a:pt x="1015414" y="414666"/>
                  <a:pt x="999460" y="425302"/>
                </a:cubicBezTo>
                <a:cubicBezTo>
                  <a:pt x="988828" y="432390"/>
                  <a:pt x="976599" y="437531"/>
                  <a:pt x="967563" y="446567"/>
                </a:cubicBezTo>
                <a:cubicBezTo>
                  <a:pt x="956930" y="457200"/>
                  <a:pt x="947534" y="469233"/>
                  <a:pt x="935665" y="478465"/>
                </a:cubicBezTo>
                <a:cubicBezTo>
                  <a:pt x="915491" y="494156"/>
                  <a:pt x="889942" y="502924"/>
                  <a:pt x="871870" y="520995"/>
                </a:cubicBezTo>
                <a:cubicBezTo>
                  <a:pt x="832532" y="560331"/>
                  <a:pt x="858943" y="536701"/>
                  <a:pt x="786809" y="584791"/>
                </a:cubicBezTo>
                <a:lnTo>
                  <a:pt x="754911" y="606056"/>
                </a:lnTo>
                <a:lnTo>
                  <a:pt x="723014" y="627321"/>
                </a:lnTo>
                <a:cubicBezTo>
                  <a:pt x="675456" y="698657"/>
                  <a:pt x="731480" y="628764"/>
                  <a:pt x="669851" y="669851"/>
                </a:cubicBezTo>
                <a:cubicBezTo>
                  <a:pt x="657340" y="678192"/>
                  <a:pt x="649822" y="692517"/>
                  <a:pt x="637953" y="701749"/>
                </a:cubicBezTo>
                <a:cubicBezTo>
                  <a:pt x="581795" y="745428"/>
                  <a:pt x="580376" y="730439"/>
                  <a:pt x="542260" y="776177"/>
                </a:cubicBezTo>
                <a:cubicBezTo>
                  <a:pt x="534079" y="785994"/>
                  <a:pt x="530031" y="799038"/>
                  <a:pt x="520995" y="808074"/>
                </a:cubicBezTo>
                <a:cubicBezTo>
                  <a:pt x="479144" y="849925"/>
                  <a:pt x="499399" y="808516"/>
                  <a:pt x="467832" y="850605"/>
                </a:cubicBezTo>
                <a:cubicBezTo>
                  <a:pt x="452498" y="871051"/>
                  <a:pt x="439479" y="893135"/>
                  <a:pt x="425302" y="914400"/>
                </a:cubicBezTo>
                <a:cubicBezTo>
                  <a:pt x="418214" y="925033"/>
                  <a:pt x="413073" y="937262"/>
                  <a:pt x="404037" y="946298"/>
                </a:cubicBezTo>
                <a:cubicBezTo>
                  <a:pt x="393404" y="956930"/>
                  <a:pt x="381371" y="966326"/>
                  <a:pt x="372139" y="978195"/>
                </a:cubicBezTo>
                <a:cubicBezTo>
                  <a:pt x="305343" y="1064075"/>
                  <a:pt x="359463" y="1022089"/>
                  <a:pt x="297711" y="1063256"/>
                </a:cubicBezTo>
                <a:cubicBezTo>
                  <a:pt x="284712" y="1089254"/>
                  <a:pt x="273966" y="1115142"/>
                  <a:pt x="255181" y="1137684"/>
                </a:cubicBezTo>
                <a:cubicBezTo>
                  <a:pt x="245555" y="1149235"/>
                  <a:pt x="232515" y="1157712"/>
                  <a:pt x="223284" y="1169581"/>
                </a:cubicBezTo>
                <a:cubicBezTo>
                  <a:pt x="207593" y="1189755"/>
                  <a:pt x="194930" y="1212112"/>
                  <a:pt x="180753" y="1233377"/>
                </a:cubicBezTo>
                <a:lnTo>
                  <a:pt x="138223" y="1297172"/>
                </a:lnTo>
                <a:cubicBezTo>
                  <a:pt x="131135" y="1307805"/>
                  <a:pt x="127591" y="1321982"/>
                  <a:pt x="116958" y="1329070"/>
                </a:cubicBezTo>
                <a:lnTo>
                  <a:pt x="85060" y="1350335"/>
                </a:lnTo>
                <a:cubicBezTo>
                  <a:pt x="81516" y="1360967"/>
                  <a:pt x="80194" y="1372622"/>
                  <a:pt x="74428" y="1382232"/>
                </a:cubicBezTo>
                <a:cubicBezTo>
                  <a:pt x="69270" y="1390828"/>
                  <a:pt x="59425" y="1395670"/>
                  <a:pt x="53163" y="1403498"/>
                </a:cubicBezTo>
                <a:cubicBezTo>
                  <a:pt x="45180" y="1413476"/>
                  <a:pt x="38986" y="1424763"/>
                  <a:pt x="31898" y="1435395"/>
                </a:cubicBezTo>
                <a:cubicBezTo>
                  <a:pt x="28354" y="1449572"/>
                  <a:pt x="25280" y="1463874"/>
                  <a:pt x="21265" y="1477925"/>
                </a:cubicBezTo>
                <a:cubicBezTo>
                  <a:pt x="18186" y="1488702"/>
                  <a:pt x="12637" y="1498796"/>
                  <a:pt x="10632" y="1509823"/>
                </a:cubicBezTo>
                <a:cubicBezTo>
                  <a:pt x="5521" y="1537936"/>
                  <a:pt x="3544" y="1566530"/>
                  <a:pt x="0" y="1594884"/>
                </a:cubicBezTo>
                <a:cubicBezTo>
                  <a:pt x="3544" y="1623237"/>
                  <a:pt x="5521" y="1651831"/>
                  <a:pt x="10632" y="1679944"/>
                </a:cubicBezTo>
                <a:cubicBezTo>
                  <a:pt x="12637" y="1690971"/>
                  <a:pt x="12145" y="1705328"/>
                  <a:pt x="21265" y="1711842"/>
                </a:cubicBezTo>
                <a:cubicBezTo>
                  <a:pt x="39505" y="1724871"/>
                  <a:pt x="63795" y="1726019"/>
                  <a:pt x="85060" y="1733107"/>
                </a:cubicBezTo>
                <a:lnTo>
                  <a:pt x="116958" y="1743739"/>
                </a:lnTo>
                <a:cubicBezTo>
                  <a:pt x="199294" y="1771184"/>
                  <a:pt x="137630" y="1754372"/>
                  <a:pt x="308344" y="1754372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00800"/>
            <a:ext cx="127159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6" descr="&amp;Scy;&amp;ocy;&amp;zcy;&amp;vcy;&amp;iecy;&amp;zcy;&amp;dcy;&amp;icy;&amp;yacy;. . &amp;Scy;&amp;bcy;&amp;ocy;&amp;rcy;&amp;ncy;&amp;icy;&amp;kcy; &amp;Vcy;&amp;icy;&amp;dcy;&amp;ocy;&amp;vcy;&amp;ocy;&amp;jcy;, Telecine (Slavnus Spacedust) &amp;scy;&amp;kcy;&amp;acy;&amp;chcy;&amp;acy;&amp;tcy;&amp;softcy; &amp;tcy;&amp;ocy;&amp;rcy;&amp;rcy;&amp;iecy;&amp;ncy;&amp;t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9144000" cy="5929354"/>
          </a:xfrm>
          <a:prstGeom prst="rect">
            <a:avLst/>
          </a:prstGeom>
          <a:noFill/>
        </p:spPr>
      </p:pic>
      <p:pic>
        <p:nvPicPr>
          <p:cNvPr id="30728" name="Picture 8" descr="http://roksalan.narod.ru/Odisseja/Stars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10916"/>
            <a:ext cx="6429420" cy="6472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2657468" cy="571504"/>
          </a:xfrm>
        </p:spPr>
        <p:txBody>
          <a:bodyPr anchor="t"/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Bookman Old Style" pitchFamily="18" charset="0"/>
              </a:rPr>
              <a:t>Андромеда</a:t>
            </a:r>
            <a:br>
              <a:rPr lang="ru-RU" sz="3200" b="1" dirty="0" smtClean="0">
                <a:solidFill>
                  <a:srgbClr val="FFC000"/>
                </a:solidFill>
                <a:latin typeface="Bookman Old Style" pitchFamily="18" charset="0"/>
              </a:rPr>
            </a:br>
            <a:endParaRPr lang="ru-RU" sz="3200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2714620"/>
            <a:ext cx="3429024" cy="500066"/>
          </a:xfrm>
        </p:spPr>
        <p:txBody>
          <a:bodyPr anchor="t">
            <a:normAutofit fontScale="92500" lnSpcReduction="20000"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C000"/>
                </a:solidFill>
                <a:latin typeface="Bookman Old Style" pitchFamily="18" charset="0"/>
              </a:rPr>
              <a:t>Близнецы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4818" name="Picture 2" descr="C:\Users\User\Pictures\01020101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3929090" cy="3492524"/>
          </a:xfrm>
          <a:prstGeom prst="rect">
            <a:avLst/>
          </a:prstGeom>
          <a:noFill/>
        </p:spPr>
      </p:pic>
      <p:pic>
        <p:nvPicPr>
          <p:cNvPr id="34820" name="Picture 4" descr="C:\Users\User\Pictures\01020102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214686"/>
            <a:ext cx="4119558" cy="3295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4643470" cy="63092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C000"/>
                </a:solidFill>
                <a:latin typeface="Bookman Old Style" pitchFamily="18" charset="0"/>
              </a:rPr>
              <a:t>Большая Медведица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2285992"/>
            <a:ext cx="3686172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C000"/>
                </a:solidFill>
                <a:latin typeface="Bookman Old Style" pitchFamily="18" charset="0"/>
              </a:rPr>
              <a:t>Большой Пес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6866" name="Picture 2" descr="C:\Users\User\Pictures\0102010301.gif"/>
          <p:cNvPicPr>
            <a:picLocks noChangeAspect="1" noChangeArrowheads="1"/>
          </p:cNvPicPr>
          <p:nvPr/>
        </p:nvPicPr>
        <p:blipFill>
          <a:blip r:embed="rId2" cstate="print"/>
          <a:srcRect r="6780"/>
          <a:stretch>
            <a:fillRect/>
          </a:stretch>
        </p:blipFill>
        <p:spPr bwMode="auto">
          <a:xfrm>
            <a:off x="500034" y="857232"/>
            <a:ext cx="3929090" cy="3793358"/>
          </a:xfrm>
          <a:prstGeom prst="rect">
            <a:avLst/>
          </a:prstGeom>
          <a:noFill/>
        </p:spPr>
      </p:pic>
      <p:pic>
        <p:nvPicPr>
          <p:cNvPr id="36868" name="Picture 4" descr="C:\Users\User\Pictures\01020104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3104" y="2786058"/>
            <a:ext cx="4045146" cy="3595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00042"/>
            <a:ext cx="1785950" cy="55948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Bookman Old Style" pitchFamily="18" charset="0"/>
              </a:rPr>
              <a:t>Весы</a:t>
            </a:r>
            <a:br>
              <a:rPr lang="ru-RU" sz="3200" b="1" dirty="0" smtClean="0">
                <a:solidFill>
                  <a:srgbClr val="FFC000"/>
                </a:solidFill>
                <a:latin typeface="Bookman Old Style" pitchFamily="18" charset="0"/>
              </a:rPr>
            </a:br>
            <a:endParaRPr lang="ru-RU" sz="3200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2143116"/>
            <a:ext cx="3471858" cy="6568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C000"/>
                </a:solidFill>
                <a:latin typeface="Bookman Old Style" pitchFamily="18" charset="0"/>
              </a:rPr>
              <a:t>Водолей</a:t>
            </a:r>
          </a:p>
          <a:p>
            <a:pPr algn="ctr">
              <a:buNone/>
            </a:pPr>
            <a:endParaRPr lang="ru-RU" sz="3200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pic>
        <p:nvPicPr>
          <p:cNvPr id="38914" name="Picture 2" descr="C:\Users\User\Pictures\0102010501.gif"/>
          <p:cNvPicPr>
            <a:picLocks noChangeAspect="1" noChangeArrowheads="1"/>
          </p:cNvPicPr>
          <p:nvPr/>
        </p:nvPicPr>
        <p:blipFill>
          <a:blip r:embed="rId2" cstate="print"/>
          <a:srcRect l="4500" r="11499"/>
          <a:stretch>
            <a:fillRect/>
          </a:stretch>
        </p:blipFill>
        <p:spPr bwMode="auto">
          <a:xfrm>
            <a:off x="357158" y="1000108"/>
            <a:ext cx="4000528" cy="3333750"/>
          </a:xfrm>
          <a:prstGeom prst="rect">
            <a:avLst/>
          </a:prstGeom>
          <a:noFill/>
        </p:spPr>
      </p:pic>
      <p:pic>
        <p:nvPicPr>
          <p:cNvPr id="38916" name="Picture 4" descr="C:\Users\User\Pictures\01020106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643182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33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88" y="1143000"/>
            <a:ext cx="6143625" cy="4914900"/>
          </a:xfrm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642938" y="142875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/>
              <a:t>Движение Земли вокруг Солнца и  </a:t>
            </a:r>
          </a:p>
          <a:p>
            <a:pPr algn="ctr"/>
            <a:r>
              <a:rPr lang="ru-RU" sz="2400" dirty="0"/>
              <a:t>кажущееся годичное движение Солнца по эклиптике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7550"/>
          </a:xfrm>
        </p:spPr>
        <p:txBody>
          <a:bodyPr/>
          <a:lstStyle/>
          <a:p>
            <a:endParaRPr lang="ru-RU" b="1"/>
          </a:p>
        </p:txBody>
      </p:sp>
      <p:pic>
        <p:nvPicPr>
          <p:cNvPr id="500740" name="Picture 4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8207375" cy="583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Видимый годовой путь Солнца проходит через тринадцать созвездий: </a:t>
            </a:r>
          </a:p>
          <a:p>
            <a:pPr algn="ctr"/>
            <a:r>
              <a:rPr lang="ru-RU"/>
              <a:t>Овен, Телец, Близнецы, Рак, Лев, Дева, Весы, Скорпион, Змееносец, Стрелец, Козерог, Водолей, Рыбы. </a:t>
            </a:r>
          </a:p>
          <a:p>
            <a:pPr algn="ctr"/>
            <a:r>
              <a:rPr lang="ru-RU"/>
              <a:t>По древней традиции только двенадцать из них называются </a:t>
            </a:r>
            <a:r>
              <a:rPr lang="ru-RU" i="1"/>
              <a:t>зодиакальными</a:t>
            </a:r>
            <a:r>
              <a:rPr lang="ru-RU"/>
              <a:t>.</a:t>
            </a:r>
          </a:p>
          <a:p>
            <a:pPr algn="ctr"/>
            <a:r>
              <a:rPr lang="ru-RU"/>
              <a:t>Созвездие Змееносца к зодиакальным созвездиям не причисляют. 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3316" name="Picture 17" descr="Zod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3975" y="313055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6" descr="Zod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3975" y="34036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35" descr="Zod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3975" y="376555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44" descr="Zod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3975" y="41306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95" descr="2489"/>
          <p:cNvPicPr>
            <a:picLocks noGrp="1" noChangeAspect="1" noChangeArrowheads="1"/>
          </p:cNvPicPr>
          <p:nvPr>
            <p:ph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857375" y="1928813"/>
            <a:ext cx="514350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2528910" y="3028920"/>
            <a:ext cx="6272202" cy="64294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Bookman Old Style" pitchFamily="18" charset="0"/>
              </a:rPr>
              <a:t>Зодиакальные созвездия</a:t>
            </a:r>
            <a:br>
              <a:rPr lang="ru-RU" sz="3200" b="1" dirty="0" smtClean="0">
                <a:solidFill>
                  <a:srgbClr val="FFC000"/>
                </a:solidFill>
                <a:latin typeface="Bookman Old Style" pitchFamily="18" charset="0"/>
              </a:rPr>
            </a:br>
            <a:endParaRPr lang="ru-RU" sz="3200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pic>
        <p:nvPicPr>
          <p:cNvPr id="37889" name="Picture 1" descr="C:\Users\User\Pictures\01020201.jpg"/>
          <p:cNvPicPr>
            <a:picLocks noChangeAspect="1" noChangeArrowheads="1"/>
          </p:cNvPicPr>
          <p:nvPr/>
        </p:nvPicPr>
        <p:blipFill>
          <a:blip r:embed="rId2" cstate="print"/>
          <a:srcRect t="3125" b="3125"/>
          <a:stretch>
            <a:fillRect/>
          </a:stretch>
        </p:blipFill>
        <p:spPr bwMode="auto">
          <a:xfrm>
            <a:off x="1128714" y="13371"/>
            <a:ext cx="7300938" cy="6844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547759" y="2920299"/>
            <a:ext cx="57150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36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>
            <a:stCxn id="57" idx="2"/>
          </p:cNvCxnSpPr>
          <p:nvPr/>
        </p:nvCxnSpPr>
        <p:spPr>
          <a:xfrm flipH="1">
            <a:off x="3000364" y="714357"/>
            <a:ext cx="69325" cy="4929221"/>
          </a:xfrm>
          <a:prstGeom prst="line">
            <a:avLst/>
          </a:prstGeom>
          <a:ln w="38100">
            <a:solidFill>
              <a:srgbClr val="C00000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771762" y="205655"/>
            <a:ext cx="517715" cy="445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33115" y="5706381"/>
            <a:ext cx="642942" cy="445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ʹ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 flipH="1">
            <a:off x="571472" y="3143248"/>
            <a:ext cx="4983011" cy="1588"/>
          </a:xfrm>
          <a:prstGeom prst="line">
            <a:avLst/>
          </a:prstGeom>
          <a:ln w="38100">
            <a:solidFill>
              <a:srgbClr val="00B0F0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18471" y="2876337"/>
            <a:ext cx="517715" cy="445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6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1025992" y="1740380"/>
            <a:ext cx="4055480" cy="2893660"/>
          </a:xfrm>
          <a:prstGeom prst="line">
            <a:avLst/>
          </a:prstGeom>
          <a:ln w="38100"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283331" y="714356"/>
            <a:ext cx="517715" cy="445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29124" y="5214950"/>
            <a:ext cx="651346" cy="445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ʹ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16200000" flipH="1">
            <a:off x="2172187" y="2903624"/>
            <a:ext cx="1716867" cy="517715"/>
          </a:xfrm>
          <a:prstGeom prst="line">
            <a:avLst/>
          </a:prstGeom>
          <a:ln w="38100">
            <a:solidFill>
              <a:srgbClr val="00B0F0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095334" y="4084503"/>
            <a:ext cx="517715" cy="445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endParaRPr lang="ru-RU" sz="36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448190" y="1858934"/>
            <a:ext cx="517715" cy="445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36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2965906" y="3130688"/>
            <a:ext cx="129429" cy="1271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Дуга 56"/>
          <p:cNvSpPr/>
          <p:nvPr/>
        </p:nvSpPr>
        <p:spPr>
          <a:xfrm>
            <a:off x="571472" y="714356"/>
            <a:ext cx="5000660" cy="4929222"/>
          </a:xfrm>
          <a:prstGeom prst="arc">
            <a:avLst>
              <a:gd name="adj1" fmla="val 16200000"/>
              <a:gd name="adj2" fmla="val 16197051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929322" y="142852"/>
            <a:ext cx="3214678" cy="5286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/>
              <a:t>           </a:t>
            </a:r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глаз наблюдателя</a:t>
            </a:r>
            <a:endParaRPr lang="ru-RU" sz="20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/>
              <a:t>          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отвесная  линия</a:t>
            </a:r>
          </a:p>
          <a:p>
            <a:r>
              <a:rPr lang="ru-RU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зенит 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ʹ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– надир </a:t>
            </a:r>
          </a:p>
          <a:p>
            <a:r>
              <a:rPr lang="ru-RU" sz="2000" b="1" i="1" dirty="0" smtClean="0">
                <a:solidFill>
                  <a:srgbClr val="FFC000"/>
                </a:solidFill>
                <a:latin typeface="Times New Roman"/>
                <a:cs typeface="Times New Roman"/>
              </a:rPr>
              <a:t>         </a:t>
            </a:r>
            <a:r>
              <a:rPr lang="ru-RU" sz="2000" b="1" i="1" dirty="0" smtClean="0">
                <a:solidFill>
                  <a:srgbClr val="00B0F0"/>
                </a:solidFill>
                <a:latin typeface="Times New Roman"/>
                <a:cs typeface="Times New Roman"/>
              </a:rPr>
              <a:t>полуденная линия</a:t>
            </a:r>
          </a:p>
          <a:p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 – </a:t>
            </a:r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точка севера</a:t>
            </a:r>
          </a:p>
          <a:p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точка юга</a:t>
            </a:r>
          </a:p>
          <a:p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Е – точка  востока</a:t>
            </a:r>
          </a:p>
          <a:p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точка запада</a:t>
            </a:r>
          </a:p>
          <a:p>
            <a:r>
              <a:rPr lang="ru-RU" sz="2000" b="1" i="1" dirty="0" smtClean="0">
                <a:solidFill>
                  <a:srgbClr val="00B0F0"/>
                </a:solidFill>
                <a:latin typeface="Times New Roman"/>
                <a:cs typeface="Times New Roman"/>
              </a:rPr>
              <a:t>         математический </a:t>
            </a:r>
          </a:p>
          <a:p>
            <a:r>
              <a:rPr lang="ru-RU" sz="2000" b="1" i="1" dirty="0" smtClean="0">
                <a:solidFill>
                  <a:srgbClr val="00B0F0"/>
                </a:solidFill>
                <a:latin typeface="Times New Roman"/>
                <a:cs typeface="Times New Roman"/>
              </a:rPr>
              <a:t>         горизонт</a:t>
            </a:r>
            <a:endParaRPr lang="ru-RU" sz="20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плоскость горизонта</a:t>
            </a:r>
          </a:p>
          <a:p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ось мира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Р, Р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ʹ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полюсы мира</a:t>
            </a:r>
          </a:p>
          <a:p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небесный меридиан</a:t>
            </a:r>
            <a:endParaRPr lang="ru-RU" sz="20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6000760" y="642918"/>
            <a:ext cx="459725" cy="141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6072198" y="4643446"/>
            <a:ext cx="459725" cy="1413"/>
          </a:xfrm>
          <a:prstGeom prst="line">
            <a:avLst/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6000760" y="1571612"/>
            <a:ext cx="453002" cy="550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6072198" y="3143248"/>
            <a:ext cx="453002" cy="550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Овал 74"/>
          <p:cNvSpPr/>
          <p:nvPr/>
        </p:nvSpPr>
        <p:spPr>
          <a:xfrm>
            <a:off x="6143636" y="285728"/>
            <a:ext cx="129429" cy="1271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78" name="Дуга 77"/>
          <p:cNvSpPr/>
          <p:nvPr/>
        </p:nvSpPr>
        <p:spPr>
          <a:xfrm>
            <a:off x="571472" y="2285992"/>
            <a:ext cx="5000660" cy="1714512"/>
          </a:xfrm>
          <a:prstGeom prst="arc">
            <a:avLst>
              <a:gd name="adj1" fmla="val 10862437"/>
              <a:gd name="adj2" fmla="val 10859529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6000760" y="4071942"/>
            <a:ext cx="459725" cy="1413"/>
          </a:xfrm>
          <a:prstGeom prst="line">
            <a:avLst/>
          </a:prstGeom>
          <a:ln w="381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Овал 83"/>
          <p:cNvSpPr/>
          <p:nvPr/>
        </p:nvSpPr>
        <p:spPr>
          <a:xfrm>
            <a:off x="571472" y="2285992"/>
            <a:ext cx="5000660" cy="1714512"/>
          </a:xfrm>
          <a:prstGeom prst="ellipse">
            <a:avLst/>
          </a:prstGeom>
          <a:solidFill>
            <a:srgbClr val="A7D6FF">
              <a:alpha val="2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6000760" y="3643314"/>
            <a:ext cx="500066" cy="142876"/>
          </a:xfrm>
          <a:prstGeom prst="ellipse">
            <a:avLst/>
          </a:prstGeom>
          <a:solidFill>
            <a:srgbClr val="75BDFF"/>
          </a:solidFill>
          <a:ln w="38100">
            <a:solidFill>
              <a:srgbClr val="75B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6000768"/>
            <a:ext cx="6000760" cy="714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Наклон оси мира к отвесной линии 23°30ʹ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8" grpId="0"/>
      <p:bldP spid="13" grpId="0"/>
      <p:bldP spid="20" grpId="0"/>
      <p:bldP spid="21" grpId="0"/>
      <p:bldP spid="40" grpId="0"/>
      <p:bldP spid="41" grpId="0"/>
      <p:bldP spid="54" grpId="0" animBg="1"/>
      <p:bldP spid="57" grpId="0" animBg="1"/>
      <p:bldP spid="75" grpId="1" animBg="1"/>
      <p:bldP spid="78" grpId="0" animBg="1"/>
      <p:bldP spid="84" grpId="0" animBg="1"/>
      <p:bldP spid="86" grpId="0" animBg="1"/>
      <p:bldP spid="2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404664"/>
            <a:ext cx="8136904" cy="6310461"/>
          </a:xfrm>
        </p:spPr>
        <p:txBody>
          <a:bodyPr/>
          <a:lstStyle/>
          <a:p>
            <a:pPr marL="342900" indent="-342900" algn="l" eaLnBrk="1" hangingPunct="1"/>
            <a:r>
              <a:rPr lang="ru-RU" dirty="0" smtClean="0"/>
              <a:t>1.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Координаты Солнца  22 декабря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 18 ч ;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δ =-23°27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´</a:t>
            </a:r>
          </a:p>
          <a:p>
            <a:pPr marL="342900" indent="-342900" algn="l"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каком созвездии находится в этот день Солнце?</a:t>
            </a:r>
          </a:p>
          <a:p>
            <a:pPr marL="342900" indent="-342900" algn="l"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 Определите координаты Сириуса 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Большого Пса) самой яркой и самой близкой к Земле.</a:t>
            </a:r>
          </a:p>
          <a:p>
            <a:pPr marL="342900" indent="-342900" algn="l"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τ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Кита наиболее сходной с Солнцем.</a:t>
            </a:r>
          </a:p>
          <a:p>
            <a:pPr marL="342900" indent="-342900" algn="l"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ß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Ориона (Ригель) самой далекой звезды.</a:t>
            </a:r>
          </a:p>
          <a:p>
            <a:pPr marL="342900" indent="-342900" algn="l" eaLnBrk="1" hangingPunct="1">
              <a:buFont typeface="Wingdings" pitchFamily="2" charset="2"/>
              <a:buAutoNum type="arabicPeriod"/>
            </a:pP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5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каких созвездиях находятся звезды, координаты которых: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4 ч 33 ´ ;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 =+16°25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´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16 ч 26 ´ ;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 =-26°19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´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20 ч 40 ´ ;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+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45°06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/>
              <a:t>Их созвездиях находятся звезды, координаты которых:</a:t>
            </a:r>
            <a:br>
              <a:rPr lang="ru-RU" sz="3200" b="1" dirty="0" smtClean="0"/>
            </a:br>
            <a:r>
              <a:rPr lang="ru-RU" sz="3200" b="1" dirty="0" smtClean="0"/>
              <a:t>1. </a:t>
            </a:r>
            <a:r>
              <a:rPr lang="ru-RU" sz="3200" b="1" dirty="0" err="1" smtClean="0">
                <a:solidFill>
                  <a:schemeClr val="tx1"/>
                </a:solidFill>
              </a:rPr>
              <a:t>α </a:t>
            </a:r>
            <a:r>
              <a:rPr lang="ru-RU" sz="3200" b="1" dirty="0" smtClean="0">
                <a:solidFill>
                  <a:schemeClr val="tx1"/>
                </a:solidFill>
              </a:rPr>
              <a:t>= 4 ч 33 ´ ; </a:t>
            </a:r>
            <a:r>
              <a:rPr lang="ru-RU" sz="3200" b="1" dirty="0" err="1" smtClean="0">
                <a:solidFill>
                  <a:schemeClr val="tx1"/>
                </a:solidFill>
              </a:rPr>
              <a:t>δ =+16°25</a:t>
            </a:r>
            <a:r>
              <a:rPr lang="ru-RU" sz="3200" b="1" dirty="0" smtClean="0">
                <a:solidFill>
                  <a:schemeClr val="tx1"/>
                </a:solidFill>
              </a:rPr>
              <a:t>´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2. </a:t>
            </a:r>
            <a:r>
              <a:rPr lang="ru-RU" sz="3200" b="1" dirty="0" err="1" smtClean="0">
                <a:solidFill>
                  <a:schemeClr val="tx1"/>
                </a:solidFill>
              </a:rPr>
              <a:t>α </a:t>
            </a:r>
            <a:r>
              <a:rPr lang="ru-RU" sz="3200" b="1" dirty="0" smtClean="0">
                <a:solidFill>
                  <a:schemeClr val="tx1"/>
                </a:solidFill>
              </a:rPr>
              <a:t>= 16 ч 26 ´ ; </a:t>
            </a:r>
            <a:r>
              <a:rPr lang="ru-RU" sz="3200" b="1" dirty="0" err="1" smtClean="0">
                <a:solidFill>
                  <a:schemeClr val="tx1"/>
                </a:solidFill>
              </a:rPr>
              <a:t>δ =-26°19</a:t>
            </a:r>
            <a:r>
              <a:rPr lang="ru-RU" sz="3200" b="1" dirty="0" smtClean="0">
                <a:solidFill>
                  <a:schemeClr val="tx1"/>
                </a:solidFill>
              </a:rPr>
              <a:t>´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3. </a:t>
            </a:r>
            <a:r>
              <a:rPr lang="ru-RU" sz="3200" b="1" dirty="0" err="1" smtClean="0">
                <a:solidFill>
                  <a:schemeClr val="tx1"/>
                </a:solidFill>
              </a:rPr>
              <a:t>α </a:t>
            </a:r>
            <a:r>
              <a:rPr lang="ru-RU" sz="3200" b="1" dirty="0" smtClean="0">
                <a:solidFill>
                  <a:schemeClr val="tx1"/>
                </a:solidFill>
              </a:rPr>
              <a:t>= 20 ч 40 ´ ; </a:t>
            </a:r>
            <a:r>
              <a:rPr lang="ru-RU" sz="3200" b="1" dirty="0" err="1" smtClean="0">
                <a:solidFill>
                  <a:schemeClr val="tx1"/>
                </a:solidFill>
              </a:rPr>
              <a:t>δ </a:t>
            </a:r>
            <a:r>
              <a:rPr lang="ru-RU" sz="3200" b="1" dirty="0" smtClean="0">
                <a:solidFill>
                  <a:schemeClr val="tx1"/>
                </a:solidFill>
              </a:rPr>
              <a:t>= + </a:t>
            </a:r>
            <a:r>
              <a:rPr lang="ru-RU" sz="3200" b="1" dirty="0" err="1" smtClean="0">
                <a:solidFill>
                  <a:schemeClr val="tx1"/>
                </a:solidFill>
              </a:rPr>
              <a:t>45°06</a:t>
            </a:r>
            <a:r>
              <a:rPr lang="ru-RU" sz="3200" b="1" dirty="0" smtClean="0">
                <a:solidFill>
                  <a:schemeClr val="tx1"/>
                </a:solidFill>
              </a:rPr>
              <a:t>´</a:t>
            </a:r>
            <a:endParaRPr lang="ru-RU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5" name="Picture 3" descr="m57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333375"/>
            <a:ext cx="5602287" cy="5602288"/>
          </a:xfrm>
          <a:prstGeom prst="rect">
            <a:avLst/>
          </a:prstGeom>
          <a:noFill/>
        </p:spPr>
      </p:pic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611188" y="5229225"/>
            <a:ext cx="34782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ABD4F3"/>
                </a:solidFill>
              </a:rPr>
              <a:t>Планетарная туманность</a:t>
            </a:r>
          </a:p>
          <a:p>
            <a:r>
              <a:rPr lang="ru-RU">
                <a:solidFill>
                  <a:srgbClr val="ABD4F3"/>
                </a:solidFill>
              </a:rPr>
              <a:t>М57 в созвездии Лиры – </a:t>
            </a:r>
          </a:p>
          <a:p>
            <a:r>
              <a:rPr lang="ru-RU">
                <a:solidFill>
                  <a:srgbClr val="ABD4F3"/>
                </a:solidFill>
              </a:rPr>
              <a:t>остаток от взрыва сверхновой.</a:t>
            </a:r>
          </a:p>
        </p:txBody>
      </p:sp>
      <p:pic>
        <p:nvPicPr>
          <p:cNvPr id="100358" name="Picture 6" descr="Li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282892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M31_sl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050" y="325437"/>
            <a:ext cx="6838950" cy="6532563"/>
          </a:xfrm>
          <a:prstGeom prst="rect">
            <a:avLst/>
          </a:prstGeom>
          <a:noFill/>
        </p:spPr>
      </p:pic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468313" y="5013325"/>
            <a:ext cx="4222759" cy="1477328"/>
          </a:xfrm>
          <a:prstGeom prst="rect">
            <a:avLst/>
          </a:prstGeom>
          <a:solidFill>
            <a:srgbClr val="ABD4F3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 созвездии Андромеды находится</a:t>
            </a:r>
          </a:p>
          <a:p>
            <a:r>
              <a:rPr lang="ru-RU" dirty="0">
                <a:solidFill>
                  <a:schemeClr val="bg1"/>
                </a:solidFill>
              </a:rPr>
              <a:t>знаменитая туманность </a:t>
            </a:r>
            <a:r>
              <a:rPr lang="ru-RU" dirty="0" err="1">
                <a:solidFill>
                  <a:schemeClr val="bg1"/>
                </a:solidFill>
              </a:rPr>
              <a:t>М31</a:t>
            </a:r>
            <a:r>
              <a:rPr lang="ru-RU" dirty="0">
                <a:solidFill>
                  <a:schemeClr val="bg1"/>
                </a:solidFill>
              </a:rPr>
              <a:t> – </a:t>
            </a:r>
          </a:p>
          <a:p>
            <a:r>
              <a:rPr lang="ru-RU" dirty="0">
                <a:solidFill>
                  <a:schemeClr val="bg1"/>
                </a:solidFill>
              </a:rPr>
              <a:t>крупная галактика, ближайшая к нашей.</a:t>
            </a:r>
          </a:p>
          <a:p>
            <a:r>
              <a:rPr lang="ru-RU" dirty="0">
                <a:solidFill>
                  <a:schemeClr val="bg1"/>
                </a:solidFill>
              </a:rPr>
              <a:t>Количество звёзд – около 300 млрд.</a:t>
            </a:r>
          </a:p>
          <a:p>
            <a:r>
              <a:rPr lang="ru-RU" dirty="0">
                <a:solidFill>
                  <a:schemeClr val="bg1"/>
                </a:solidFill>
              </a:rPr>
              <a:t>Расстояние – более 2 млн. световых 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Ori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398463"/>
            <a:ext cx="4227513" cy="6126162"/>
          </a:xfrm>
          <a:noFill/>
          <a:ln/>
        </p:spPr>
      </p:pic>
      <p:pic>
        <p:nvPicPr>
          <p:cNvPr id="34820" name="Picture 4" descr="M42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1187450"/>
            <a:ext cx="4038600" cy="3178175"/>
          </a:xfrm>
          <a:noFill/>
          <a:ln/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148263" y="5516563"/>
            <a:ext cx="3589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ABD4F3"/>
                </a:solidFill>
              </a:rPr>
              <a:t>В созвездии Ориона находится </a:t>
            </a:r>
          </a:p>
          <a:p>
            <a:r>
              <a:rPr lang="ru-RU">
                <a:solidFill>
                  <a:srgbClr val="ABD4F3"/>
                </a:solidFill>
              </a:rPr>
              <a:t>газовая туманность М42.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Tau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47625" y="1628775"/>
            <a:ext cx="6059488" cy="5375275"/>
          </a:xfrm>
          <a:noFill/>
          <a:ln/>
        </p:spPr>
      </p:pic>
      <p:pic>
        <p:nvPicPr>
          <p:cNvPr id="38916" name="Picture 4" descr="M45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0"/>
            <a:ext cx="4356100" cy="4321175"/>
          </a:xfrm>
          <a:noFill/>
          <a:ln/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227763" y="4941888"/>
            <a:ext cx="26019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ABD4F3"/>
                </a:solidFill>
              </a:rPr>
              <a:t>В созвездии Тельца</a:t>
            </a:r>
          </a:p>
          <a:p>
            <a:r>
              <a:rPr lang="ru-RU">
                <a:solidFill>
                  <a:srgbClr val="ABD4F3"/>
                </a:solidFill>
              </a:rPr>
              <a:t>находится знаменитое</a:t>
            </a:r>
          </a:p>
          <a:p>
            <a:r>
              <a:rPr lang="ru-RU">
                <a:solidFill>
                  <a:srgbClr val="ABD4F3"/>
                </a:solidFill>
              </a:rPr>
              <a:t>звёздное скопление</a:t>
            </a:r>
          </a:p>
          <a:p>
            <a:r>
              <a:rPr lang="ru-RU">
                <a:solidFill>
                  <a:srgbClr val="ABD4F3"/>
                </a:solidFill>
              </a:rPr>
              <a:t>Плеяды (М45).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" name="Picture 3" descr="BenPlanetsMotion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333375"/>
            <a:ext cx="5864225" cy="6316663"/>
          </a:xfrm>
          <a:prstGeom prst="rect">
            <a:avLst/>
          </a:prstGeom>
          <a:noFill/>
        </p:spPr>
      </p:pic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250825" y="2565400"/>
            <a:ext cx="3313471" cy="3416320"/>
          </a:xfrm>
          <a:prstGeom prst="rect">
            <a:avLst/>
          </a:prstGeom>
          <a:solidFill>
            <a:srgbClr val="ABD4F3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Орбиты планет</a:t>
            </a:r>
          </a:p>
          <a:p>
            <a:r>
              <a:rPr lang="ru-RU" b="1" dirty="0">
                <a:solidFill>
                  <a:schemeClr val="bg1"/>
                </a:solidFill>
              </a:rPr>
              <a:t>лежат примерно </a:t>
            </a:r>
          </a:p>
          <a:p>
            <a:r>
              <a:rPr lang="ru-RU" b="1" dirty="0">
                <a:solidFill>
                  <a:schemeClr val="bg1"/>
                </a:solidFill>
              </a:rPr>
              <a:t>в одной плоскости, </a:t>
            </a:r>
          </a:p>
          <a:p>
            <a:r>
              <a:rPr lang="ru-RU" b="1" dirty="0">
                <a:solidFill>
                  <a:schemeClr val="bg1"/>
                </a:solidFill>
              </a:rPr>
              <a:t>поэтому при наблюдении </a:t>
            </a:r>
          </a:p>
          <a:p>
            <a:r>
              <a:rPr lang="ru-RU" b="1" dirty="0">
                <a:solidFill>
                  <a:schemeClr val="bg1"/>
                </a:solidFill>
              </a:rPr>
              <a:t>с Земли кажется, что </a:t>
            </a:r>
          </a:p>
          <a:p>
            <a:r>
              <a:rPr lang="ru-RU" b="1" dirty="0">
                <a:solidFill>
                  <a:schemeClr val="bg1"/>
                </a:solidFill>
              </a:rPr>
              <a:t>все планеты перемещаются</a:t>
            </a:r>
          </a:p>
          <a:p>
            <a:r>
              <a:rPr lang="ru-RU" b="1" dirty="0">
                <a:solidFill>
                  <a:schemeClr val="bg1"/>
                </a:solidFill>
              </a:rPr>
              <a:t>по зодиакальным созвездиям.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Скорости планет различны,</a:t>
            </a:r>
          </a:p>
          <a:p>
            <a:r>
              <a:rPr lang="ru-RU" b="1" dirty="0">
                <a:solidFill>
                  <a:schemeClr val="bg1"/>
                </a:solidFill>
              </a:rPr>
              <a:t>поэтому на небе Земли</a:t>
            </a:r>
          </a:p>
          <a:p>
            <a:r>
              <a:rPr lang="ru-RU" b="1" dirty="0">
                <a:solidFill>
                  <a:schemeClr val="bg1"/>
                </a:solidFill>
              </a:rPr>
              <a:t>планеты иногда движутся</a:t>
            </a:r>
          </a:p>
          <a:p>
            <a:r>
              <a:rPr lang="ru-RU" b="1" dirty="0">
                <a:solidFill>
                  <a:schemeClr val="bg1"/>
                </a:solidFill>
              </a:rPr>
              <a:t>попятно и описывают петли.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3" descr="Mars&amp;Uranus2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" y="528638"/>
            <a:ext cx="8189913" cy="6284912"/>
          </a:xfrm>
          <a:prstGeom prst="rect">
            <a:avLst/>
          </a:prstGeom>
          <a:noFill/>
        </p:spPr>
      </p:pic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5056188" y="260350"/>
            <a:ext cx="397986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ABD4F3"/>
                </a:solidFill>
              </a:rPr>
              <a:t>Видимое движение Марса</a:t>
            </a:r>
          </a:p>
          <a:p>
            <a:r>
              <a:rPr lang="ru-RU">
                <a:solidFill>
                  <a:srgbClr val="ABD4F3"/>
                </a:solidFill>
              </a:rPr>
              <a:t>среди звёзд</a:t>
            </a:r>
          </a:p>
          <a:p>
            <a:r>
              <a:rPr lang="ru-RU">
                <a:solidFill>
                  <a:srgbClr val="ABD4F3"/>
                </a:solidFill>
              </a:rPr>
              <a:t>с июня по декабрь 2003 года,</a:t>
            </a:r>
          </a:p>
          <a:p>
            <a:r>
              <a:rPr lang="ru-RU">
                <a:solidFill>
                  <a:srgbClr val="ABD4F3"/>
                </a:solidFill>
              </a:rPr>
              <a:t>в период великого противостояния.</a:t>
            </a:r>
          </a:p>
          <a:p>
            <a:r>
              <a:rPr lang="ru-RU">
                <a:solidFill>
                  <a:srgbClr val="ABD4F3"/>
                </a:solidFill>
              </a:rPr>
              <a:t>Рядом виден трек Урана.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Вопросы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571612"/>
            <a:ext cx="77867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b="1" dirty="0" smtClean="0"/>
              <a:t>Чем отличается геоцентрическая система мира от гелиоцентрической?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b="1" dirty="0" smtClean="0"/>
              <a:t>Что такое парсек?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b="1" dirty="0" smtClean="0"/>
              <a:t>Чему равен 1 парсек?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b="1" dirty="0" smtClean="0"/>
              <a:t>На каком расстоянии  от Земли находится Меркурий, Сатурн?</a:t>
            </a:r>
          </a:p>
          <a:p>
            <a:pPr marL="457200" indent="-457200">
              <a:lnSpc>
                <a:spcPct val="150000"/>
              </a:lnSpc>
            </a:pP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1" y="4437063"/>
            <a:ext cx="8136706" cy="1872257"/>
          </a:xfrm>
        </p:spPr>
        <p:txBody>
          <a:bodyPr>
            <a:normAutofit lnSpcReduction="10000"/>
          </a:bodyPr>
          <a:lstStyle/>
          <a:p>
            <a:pPr marL="609600" indent="-609600" algn="l"/>
            <a:r>
              <a:rPr lang="en-US" sz="1800" dirty="0">
                <a:latin typeface="Times New Roman" pitchFamily="18" charset="0"/>
              </a:rPr>
              <a:t>1</a:t>
            </a:r>
            <a:r>
              <a:rPr lang="ru-RU" sz="1800" dirty="0">
                <a:latin typeface="Times New Roman" pitchFamily="18" charset="0"/>
              </a:rPr>
              <a:t>. </a:t>
            </a:r>
            <a:r>
              <a:rPr lang="ru-RU" b="1" dirty="0">
                <a:latin typeface="Times New Roman" pitchFamily="18" charset="0"/>
              </a:rPr>
              <a:t>Светящиеся газовые (плазменные) шары, подобные Солнцу</a:t>
            </a:r>
          </a:p>
          <a:p>
            <a:pPr marL="609600" indent="-609600" algn="l"/>
            <a:r>
              <a:rPr lang="ru-RU" b="1" dirty="0">
                <a:latin typeface="Times New Roman" pitchFamily="18" charset="0"/>
              </a:rPr>
              <a:t>2. Созвездие апреля</a:t>
            </a:r>
          </a:p>
          <a:p>
            <a:pPr marL="609600" indent="-609600" algn="l"/>
            <a:r>
              <a:rPr lang="ru-RU" b="1" dirty="0">
                <a:latin typeface="Times New Roman" pitchFamily="18" charset="0"/>
              </a:rPr>
              <a:t>3. Созвездие между Большой Медведицей и малой Медведицей</a:t>
            </a:r>
          </a:p>
          <a:p>
            <a:pPr marL="609600" indent="-609600" algn="l"/>
            <a:r>
              <a:rPr lang="ru-RU" b="1" dirty="0">
                <a:latin typeface="Times New Roman" pitchFamily="18" charset="0"/>
              </a:rPr>
              <a:t>4. Звезда Вега в созвездии …</a:t>
            </a:r>
          </a:p>
          <a:p>
            <a:pPr marL="609600" indent="-609600" algn="l"/>
            <a:r>
              <a:rPr lang="ru-RU" b="1" dirty="0">
                <a:latin typeface="Times New Roman" pitchFamily="18" charset="0"/>
              </a:rPr>
              <a:t>4. Созвездие похожее на букву М</a:t>
            </a:r>
          </a:p>
          <a:p>
            <a:pPr marL="609600" indent="-609600" algn="l"/>
            <a:r>
              <a:rPr lang="ru-RU" b="1" dirty="0">
                <a:latin typeface="Times New Roman" pitchFamily="18" charset="0"/>
              </a:rPr>
              <a:t>6. Созвездие июля</a:t>
            </a:r>
          </a:p>
          <a:p>
            <a:pPr marL="609600" indent="-609600"/>
            <a:endParaRPr lang="ru-RU" sz="1600" b="1" dirty="0"/>
          </a:p>
        </p:txBody>
      </p:sp>
      <p:graphicFrame>
        <p:nvGraphicFramePr>
          <p:cNvPr id="496748" name="Group 108"/>
          <p:cNvGraphicFramePr>
            <a:graphicFrameLocks noGrp="1"/>
          </p:cNvGraphicFramePr>
          <p:nvPr/>
        </p:nvGraphicFramePr>
        <p:xfrm>
          <a:off x="1258888" y="476250"/>
          <a:ext cx="6705600" cy="3816352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З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Д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А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К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547759" y="2920299"/>
            <a:ext cx="57150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36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>
            <a:stCxn id="57" idx="2"/>
          </p:cNvCxnSpPr>
          <p:nvPr/>
        </p:nvCxnSpPr>
        <p:spPr>
          <a:xfrm flipH="1">
            <a:off x="3032059" y="714357"/>
            <a:ext cx="28759" cy="4896250"/>
          </a:xfrm>
          <a:prstGeom prst="line">
            <a:avLst/>
          </a:prstGeom>
          <a:ln w="38100">
            <a:solidFill>
              <a:srgbClr val="C00000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771762" y="205655"/>
            <a:ext cx="517715" cy="445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33115" y="5706381"/>
            <a:ext cx="642942" cy="445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ʹ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 flipH="1">
            <a:off x="571472" y="3143248"/>
            <a:ext cx="4983011" cy="1413"/>
          </a:xfrm>
          <a:prstGeom prst="line">
            <a:avLst/>
          </a:prstGeom>
          <a:ln w="38100">
            <a:solidFill>
              <a:srgbClr val="00B0F0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18471" y="2876337"/>
            <a:ext cx="517715" cy="445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6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1027608" y="1738764"/>
            <a:ext cx="4006023" cy="2847435"/>
          </a:xfrm>
          <a:prstGeom prst="line">
            <a:avLst/>
          </a:prstGeom>
          <a:ln w="38100"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000628" y="1357298"/>
            <a:ext cx="517715" cy="445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ru-RU" sz="3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83331" y="714356"/>
            <a:ext cx="517715" cy="445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3600" b="1" i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24909" y="5101906"/>
            <a:ext cx="651346" cy="445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i="1" dirty="0" smtClean="0">
                <a:solidFill>
                  <a:srgbClr val="92D050"/>
                </a:solidFill>
                <a:latin typeface="Times New Roman"/>
                <a:cs typeface="Times New Roman"/>
              </a:rPr>
              <a:t>ʹ</a:t>
            </a:r>
            <a:endParaRPr lang="ru-RU" sz="3600" b="1" i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 rot="19433683">
            <a:off x="581830" y="2394917"/>
            <a:ext cx="4958119" cy="153817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 flipH="1" flipV="1">
            <a:off x="1917836" y="2838910"/>
            <a:ext cx="2225568" cy="647144"/>
          </a:xfrm>
          <a:prstGeom prst="line">
            <a:avLst/>
          </a:prstGeom>
          <a:ln w="38100">
            <a:solidFill>
              <a:srgbClr val="FF6600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6200000" flipH="1">
            <a:off x="2172187" y="2903624"/>
            <a:ext cx="1716867" cy="517715"/>
          </a:xfrm>
          <a:prstGeom prst="line">
            <a:avLst/>
          </a:prstGeom>
          <a:ln w="38100">
            <a:solidFill>
              <a:srgbClr val="00B0F0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095334" y="4084503"/>
            <a:ext cx="517715" cy="445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endParaRPr lang="ru-RU" sz="36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448190" y="1858934"/>
            <a:ext cx="517715" cy="445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36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57158" y="4500570"/>
            <a:ext cx="647144" cy="445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ʹ</a:t>
            </a:r>
            <a:endParaRPr lang="ru-RU" sz="3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 rot="18337074">
            <a:off x="568739" y="2711454"/>
            <a:ext cx="4957862" cy="88019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965906" y="3130688"/>
            <a:ext cx="129429" cy="127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Дуга 56"/>
          <p:cNvSpPr/>
          <p:nvPr/>
        </p:nvSpPr>
        <p:spPr>
          <a:xfrm>
            <a:off x="571472" y="714356"/>
            <a:ext cx="4983011" cy="4896251"/>
          </a:xfrm>
          <a:prstGeom prst="arc">
            <a:avLst>
              <a:gd name="adj1" fmla="val 16200000"/>
              <a:gd name="adj2" fmla="val 1619702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072198" y="285728"/>
            <a:ext cx="2928990" cy="628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/>
              <a:t>             </a:t>
            </a:r>
            <a:r>
              <a:rPr lang="ru-RU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небесный </a:t>
            </a:r>
          </a:p>
          <a:p>
            <a:r>
              <a:rPr lang="ru-RU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меридиан</a:t>
            </a: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небесный экватор</a:t>
            </a: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Q, Q</a:t>
            </a:r>
            <a:r>
              <a:rPr lang="en-US" sz="2000" b="1" i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ʹ – 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плоскость</a:t>
            </a: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                экватора </a:t>
            </a:r>
            <a:endParaRPr lang="ru-RU" sz="20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/>
              <a:t>            </a:t>
            </a:r>
            <a:r>
              <a:rPr lang="ru-RU" sz="2000" b="1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эклиптика – </a:t>
            </a:r>
          </a:p>
          <a:p>
            <a:r>
              <a:rPr lang="ru-RU" sz="2000" b="1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           линия вдоль</a:t>
            </a:r>
          </a:p>
          <a:p>
            <a:r>
              <a:rPr lang="ru-RU" sz="2000" b="1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           которой </a:t>
            </a:r>
          </a:p>
          <a:p>
            <a:r>
              <a:rPr lang="ru-RU" sz="2000" b="1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           движется </a:t>
            </a:r>
          </a:p>
          <a:p>
            <a:r>
              <a:rPr lang="ru-RU" sz="2000" b="1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           Солнце</a:t>
            </a:r>
          </a:p>
          <a:p>
            <a:r>
              <a:rPr lang="ru-RU" sz="2000" b="1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    плоскость </a:t>
            </a:r>
          </a:p>
          <a:p>
            <a:r>
              <a:rPr lang="ru-RU" sz="2000" b="1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           эклиптики</a:t>
            </a:r>
          </a:p>
          <a:p>
            <a:r>
              <a:rPr lang="ru-RU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– точка весеннего</a:t>
            </a:r>
          </a:p>
          <a:p>
            <a:r>
              <a:rPr lang="ru-RU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равноденствия</a:t>
            </a:r>
          </a:p>
          <a:p>
            <a:r>
              <a:rPr lang="ru-RU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– точка осеннего</a:t>
            </a:r>
          </a:p>
          <a:p>
            <a:r>
              <a:rPr lang="ru-RU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равноденствия</a:t>
            </a:r>
          </a:p>
          <a:p>
            <a:r>
              <a:rPr lang="ru-RU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– точка летнего</a:t>
            </a:r>
          </a:p>
          <a:p>
            <a:r>
              <a:rPr lang="ru-RU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солнцестояния        </a:t>
            </a:r>
          </a:p>
          <a:p>
            <a:r>
              <a:rPr lang="ru-RU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– точка зимнего</a:t>
            </a:r>
          </a:p>
          <a:p>
            <a:r>
              <a:rPr lang="ru-RU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солнцестояния </a:t>
            </a:r>
          </a:p>
          <a:p>
            <a:r>
              <a:rPr lang="ru-RU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2000" b="1" i="1" dirty="0" smtClean="0">
              <a:solidFill>
                <a:srgbClr val="FFC000"/>
              </a:solidFill>
              <a:latin typeface="Times New Roman"/>
              <a:cs typeface="Times New Roman"/>
            </a:endParaRPr>
          </a:p>
          <a:p>
            <a:r>
              <a:rPr lang="ru-RU" sz="2000" b="1" i="1" dirty="0" smtClean="0">
                <a:solidFill>
                  <a:srgbClr val="FFC000"/>
                </a:solidFill>
                <a:latin typeface="Times New Roman"/>
                <a:cs typeface="Times New Roman"/>
              </a:rPr>
              <a:t>         </a:t>
            </a:r>
            <a:endParaRPr lang="ru-RU" sz="1600" b="1" dirty="0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6215074" y="2000240"/>
            <a:ext cx="459725" cy="1413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6215074" y="1142984"/>
            <a:ext cx="459725" cy="1413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0" name="Picture 4" descr="&amp;IEcy;&amp;Gcy;&amp;Ecy; - &amp;kcy;&amp;lcy;&amp;icy;&amp;pcy;&amp;acy;&amp;rcy;&amp;tcy; &amp;lcy;&amp;icy;&amp;scy;&amp;tcy;&amp;softcy;&amp;yacy; &amp;ocy;&amp;scy;&amp;iecy;&amp;ncy;&amp;ncy;&amp;icy;&amp;iecy; . . 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500042"/>
            <a:ext cx="642942" cy="642942"/>
          </a:xfrm>
          <a:prstGeom prst="rect">
            <a:avLst/>
          </a:prstGeom>
          <a:noFill/>
        </p:spPr>
      </p:pic>
      <p:grpSp>
        <p:nvGrpSpPr>
          <p:cNvPr id="3" name="Группа 72"/>
          <p:cNvGrpSpPr/>
          <p:nvPr/>
        </p:nvGrpSpPr>
        <p:grpSpPr>
          <a:xfrm>
            <a:off x="1214414" y="5143512"/>
            <a:ext cx="619385" cy="869815"/>
            <a:chOff x="6357950" y="3929066"/>
            <a:chExt cx="619385" cy="869815"/>
          </a:xfrm>
        </p:grpSpPr>
        <p:pic>
          <p:nvPicPr>
            <p:cNvPr id="29698" name="Picture 2" descr="&amp;TScy;&amp;vcy;&amp;iecy;&amp;tcy;&amp;ycy; &amp;kcy;&amp;acy;&amp;rcy;&amp;tcy;&amp;icy;&amp;ncy;&amp;kcy;&amp;icy; &amp;scy;&amp;mcy;&amp;ocy;&amp;tcy;&amp;rcy;&amp;iecy;&amp;tcy;&amp;softcy; &amp;scy;&amp;kcy;&amp;acy;&amp;chcy;&amp;acy;&amp;tcy;&amp;softcy; &amp;bcy;&amp;iecy;&amp;scy;&amp;pcy;&amp;lcy;&amp;acy;&amp;tcy;&amp;ncy;&amp;ocy; &amp;ncy;&amp;acy; &amp;rcy;&amp;acy;&amp;bcy;&amp;ocy;&amp;chcy;&amp;icy;&amp;jcy; &amp;scy;&amp;tcy;&amp;ocy;&amp;lcy; &amp;fcy;&amp;ocy;&amp;tcy;&amp;ocy; &amp;rcy;&amp;icy;&amp;scy;&amp;ucy;&amp;ncy;&amp;kcy;&amp;icy; - 4 &amp;Mcy;&amp;acy;&amp;rcy;&amp;tcy;&amp;acy; 2014 - Blog - Nicometo"/>
            <p:cNvPicPr>
              <a:picLocks noChangeAspect="1" noChangeArrowheads="1"/>
            </p:cNvPicPr>
            <p:nvPr/>
          </p:nvPicPr>
          <p:blipFill>
            <a:blip r:embed="rId3" cstate="print"/>
            <a:srcRect t="45538"/>
            <a:stretch>
              <a:fillRect/>
            </a:stretch>
          </p:blipFill>
          <p:spPr bwMode="auto">
            <a:xfrm>
              <a:off x="6500826" y="4286256"/>
              <a:ext cx="476509" cy="512625"/>
            </a:xfrm>
            <a:prstGeom prst="rect">
              <a:avLst/>
            </a:prstGeom>
            <a:noFill/>
          </p:spPr>
        </p:pic>
        <p:pic>
          <p:nvPicPr>
            <p:cNvPr id="29702" name="Picture 6" descr="&amp;TScy;&amp;vcy;&amp;iecy;&amp;tcy;&amp;ucy;&amp;shchcy;&amp;icy;&amp;jcy; &amp;scy;&amp;acy;&amp;dcy;. . - &amp;TScy;&amp;vcy;&amp;iecy;&amp;tcy;&amp;ycy; - &amp;Kcy;&amp;lcy;&amp;icy;&amp;pcy;&amp;acy;&amp;rcy;&amp;tcy;&amp;ycy; PNG - &amp;Kcy;&amp;lcy;&amp;icy;&amp;pcy;&amp;acy;&amp;rcy;&amp;tcy;&amp;ycy; &amp;ucy; &amp;Acy;&amp;ncy;&amp;ncy;&amp;ycy;.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3929066"/>
              <a:ext cx="439445" cy="428628"/>
            </a:xfrm>
            <a:prstGeom prst="rect">
              <a:avLst/>
            </a:prstGeom>
            <a:noFill/>
          </p:spPr>
        </p:pic>
      </p:grpSp>
      <p:sp>
        <p:nvSpPr>
          <p:cNvPr id="31" name="Овал 30"/>
          <p:cNvSpPr/>
          <p:nvPr/>
        </p:nvSpPr>
        <p:spPr>
          <a:xfrm>
            <a:off x="571472" y="2285992"/>
            <a:ext cx="5000660" cy="1714512"/>
          </a:xfrm>
          <a:prstGeom prst="ellipse">
            <a:avLst/>
          </a:prstGeom>
          <a:solidFill>
            <a:srgbClr val="A7D6FF">
              <a:alpha val="2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 rot="18337074">
            <a:off x="587617" y="2684488"/>
            <a:ext cx="4916259" cy="880190"/>
          </a:xfrm>
          <a:prstGeom prst="ellipse">
            <a:avLst/>
          </a:prstGeom>
          <a:solidFill>
            <a:srgbClr val="FF8029">
              <a:alpha val="30196"/>
            </a:srgbClr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8" name="Picture 4" descr="&amp;Rcy;&amp;ocy;&amp;zhcy;&amp;dcy;&amp;iecy;&amp;scy;&amp;tcy;&amp;vcy;&amp;iecy;&amp;ncy;&amp;scy;&amp;kcy;&amp;icy;&amp;jcy; &amp;pcy;&amp;iecy;&amp;rcy;&amp;iecy;&amp;zcy;&amp;vcy;&amp;ocy;&amp;ncy; &amp;pcy;&amp;rcy;&amp;icy;&amp;gcy;&amp;lcy;&amp;acy;&amp;shcy;&amp;acy;&amp;iecy;&amp;mcy; &amp;pcy;&amp;rcy;&amp;icy;&amp;ncy;&amp;yacy;&amp;tcy;&amp;softcy; &amp;ucy;&amp;chcy;&amp;acy;&amp;scy;&amp;tcy;&amp;icy;&amp;iecy; &amp;vcy; &amp;bcy;&amp;lcy;&amp;acy;&amp;gcy;&amp;ocy;&amp;tcy;&amp;vcy;&amp;ocy;&amp;rcy;&amp;icy;&amp;tcy;&amp;iecy;&amp;lcy;&amp;softcy;&amp;ncy;&amp;ycy;&amp;khcy; &amp;rcy;&amp;ocy;&amp;zhcy;&amp;dcy;&amp;iecy;&amp;scy;&amp;tcy;&amp;vcy;&amp;iecy;&amp;ncy;&amp;scy;&amp;kcy;&amp;icy;&amp;khcy; &amp;mcy;&amp;iecy;&amp;rcy;&amp;ocy;&amp;pcy;&amp;rcy;&amp;icy;&amp;yacy;&amp;tcy;&amp;icy;&amp;yacy;&amp;khcy; &amp;pcy;&amp;acy;&amp;rcy;&amp;tcy;."/>
          <p:cNvPicPr>
            <a:picLocks noChangeAspect="1" noChangeArrowheads="1"/>
          </p:cNvPicPr>
          <p:nvPr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>
            <a:off x="2357422" y="4286256"/>
            <a:ext cx="642942" cy="737958"/>
          </a:xfrm>
          <a:prstGeom prst="rect">
            <a:avLst/>
          </a:prstGeom>
          <a:noFill/>
        </p:spPr>
      </p:pic>
      <p:pic>
        <p:nvPicPr>
          <p:cNvPr id="31754" name="Picture 10" descr="&amp;Mcy;&amp;IEcy;&amp;ZHcy;&amp;Dcy;&amp;Ucy; &amp;Ncy;&amp;Acy;&amp;Mcy;&amp;Icy;, &amp;Dcy;&amp;IEcy;&amp;Vcy;&amp;Ocy;&amp;CHcy;&amp;Kcy;&amp;Acy;&amp;Mcy;&amp;Icy; &amp;icy; &amp;Mcy;&amp;Acy;&amp;Lcy;&amp;SOFTcy;&amp;CHcy;&amp;Icy;&amp;Kcy;&amp;Acy;&amp;Mcy;&amp;Icy; (&amp;ncy;&amp;acy;&amp;chcy;. . 07.06-&amp;zcy;&amp;acy;&amp;kcy;&amp;rcy;&amp;ycy;&amp;tcy;&amp;acy; 16.07.2011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1357298"/>
            <a:ext cx="653988" cy="642941"/>
          </a:xfrm>
          <a:prstGeom prst="rect">
            <a:avLst/>
          </a:prstGeom>
          <a:noFill/>
        </p:spPr>
      </p:pic>
      <p:grpSp>
        <p:nvGrpSpPr>
          <p:cNvPr id="39" name="Группа 72"/>
          <p:cNvGrpSpPr/>
          <p:nvPr/>
        </p:nvGrpSpPr>
        <p:grpSpPr>
          <a:xfrm>
            <a:off x="6143636" y="4000504"/>
            <a:ext cx="405071" cy="571503"/>
            <a:chOff x="6357950" y="3929066"/>
            <a:chExt cx="619385" cy="869815"/>
          </a:xfrm>
        </p:grpSpPr>
        <p:pic>
          <p:nvPicPr>
            <p:cNvPr id="44" name="Picture 2" descr="&amp;TScy;&amp;vcy;&amp;iecy;&amp;tcy;&amp;ycy; &amp;kcy;&amp;acy;&amp;rcy;&amp;tcy;&amp;icy;&amp;ncy;&amp;kcy;&amp;icy; &amp;scy;&amp;mcy;&amp;ocy;&amp;tcy;&amp;rcy;&amp;iecy;&amp;tcy;&amp;softcy; &amp;scy;&amp;kcy;&amp;acy;&amp;chcy;&amp;acy;&amp;tcy;&amp;softcy; &amp;bcy;&amp;iecy;&amp;scy;&amp;pcy;&amp;lcy;&amp;acy;&amp;tcy;&amp;ncy;&amp;ocy; &amp;ncy;&amp;acy; &amp;rcy;&amp;acy;&amp;bcy;&amp;ocy;&amp;chcy;&amp;icy;&amp;jcy; &amp;scy;&amp;tcy;&amp;ocy;&amp;lcy; &amp;fcy;&amp;ocy;&amp;tcy;&amp;ocy; &amp;rcy;&amp;icy;&amp;scy;&amp;ucy;&amp;ncy;&amp;kcy;&amp;icy; - 4 &amp;Mcy;&amp;acy;&amp;rcy;&amp;tcy;&amp;acy; 2014 - Blog - Nicometo"/>
            <p:cNvPicPr>
              <a:picLocks noChangeAspect="1" noChangeArrowheads="1"/>
            </p:cNvPicPr>
            <p:nvPr/>
          </p:nvPicPr>
          <p:blipFill>
            <a:blip r:embed="rId7" cstate="print"/>
            <a:srcRect t="45538"/>
            <a:stretch>
              <a:fillRect/>
            </a:stretch>
          </p:blipFill>
          <p:spPr bwMode="auto">
            <a:xfrm>
              <a:off x="6500826" y="4286256"/>
              <a:ext cx="476509" cy="512625"/>
            </a:xfrm>
            <a:prstGeom prst="rect">
              <a:avLst/>
            </a:prstGeom>
            <a:noFill/>
          </p:spPr>
        </p:pic>
        <p:pic>
          <p:nvPicPr>
            <p:cNvPr id="45" name="Picture 6" descr="&amp;TScy;&amp;vcy;&amp;iecy;&amp;tcy;&amp;ucy;&amp;shchcy;&amp;icy;&amp;jcy; &amp;scy;&amp;acy;&amp;dcy;. . - &amp;TScy;&amp;vcy;&amp;iecy;&amp;tcy;&amp;ycy; - &amp;Kcy;&amp;lcy;&amp;icy;&amp;pcy;&amp;acy;&amp;rcy;&amp;tcy;&amp;ycy; PNG - &amp;Kcy;&amp;lcy;&amp;icy;&amp;pcy;&amp;acy;&amp;rcy;&amp;tcy;&amp;ycy; &amp;ucy; &amp;Acy;&amp;ncy;&amp;ncy;&amp;ycy;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57950" y="3929066"/>
              <a:ext cx="439445" cy="428628"/>
            </a:xfrm>
            <a:prstGeom prst="rect">
              <a:avLst/>
            </a:prstGeom>
            <a:noFill/>
          </p:spPr>
        </p:pic>
      </p:grpSp>
      <p:pic>
        <p:nvPicPr>
          <p:cNvPr id="46" name="Picture 4" descr="&amp;IEcy;&amp;Gcy;&amp;Ecy; - &amp;kcy;&amp;lcy;&amp;icy;&amp;pcy;&amp;acy;&amp;rcy;&amp;tcy; &amp;lcy;&amp;icy;&amp;scy;&amp;tcy;&amp;softcy;&amp;yacy; &amp;ocy;&amp;scy;&amp;iecy;&amp;ncy;&amp;ncy;&amp;icy;&amp;iecy; . . 20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98" y="4643446"/>
            <a:ext cx="428628" cy="428628"/>
          </a:xfrm>
          <a:prstGeom prst="rect">
            <a:avLst/>
          </a:prstGeom>
          <a:noFill/>
        </p:spPr>
      </p:pic>
      <p:pic>
        <p:nvPicPr>
          <p:cNvPr id="47" name="Picture 10" descr="&amp;Mcy;&amp;IEcy;&amp;ZHcy;&amp;Dcy;&amp;Ucy; &amp;Ncy;&amp;Acy;&amp;Mcy;&amp;Icy;, &amp;Dcy;&amp;IEcy;&amp;Vcy;&amp;Ocy;&amp;CHcy;&amp;Kcy;&amp;Acy;&amp;Mcy;&amp;Icy; &amp;icy; &amp;Mcy;&amp;Acy;&amp;Lcy;&amp;SOFTcy;&amp;CHcy;&amp;Icy;&amp;Kcy;&amp;Acy;&amp;Mcy;&amp;Icy; (&amp;ncy;&amp;acy;&amp;chcy;. . 07.06-&amp;zcy;&amp;acy;&amp;kcy;&amp;rcy;&amp;ycy;&amp;tcy;&amp;acy; 16.07.2011)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72198" y="5143512"/>
            <a:ext cx="435993" cy="428628"/>
          </a:xfrm>
          <a:prstGeom prst="rect">
            <a:avLst/>
          </a:prstGeom>
          <a:noFill/>
        </p:spPr>
      </p:pic>
      <p:pic>
        <p:nvPicPr>
          <p:cNvPr id="48" name="Picture 4" descr="&amp;Rcy;&amp;ocy;&amp;zhcy;&amp;dcy;&amp;iecy;&amp;scy;&amp;tcy;&amp;vcy;&amp;iecy;&amp;ncy;&amp;scy;&amp;kcy;&amp;icy;&amp;jcy; &amp;pcy;&amp;iecy;&amp;rcy;&amp;iecy;&amp;zcy;&amp;vcy;&amp;ocy;&amp;ncy; &amp;pcy;&amp;rcy;&amp;icy;&amp;gcy;&amp;lcy;&amp;acy;&amp;shcy;&amp;acy;&amp;iecy;&amp;mcy; &amp;pcy;&amp;rcy;&amp;icy;&amp;ncy;&amp;yacy;&amp;tcy;&amp;softcy; &amp;ucy;&amp;chcy;&amp;acy;&amp;scy;&amp;tcy;&amp;icy;&amp;iecy; &amp;vcy; &amp;bcy;&amp;lcy;&amp;acy;&amp;gcy;&amp;ocy;&amp;tcy;&amp;vcy;&amp;ocy;&amp;rcy;&amp;icy;&amp;tcy;&amp;iecy;&amp;lcy;&amp;softcy;&amp;ncy;&amp;ycy;&amp;khcy; &amp;rcy;&amp;ocy;&amp;zhcy;&amp;dcy;&amp;iecy;&amp;scy;&amp;tcy;&amp;vcy;&amp;iecy;&amp;ncy;&amp;scy;&amp;kcy;&amp;icy;&amp;khcy; &amp;mcy;&amp;iecy;&amp;rcy;&amp;ocy;&amp;pcy;&amp;rcy;&amp;icy;&amp;yacy;&amp;tcy;&amp;icy;&amp;yacy;&amp;khcy; &amp;pcy;&amp;acy;&amp;rcy;&amp;tcy;."/>
          <p:cNvPicPr>
            <a:picLocks noChangeAspect="1" noChangeArrowheads="1"/>
          </p:cNvPicPr>
          <p:nvPr/>
        </p:nvPicPr>
        <p:blipFill>
          <a:blip r:embed="rId11" cstate="print">
            <a:lum bright="30000"/>
          </a:blip>
          <a:srcRect/>
          <a:stretch>
            <a:fillRect/>
          </a:stretch>
        </p:blipFill>
        <p:spPr bwMode="auto">
          <a:xfrm>
            <a:off x="6143636" y="5786454"/>
            <a:ext cx="373440" cy="428628"/>
          </a:xfrm>
          <a:prstGeom prst="rect">
            <a:avLst/>
          </a:prstGeom>
          <a:noFill/>
        </p:spPr>
      </p:pic>
      <p:cxnSp>
        <p:nvCxnSpPr>
          <p:cNvPr id="49" name="Прямая соединительная линия 48"/>
          <p:cNvCxnSpPr/>
          <p:nvPr/>
        </p:nvCxnSpPr>
        <p:spPr>
          <a:xfrm>
            <a:off x="6215074" y="500042"/>
            <a:ext cx="459725" cy="1413"/>
          </a:xfrm>
          <a:prstGeom prst="line">
            <a:avLst/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6215074" y="3500438"/>
            <a:ext cx="428628" cy="142876"/>
          </a:xfrm>
          <a:prstGeom prst="ellipse">
            <a:avLst/>
          </a:prstGeom>
          <a:solidFill>
            <a:srgbClr val="FF8029"/>
          </a:solidFill>
          <a:ln>
            <a:solidFill>
              <a:srgbClr val="FF8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0" y="6000768"/>
            <a:ext cx="6000760" cy="714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Наклон эклиптики к небесному экватору 23°30ʹ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5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5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5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2" grpId="0" animBg="1"/>
      <p:bldP spid="42" grpId="0"/>
      <p:bldP spid="43" grpId="0" animBg="1"/>
      <p:bldP spid="35" grpId="0" animBg="1"/>
      <p:bldP spid="50" grpId="0" animBg="1"/>
      <p:bldP spid="5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823" name="Rectangle 25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93822" name="Group 254"/>
          <p:cNvGraphicFramePr>
            <a:graphicFrameLocks noGrp="1"/>
          </p:cNvGraphicFramePr>
          <p:nvPr>
            <p:ph idx="1"/>
          </p:nvPr>
        </p:nvGraphicFramePr>
        <p:xfrm>
          <a:off x="971550" y="1557338"/>
          <a:ext cx="7200900" cy="4535488"/>
        </p:xfrm>
        <a:graphic>
          <a:graphicData uri="http://schemas.openxmlformats.org/drawingml/2006/table">
            <a:tbl>
              <a:tblPr/>
              <a:tblGrid>
                <a:gridCol w="654050"/>
                <a:gridCol w="655638"/>
                <a:gridCol w="654050"/>
                <a:gridCol w="654050"/>
                <a:gridCol w="655637"/>
                <a:gridCol w="654050"/>
                <a:gridCol w="655638"/>
                <a:gridCol w="654050"/>
                <a:gridCol w="654050"/>
                <a:gridCol w="655637"/>
                <a:gridCol w="654050"/>
              </a:tblGrid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Cyr" charset="-52"/>
                        </a:rPr>
                        <a:t>З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Cyr" charset="-52"/>
                        </a:rPr>
                        <a:t>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Cyr" charset="-52"/>
                        </a:rPr>
                        <a:t>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Cyr" charset="-52"/>
                        </a:rPr>
                        <a:t>З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Cyr" charset="-52"/>
                        </a:rPr>
                        <a:t>д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Cyr" charset="-52"/>
                        </a:rPr>
                        <a:t>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Cyr" charset="-52"/>
                        </a:rPr>
                        <a:t>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Cyr" charset="-52"/>
                        </a:rPr>
                        <a:t>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Cyr" charset="-52"/>
                        </a:rPr>
                        <a:t>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Cyr" charset="-52"/>
                        </a:rPr>
                        <a:t>н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Cyr" charset="-52"/>
                        </a:rPr>
                        <a:t>д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Cyr" charset="-52"/>
                        </a:rPr>
                        <a:t>р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Cyr" charset="-52"/>
                        </a:rPr>
                        <a:t>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Cyr" charset="-52"/>
                        </a:rPr>
                        <a:t>к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Cyr" charset="-52"/>
                        </a:rPr>
                        <a:t>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Cyr" charset="-52"/>
                        </a:rPr>
                        <a:t>н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Cyr" charset="-52"/>
                        </a:rPr>
                        <a:t>л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Cyr" charset="-52"/>
                        </a:rPr>
                        <a:t>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Cyr" charset="-52"/>
                        </a:rPr>
                        <a:t>р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Cyr" charset="-52"/>
                        </a:rPr>
                        <a:t>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Cyr" charset="-52"/>
                        </a:rPr>
                        <a:t>к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Cyr" charset="-52"/>
                        </a:rPr>
                        <a:t>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Cyr" charset="-52"/>
                        </a:rPr>
                        <a:t>с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Cyr" charset="-52"/>
                        </a:rPr>
                        <a:t>с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Cyr" charset="-52"/>
                        </a:rPr>
                        <a:t>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Cyr" charset="-52"/>
                        </a:rPr>
                        <a:t>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Cyr" charset="-52"/>
                        </a:rPr>
                        <a:t>п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Cyr" charset="-52"/>
                        </a:rPr>
                        <a:t>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Cyr" charset="-52"/>
                        </a:rPr>
                        <a:t>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Cyr" charset="-52"/>
                        </a:rPr>
                        <a:t>р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Cyr" charset="-52"/>
                        </a:rPr>
                        <a:t>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Cyr" charset="-52"/>
                        </a:rPr>
                        <a:t>к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547759" y="2920299"/>
            <a:ext cx="57150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36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>
            <a:stCxn id="57" idx="2"/>
          </p:cNvCxnSpPr>
          <p:nvPr/>
        </p:nvCxnSpPr>
        <p:spPr>
          <a:xfrm flipH="1">
            <a:off x="3032059" y="714357"/>
            <a:ext cx="28759" cy="4896250"/>
          </a:xfrm>
          <a:prstGeom prst="line">
            <a:avLst/>
          </a:prstGeom>
          <a:ln w="38100">
            <a:solidFill>
              <a:srgbClr val="C00000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771762" y="205655"/>
            <a:ext cx="517715" cy="445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33115" y="5706381"/>
            <a:ext cx="642942" cy="445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ʹ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 flipH="1">
            <a:off x="571472" y="3143248"/>
            <a:ext cx="4983011" cy="1413"/>
          </a:xfrm>
          <a:prstGeom prst="line">
            <a:avLst/>
          </a:prstGeom>
          <a:ln w="38100">
            <a:solidFill>
              <a:srgbClr val="00B0F0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18471" y="2876337"/>
            <a:ext cx="517715" cy="445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6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1027608" y="1738764"/>
            <a:ext cx="4006023" cy="2847435"/>
          </a:xfrm>
          <a:prstGeom prst="line">
            <a:avLst/>
          </a:prstGeom>
          <a:ln w="38100"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000628" y="1357298"/>
            <a:ext cx="517715" cy="445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ru-RU" sz="3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83331" y="714356"/>
            <a:ext cx="517715" cy="445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3600" b="1" i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24909" y="5101906"/>
            <a:ext cx="651346" cy="445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i="1" dirty="0" smtClean="0">
                <a:solidFill>
                  <a:srgbClr val="92D050"/>
                </a:solidFill>
                <a:latin typeface="Times New Roman"/>
                <a:cs typeface="Times New Roman"/>
              </a:rPr>
              <a:t>ʹ</a:t>
            </a:r>
            <a:endParaRPr lang="ru-RU" sz="3600" b="1" i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 rot="19433683">
            <a:off x="581830" y="2394917"/>
            <a:ext cx="4958119" cy="153817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 flipH="1" flipV="1">
            <a:off x="1917836" y="2838910"/>
            <a:ext cx="2225568" cy="647144"/>
          </a:xfrm>
          <a:prstGeom prst="line">
            <a:avLst/>
          </a:prstGeom>
          <a:ln w="38100">
            <a:solidFill>
              <a:srgbClr val="FF6600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6200000" flipH="1">
            <a:off x="2172187" y="2903624"/>
            <a:ext cx="1716867" cy="517715"/>
          </a:xfrm>
          <a:prstGeom prst="line">
            <a:avLst/>
          </a:prstGeom>
          <a:ln w="38100">
            <a:solidFill>
              <a:srgbClr val="00B0F0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095334" y="4084503"/>
            <a:ext cx="517715" cy="445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endParaRPr lang="ru-RU" sz="36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448190" y="1858934"/>
            <a:ext cx="517715" cy="445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36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57158" y="4500570"/>
            <a:ext cx="647144" cy="445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ʹ</a:t>
            </a:r>
            <a:endParaRPr lang="ru-RU" sz="3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 rot="18337074">
            <a:off x="568739" y="2711454"/>
            <a:ext cx="4957862" cy="88019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965906" y="3130688"/>
            <a:ext cx="129429" cy="127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Дуга 56"/>
          <p:cNvSpPr/>
          <p:nvPr/>
        </p:nvSpPr>
        <p:spPr>
          <a:xfrm>
            <a:off x="571472" y="714356"/>
            <a:ext cx="4983011" cy="4896251"/>
          </a:xfrm>
          <a:prstGeom prst="arc">
            <a:avLst>
              <a:gd name="adj1" fmla="val 16200000"/>
              <a:gd name="adj2" fmla="val 1619702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700" name="Picture 4" descr="&amp;IEcy;&amp;Gcy;&amp;Ecy; - &amp;kcy;&amp;lcy;&amp;icy;&amp;pcy;&amp;acy;&amp;rcy;&amp;tcy; &amp;lcy;&amp;icy;&amp;scy;&amp;tcy;&amp;softcy;&amp;yacy; &amp;ocy;&amp;scy;&amp;iecy;&amp;ncy;&amp;ncy;&amp;icy;&amp;iecy; . . 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571480"/>
            <a:ext cx="642942" cy="642942"/>
          </a:xfrm>
          <a:prstGeom prst="rect">
            <a:avLst/>
          </a:prstGeom>
          <a:noFill/>
        </p:spPr>
      </p:pic>
      <p:grpSp>
        <p:nvGrpSpPr>
          <p:cNvPr id="2" name="Группа 72"/>
          <p:cNvGrpSpPr/>
          <p:nvPr/>
        </p:nvGrpSpPr>
        <p:grpSpPr>
          <a:xfrm>
            <a:off x="1214414" y="5143512"/>
            <a:ext cx="619385" cy="869815"/>
            <a:chOff x="6357950" y="3929066"/>
            <a:chExt cx="619385" cy="869815"/>
          </a:xfrm>
        </p:grpSpPr>
        <p:pic>
          <p:nvPicPr>
            <p:cNvPr id="29698" name="Picture 2" descr="&amp;TScy;&amp;vcy;&amp;iecy;&amp;tcy;&amp;ycy; &amp;kcy;&amp;acy;&amp;rcy;&amp;tcy;&amp;icy;&amp;ncy;&amp;kcy;&amp;icy; &amp;scy;&amp;mcy;&amp;ocy;&amp;tcy;&amp;rcy;&amp;iecy;&amp;tcy;&amp;softcy; &amp;scy;&amp;kcy;&amp;acy;&amp;chcy;&amp;acy;&amp;tcy;&amp;softcy; &amp;bcy;&amp;iecy;&amp;scy;&amp;pcy;&amp;lcy;&amp;acy;&amp;tcy;&amp;ncy;&amp;ocy; &amp;ncy;&amp;acy; &amp;rcy;&amp;acy;&amp;bcy;&amp;ocy;&amp;chcy;&amp;icy;&amp;jcy; &amp;scy;&amp;tcy;&amp;ocy;&amp;lcy; &amp;fcy;&amp;ocy;&amp;tcy;&amp;ocy; &amp;rcy;&amp;icy;&amp;scy;&amp;ucy;&amp;ncy;&amp;kcy;&amp;icy; - 4 &amp;Mcy;&amp;acy;&amp;rcy;&amp;tcy;&amp;acy; 2014 - Blog - Nicometo"/>
            <p:cNvPicPr>
              <a:picLocks noChangeAspect="1" noChangeArrowheads="1"/>
            </p:cNvPicPr>
            <p:nvPr/>
          </p:nvPicPr>
          <p:blipFill>
            <a:blip r:embed="rId3" cstate="print"/>
            <a:srcRect t="45538"/>
            <a:stretch>
              <a:fillRect/>
            </a:stretch>
          </p:blipFill>
          <p:spPr bwMode="auto">
            <a:xfrm>
              <a:off x="6500826" y="4286256"/>
              <a:ext cx="476509" cy="512625"/>
            </a:xfrm>
            <a:prstGeom prst="rect">
              <a:avLst/>
            </a:prstGeom>
            <a:noFill/>
          </p:spPr>
        </p:pic>
        <p:pic>
          <p:nvPicPr>
            <p:cNvPr id="29702" name="Picture 6" descr="&amp;TScy;&amp;vcy;&amp;iecy;&amp;tcy;&amp;ucy;&amp;shchcy;&amp;icy;&amp;jcy; &amp;scy;&amp;acy;&amp;dcy;. . - &amp;TScy;&amp;vcy;&amp;iecy;&amp;tcy;&amp;ycy; - &amp;Kcy;&amp;lcy;&amp;icy;&amp;pcy;&amp;acy;&amp;rcy;&amp;tcy;&amp;ycy; PNG - &amp;Kcy;&amp;lcy;&amp;icy;&amp;pcy;&amp;acy;&amp;rcy;&amp;tcy;&amp;ycy; &amp;ucy; &amp;Acy;&amp;ncy;&amp;ncy;&amp;ycy;.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3929066"/>
              <a:ext cx="439445" cy="428628"/>
            </a:xfrm>
            <a:prstGeom prst="rect">
              <a:avLst/>
            </a:prstGeom>
            <a:noFill/>
          </p:spPr>
        </p:pic>
      </p:grpSp>
      <p:sp>
        <p:nvSpPr>
          <p:cNvPr id="31" name="Овал 30"/>
          <p:cNvSpPr/>
          <p:nvPr/>
        </p:nvSpPr>
        <p:spPr>
          <a:xfrm>
            <a:off x="571472" y="2285992"/>
            <a:ext cx="5000660" cy="1714512"/>
          </a:xfrm>
          <a:prstGeom prst="ellipse">
            <a:avLst/>
          </a:prstGeom>
          <a:solidFill>
            <a:srgbClr val="A7D6FF">
              <a:alpha val="2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 rot="18337074">
            <a:off x="587617" y="2684488"/>
            <a:ext cx="4916259" cy="880190"/>
          </a:xfrm>
          <a:prstGeom prst="ellipse">
            <a:avLst/>
          </a:prstGeom>
          <a:solidFill>
            <a:srgbClr val="FF8029">
              <a:alpha val="30196"/>
            </a:srgbClr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8" name="Picture 4" descr="&amp;Rcy;&amp;ocy;&amp;zhcy;&amp;dcy;&amp;iecy;&amp;scy;&amp;tcy;&amp;vcy;&amp;iecy;&amp;ncy;&amp;scy;&amp;kcy;&amp;icy;&amp;jcy; &amp;pcy;&amp;iecy;&amp;rcy;&amp;iecy;&amp;zcy;&amp;vcy;&amp;ocy;&amp;ncy; &amp;pcy;&amp;rcy;&amp;icy;&amp;gcy;&amp;lcy;&amp;acy;&amp;shcy;&amp;acy;&amp;iecy;&amp;mcy; &amp;pcy;&amp;rcy;&amp;icy;&amp;ncy;&amp;yacy;&amp;tcy;&amp;softcy; &amp;ucy;&amp;chcy;&amp;acy;&amp;scy;&amp;tcy;&amp;icy;&amp;iecy; &amp;vcy; &amp;bcy;&amp;lcy;&amp;acy;&amp;gcy;&amp;ocy;&amp;tcy;&amp;vcy;&amp;ocy;&amp;rcy;&amp;icy;&amp;tcy;&amp;iecy;&amp;lcy;&amp;softcy;&amp;ncy;&amp;ycy;&amp;khcy; &amp;rcy;&amp;ocy;&amp;zhcy;&amp;dcy;&amp;iecy;&amp;scy;&amp;tcy;&amp;vcy;&amp;iecy;&amp;ncy;&amp;scy;&amp;kcy;&amp;icy;&amp;khcy; &amp;mcy;&amp;iecy;&amp;rcy;&amp;ocy;&amp;pcy;&amp;rcy;&amp;icy;&amp;yacy;&amp;tcy;&amp;icy;&amp;yacy;&amp;khcy; &amp;pcy;&amp;acy;&amp;rcy;&amp;tcy;."/>
          <p:cNvPicPr>
            <a:picLocks noChangeAspect="1" noChangeArrowheads="1"/>
          </p:cNvPicPr>
          <p:nvPr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>
            <a:off x="2357422" y="4286256"/>
            <a:ext cx="642942" cy="737958"/>
          </a:xfrm>
          <a:prstGeom prst="rect">
            <a:avLst/>
          </a:prstGeom>
          <a:noFill/>
        </p:spPr>
      </p:pic>
      <p:pic>
        <p:nvPicPr>
          <p:cNvPr id="31754" name="Picture 10" descr="&amp;Mcy;&amp;IEcy;&amp;ZHcy;&amp;Dcy;&amp;Ucy; &amp;Ncy;&amp;Acy;&amp;Mcy;&amp;Icy;, &amp;Dcy;&amp;IEcy;&amp;Vcy;&amp;Ocy;&amp;CHcy;&amp;Kcy;&amp;Acy;&amp;Mcy;&amp;Icy; &amp;icy; &amp;Mcy;&amp;Acy;&amp;Lcy;&amp;SOFTcy;&amp;CHcy;&amp;Icy;&amp;Kcy;&amp;Acy;&amp;Mcy;&amp;Icy; (&amp;ncy;&amp;acy;&amp;chcy;. . 07.06-&amp;zcy;&amp;acy;&amp;kcy;&amp;rcy;&amp;ycy;&amp;tcy;&amp;acy; 16.07.2011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1357298"/>
            <a:ext cx="653988" cy="642941"/>
          </a:xfrm>
          <a:prstGeom prst="rect">
            <a:avLst/>
          </a:prstGeom>
          <a:noFill/>
        </p:spPr>
      </p:pic>
      <p:sp>
        <p:nvSpPr>
          <p:cNvPr id="52" name="Прямоугольник 51"/>
          <p:cNvSpPr/>
          <p:nvPr/>
        </p:nvSpPr>
        <p:spPr>
          <a:xfrm>
            <a:off x="6000760" y="1142984"/>
            <a:ext cx="29289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Bookman Old Style" pitchFamily="18" charset="0"/>
              </a:rPr>
              <a:t>Через точку весеннего равноденствия Солнце переходит из южного полушария небесной сферы в северное (21 марта). </a:t>
            </a:r>
          </a:p>
          <a:p>
            <a:pPr algn="r"/>
            <a:r>
              <a:rPr lang="ru-RU" sz="2000" dirty="0" smtClean="0">
                <a:latin typeface="Bookman Old Style" pitchFamily="18" charset="0"/>
              </a:rPr>
              <a:t>Через точку осеннего равноденствия Солнце переходит из северного полушария небесной сферы в южное </a:t>
            </a:r>
          </a:p>
          <a:p>
            <a:pPr algn="r"/>
            <a:r>
              <a:rPr lang="ru-RU" sz="2000" dirty="0" smtClean="0">
                <a:latin typeface="Bookman Old Style" pitchFamily="18" charset="0"/>
              </a:rPr>
              <a:t>(21 сентября).</a:t>
            </a: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Группа 116"/>
          <p:cNvGrpSpPr/>
          <p:nvPr/>
        </p:nvGrpSpPr>
        <p:grpSpPr>
          <a:xfrm>
            <a:off x="214282" y="642918"/>
            <a:ext cx="8715436" cy="6072230"/>
            <a:chOff x="214282" y="285728"/>
            <a:chExt cx="8715436" cy="607223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6572264" y="2928934"/>
              <a:ext cx="571504" cy="5000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1643042" y="3143248"/>
              <a:ext cx="4929222" cy="71438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/>
            <p:cNvSpPr/>
            <p:nvPr/>
          </p:nvSpPr>
          <p:spPr>
            <a:xfrm>
              <a:off x="1071570" y="2857496"/>
              <a:ext cx="642910" cy="445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rot="16200000" flipH="1">
              <a:off x="2000232" y="1857364"/>
              <a:ext cx="4214842" cy="2643206"/>
            </a:xfrm>
            <a:prstGeom prst="line">
              <a:avLst/>
            </a:prstGeom>
            <a:ln w="9525"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Прямоугольник 19"/>
            <p:cNvSpPr/>
            <p:nvPr/>
          </p:nvSpPr>
          <p:spPr>
            <a:xfrm>
              <a:off x="2354901" y="714356"/>
              <a:ext cx="517715" cy="445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ru-RU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429256" y="5214950"/>
              <a:ext cx="651346" cy="445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/>
                  <a:cs typeface="Times New Roman"/>
                </a:rPr>
                <a:t>ʹ</a:t>
              </a:r>
              <a:endParaRPr lang="ru-RU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Овал 53"/>
            <p:cNvSpPr/>
            <p:nvPr/>
          </p:nvSpPr>
          <p:spPr>
            <a:xfrm>
              <a:off x="4037476" y="3130688"/>
              <a:ext cx="129429" cy="1271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5" name="Прямая соединительная линия 44"/>
            <p:cNvCxnSpPr/>
            <p:nvPr/>
          </p:nvCxnSpPr>
          <p:spPr>
            <a:xfrm rot="5400000">
              <a:off x="2214546" y="1857364"/>
              <a:ext cx="4071966" cy="2786082"/>
            </a:xfrm>
            <a:prstGeom prst="line">
              <a:avLst/>
            </a:prstGeom>
            <a:ln w="38100">
              <a:solidFill>
                <a:srgbClr val="FF80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2428860" y="2000240"/>
              <a:ext cx="4000528" cy="2714644"/>
            </a:xfrm>
            <a:prstGeom prst="line">
              <a:avLst/>
            </a:prstGeom>
            <a:ln w="38100">
              <a:solidFill>
                <a:srgbClr val="FF80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>
              <a:off x="2571736" y="2071678"/>
              <a:ext cx="4000528" cy="2714644"/>
            </a:xfrm>
            <a:prstGeom prst="line">
              <a:avLst/>
            </a:prstGeom>
            <a:ln w="38100">
              <a:solidFill>
                <a:srgbClr val="FF80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rot="5400000">
              <a:off x="2714612" y="2214554"/>
              <a:ext cx="3929090" cy="2643206"/>
            </a:xfrm>
            <a:prstGeom prst="line">
              <a:avLst/>
            </a:prstGeom>
            <a:ln w="38100">
              <a:solidFill>
                <a:srgbClr val="FF80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rot="5400000">
              <a:off x="2893207" y="2321711"/>
              <a:ext cx="3786214" cy="2571768"/>
            </a:xfrm>
            <a:prstGeom prst="line">
              <a:avLst/>
            </a:prstGeom>
            <a:ln w="38100">
              <a:solidFill>
                <a:srgbClr val="FF80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5400000">
              <a:off x="1928794" y="1643050"/>
              <a:ext cx="4071966" cy="2786082"/>
            </a:xfrm>
            <a:prstGeom prst="line">
              <a:avLst/>
            </a:prstGeom>
            <a:ln w="38100">
              <a:solidFill>
                <a:srgbClr val="FF80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rot="5400000">
              <a:off x="1785918" y="1571612"/>
              <a:ext cx="4071966" cy="2786082"/>
            </a:xfrm>
            <a:prstGeom prst="line">
              <a:avLst/>
            </a:prstGeom>
            <a:ln w="38100">
              <a:solidFill>
                <a:srgbClr val="FF80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rot="5400000">
              <a:off x="1714480" y="1500174"/>
              <a:ext cx="4000528" cy="2714644"/>
            </a:xfrm>
            <a:prstGeom prst="line">
              <a:avLst/>
            </a:prstGeom>
            <a:ln w="38100">
              <a:solidFill>
                <a:srgbClr val="FF80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rot="5400000">
              <a:off x="1571604" y="1500174"/>
              <a:ext cx="3929090" cy="2643206"/>
            </a:xfrm>
            <a:prstGeom prst="line">
              <a:avLst/>
            </a:prstGeom>
            <a:ln w="38100">
              <a:solidFill>
                <a:srgbClr val="FF80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 rot="5400000">
              <a:off x="1500166" y="1428736"/>
              <a:ext cx="3857652" cy="2571768"/>
            </a:xfrm>
            <a:prstGeom prst="line">
              <a:avLst/>
            </a:prstGeom>
            <a:ln w="38100">
              <a:solidFill>
                <a:srgbClr val="FF80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10800000" flipV="1">
              <a:off x="2071670" y="1785926"/>
              <a:ext cx="4143404" cy="278608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Дуга 56"/>
            <p:cNvSpPr/>
            <p:nvPr/>
          </p:nvSpPr>
          <p:spPr>
            <a:xfrm>
              <a:off x="1643042" y="714356"/>
              <a:ext cx="4983011" cy="4896251"/>
            </a:xfrm>
            <a:prstGeom prst="arc">
              <a:avLst>
                <a:gd name="adj1" fmla="val 16200000"/>
                <a:gd name="adj2" fmla="val 16197020"/>
              </a:avLst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4500562" y="285728"/>
              <a:ext cx="1428760" cy="5000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i="1" dirty="0" smtClean="0">
                  <a:latin typeface="Times New Roman" pitchFamily="18" charset="0"/>
                  <a:cs typeface="Times New Roman" pitchFamily="18" charset="0"/>
                </a:rPr>
                <a:t>22 июня</a:t>
              </a:r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 rot="5400000">
              <a:off x="1428728" y="1357298"/>
              <a:ext cx="3786214" cy="2500330"/>
            </a:xfrm>
            <a:prstGeom prst="line">
              <a:avLst/>
            </a:prstGeom>
            <a:ln w="38100">
              <a:solidFill>
                <a:srgbClr val="FF8029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2143108" y="1785926"/>
              <a:ext cx="4000528" cy="2714644"/>
            </a:xfrm>
            <a:prstGeom prst="line">
              <a:avLst/>
            </a:prstGeom>
            <a:ln w="76200">
              <a:solidFill>
                <a:srgbClr val="CC00FF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Прямоугольник 96"/>
            <p:cNvSpPr/>
            <p:nvPr/>
          </p:nvSpPr>
          <p:spPr>
            <a:xfrm>
              <a:off x="5429256" y="714356"/>
              <a:ext cx="3500462" cy="5000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i="1" dirty="0" smtClean="0">
                  <a:latin typeface="Times New Roman" pitchFamily="18" charset="0"/>
                  <a:cs typeface="Times New Roman" pitchFamily="18" charset="0"/>
                </a:rPr>
                <a:t>21 марта, 23 сентября </a:t>
              </a:r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6215074" y="1428736"/>
              <a:ext cx="1714512" cy="5000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i="1" dirty="0" smtClean="0">
                  <a:latin typeface="Times New Roman" pitchFamily="18" charset="0"/>
                  <a:cs typeface="Times New Roman" pitchFamily="18" charset="0"/>
                </a:rPr>
                <a:t>22 декабря</a:t>
              </a:r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3036083" y="2393149"/>
              <a:ext cx="3786214" cy="2571768"/>
            </a:xfrm>
            <a:prstGeom prst="line">
              <a:avLst/>
            </a:prstGeom>
            <a:ln w="38100">
              <a:solidFill>
                <a:srgbClr val="FF8029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Левая фигурная скобка 99"/>
            <p:cNvSpPr/>
            <p:nvPr/>
          </p:nvSpPr>
          <p:spPr>
            <a:xfrm rot="1975282">
              <a:off x="3400368" y="435914"/>
              <a:ext cx="357190" cy="2897326"/>
            </a:xfrm>
            <a:prstGeom prst="leftBrace">
              <a:avLst>
                <a:gd name="adj1" fmla="val 53922"/>
                <a:gd name="adj2" fmla="val 48956"/>
              </a:avLst>
            </a:prstGeom>
            <a:solidFill>
              <a:srgbClr val="FED46C">
                <a:alpha val="72157"/>
              </a:srgb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Левая фигурная скобка 100"/>
            <p:cNvSpPr/>
            <p:nvPr/>
          </p:nvSpPr>
          <p:spPr>
            <a:xfrm rot="1975282">
              <a:off x="2183545" y="3027832"/>
              <a:ext cx="296376" cy="1550806"/>
            </a:xfrm>
            <a:prstGeom prst="leftBrace">
              <a:avLst>
                <a:gd name="adj1" fmla="val 59810"/>
                <a:gd name="adj2" fmla="val 48956"/>
              </a:avLst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Левая фигурная скобка 101"/>
            <p:cNvSpPr/>
            <p:nvPr/>
          </p:nvSpPr>
          <p:spPr>
            <a:xfrm rot="12875072">
              <a:off x="5761500" y="1797989"/>
              <a:ext cx="258667" cy="1502889"/>
            </a:xfrm>
            <a:prstGeom prst="leftBrace">
              <a:avLst>
                <a:gd name="adj1" fmla="val 49072"/>
                <a:gd name="adj2" fmla="val 48956"/>
              </a:avLst>
            </a:prstGeom>
            <a:solidFill>
              <a:srgbClr val="FED46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Левая фигурная скобка 102"/>
            <p:cNvSpPr/>
            <p:nvPr/>
          </p:nvSpPr>
          <p:spPr>
            <a:xfrm rot="12832500">
              <a:off x="4481812" y="3010584"/>
              <a:ext cx="357190" cy="2922422"/>
            </a:xfrm>
            <a:prstGeom prst="leftBrace">
              <a:avLst>
                <a:gd name="adj1" fmla="val 53922"/>
                <a:gd name="adj2" fmla="val 48956"/>
              </a:avLst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/>
            <p:cNvSpPr/>
            <p:nvPr/>
          </p:nvSpPr>
          <p:spPr>
            <a:xfrm rot="18188676">
              <a:off x="4319627" y="4612387"/>
              <a:ext cx="1143008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Bookman Old Style" pitchFamily="18" charset="0"/>
                </a:rPr>
                <a:t>НОЧЬ</a:t>
              </a:r>
              <a:endParaRPr lang="ru-RU" b="1" dirty="0">
                <a:latin typeface="Bookman Old Style" pitchFamily="18" charset="0"/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>
            <a:xfrm rot="18158923">
              <a:off x="1518889" y="3475102"/>
              <a:ext cx="1143008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Bookman Old Style" pitchFamily="18" charset="0"/>
                </a:rPr>
                <a:t>НОЧЬ</a:t>
              </a:r>
              <a:endParaRPr lang="ru-RU" b="1" dirty="0">
                <a:latin typeface="Bookman Old Style" pitchFamily="18" charset="0"/>
              </a:endParaRPr>
            </a:p>
          </p:txBody>
        </p:sp>
        <p:sp>
          <p:nvSpPr>
            <p:cNvPr id="109" name="Прямоугольник 108"/>
            <p:cNvSpPr/>
            <p:nvPr/>
          </p:nvSpPr>
          <p:spPr>
            <a:xfrm rot="18059295">
              <a:off x="5590854" y="2474970"/>
              <a:ext cx="1143008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Bookman Old Style" pitchFamily="18" charset="0"/>
                </a:rPr>
                <a:t>ДЕНЬ</a:t>
              </a:r>
              <a:endParaRPr lang="ru-RU" b="1" dirty="0">
                <a:latin typeface="Bookman Old Style" pitchFamily="18" charset="0"/>
              </a:endParaRPr>
            </a:p>
          </p:txBody>
        </p:sp>
        <p:sp>
          <p:nvSpPr>
            <p:cNvPr id="110" name="Прямоугольник 109"/>
            <p:cNvSpPr/>
            <p:nvPr/>
          </p:nvSpPr>
          <p:spPr>
            <a:xfrm rot="18327911">
              <a:off x="2804773" y="1403400"/>
              <a:ext cx="1143008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Bookman Old Style" pitchFamily="18" charset="0"/>
                </a:rPr>
                <a:t>ДЕНЬ</a:t>
              </a:r>
              <a:endParaRPr lang="ru-RU" b="1" dirty="0">
                <a:latin typeface="Bookman Old Style" pitchFamily="18" charset="0"/>
              </a:endParaRP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2357422" y="6000768"/>
              <a:ext cx="189076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CC00FF"/>
                  </a:solidFill>
                  <a:latin typeface="Bookman Old Style" pitchFamily="18" charset="0"/>
                </a:rPr>
                <a:t>ЭКЛИПТИКА</a:t>
              </a:r>
              <a:endParaRPr lang="ru-RU" b="1" dirty="0">
                <a:solidFill>
                  <a:srgbClr val="CC00FF"/>
                </a:solidFill>
                <a:latin typeface="Bookman Old Style" pitchFamily="18" charset="0"/>
              </a:endParaRPr>
            </a:p>
          </p:txBody>
        </p:sp>
        <p:sp>
          <p:nvSpPr>
            <p:cNvPr id="112" name="Дуга 111"/>
            <p:cNvSpPr/>
            <p:nvPr/>
          </p:nvSpPr>
          <p:spPr>
            <a:xfrm rot="615843" flipH="1" flipV="1">
              <a:off x="2718342" y="4434950"/>
              <a:ext cx="1023183" cy="1737440"/>
            </a:xfrm>
            <a:prstGeom prst="arc">
              <a:avLst>
                <a:gd name="adj1" fmla="val 17325299"/>
                <a:gd name="adj2" fmla="val 0"/>
              </a:avLst>
            </a:prstGeom>
            <a:ln w="50800">
              <a:solidFill>
                <a:srgbClr val="CC00FF"/>
              </a:solidFill>
              <a:headEnd type="none" w="med" len="lg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Прямоугольник 112"/>
            <p:cNvSpPr/>
            <p:nvPr/>
          </p:nvSpPr>
          <p:spPr>
            <a:xfrm>
              <a:off x="214282" y="4786322"/>
              <a:ext cx="1890769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B050"/>
                  </a:solidFill>
                  <a:latin typeface="Bookman Old Style" pitchFamily="18" charset="0"/>
                </a:rPr>
                <a:t>НЕБЕСНЫЙ ЭКВАТОР</a:t>
              </a:r>
              <a:endParaRPr lang="ru-RU" b="1" dirty="0">
                <a:solidFill>
                  <a:srgbClr val="00B050"/>
                </a:solidFill>
                <a:latin typeface="Bookman Old Style" pitchFamily="18" charset="0"/>
              </a:endParaRPr>
            </a:p>
          </p:txBody>
        </p:sp>
        <p:sp>
          <p:nvSpPr>
            <p:cNvPr id="114" name="Дуга 113"/>
            <p:cNvSpPr/>
            <p:nvPr/>
          </p:nvSpPr>
          <p:spPr>
            <a:xfrm rot="4978198" flipH="1" flipV="1">
              <a:off x="1556186" y="4245918"/>
              <a:ext cx="1023183" cy="1737440"/>
            </a:xfrm>
            <a:prstGeom prst="arc">
              <a:avLst>
                <a:gd name="adj1" fmla="val 17325299"/>
                <a:gd name="adj2" fmla="val 0"/>
              </a:avLst>
            </a:prstGeom>
            <a:ln w="50800">
              <a:solidFill>
                <a:srgbClr val="00B050"/>
              </a:solidFill>
              <a:headEnd type="none" w="med" len="lg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8" name="Прямоугольник 117"/>
          <p:cNvSpPr/>
          <p:nvPr/>
        </p:nvSpPr>
        <p:spPr>
          <a:xfrm>
            <a:off x="857224" y="142852"/>
            <a:ext cx="771530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Bookman Old Style" pitchFamily="18" charset="0"/>
              </a:rPr>
              <a:t>ДВИЖЕНИЕ СОЛНЦА ПО НЕБЕСНОЙ СФЕРЕ В ТЕЧЕНИЕ ГОДА</a:t>
            </a:r>
            <a:endParaRPr lang="ru-RU" sz="24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6429388" y="4714884"/>
            <a:ext cx="24288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Bookman Old Style" pitchFamily="18" charset="0"/>
              </a:rPr>
              <a:t>Точки солнцестояния отстоят от точек равноденствия на 90°.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120" name="Левая фигурная скобка 119"/>
          <p:cNvSpPr/>
          <p:nvPr/>
        </p:nvSpPr>
        <p:spPr>
          <a:xfrm rot="2035220">
            <a:off x="4439486" y="1185965"/>
            <a:ext cx="357190" cy="2454681"/>
          </a:xfrm>
          <a:prstGeom prst="leftBrace">
            <a:avLst>
              <a:gd name="adj1" fmla="val 53922"/>
              <a:gd name="adj2" fmla="val 48956"/>
            </a:avLst>
          </a:prstGeom>
          <a:solidFill>
            <a:srgbClr val="FED46C">
              <a:alpha val="72157"/>
            </a:srgb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Левая фигурная скобка 120"/>
          <p:cNvSpPr/>
          <p:nvPr/>
        </p:nvSpPr>
        <p:spPr>
          <a:xfrm rot="2016737">
            <a:off x="3127914" y="3239727"/>
            <a:ext cx="318841" cy="2363821"/>
          </a:xfrm>
          <a:prstGeom prst="leftBrace">
            <a:avLst>
              <a:gd name="adj1" fmla="val 59810"/>
              <a:gd name="adj2" fmla="val 48956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914400"/>
          </a:xfrm>
        </p:spPr>
        <p:txBody>
          <a:bodyPr/>
          <a:lstStyle/>
          <a:p>
            <a:pPr algn="ctr"/>
            <a:r>
              <a:rPr lang="ru-RU" sz="3400" b="1" dirty="0" smtClean="0">
                <a:solidFill>
                  <a:srgbClr val="FFC000"/>
                </a:solidFill>
                <a:latin typeface="Bookman Old Style" pitchFamily="18" charset="0"/>
              </a:rPr>
              <a:t>Положение точки на небесной сфере</a:t>
            </a:r>
            <a:endParaRPr lang="ru-RU" sz="34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14338" name="AutoShape 2" descr="D:\%D0%B0%D1%81%D1%82%D1%80%D0%BE%D0%BD%D0%BE%D0%BC%D0%B8%D1%8F\%D1%81.%D1%81.2\content\chapter1\section1\paragraph3\images\010103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0" name="Picture 4" descr="http://college.ru/astronomy/course/content/chapter1/section1/paragraph6/images/010106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10000"/>
          </a:blip>
          <a:srcRect r="51612"/>
          <a:stretch>
            <a:fillRect/>
          </a:stretch>
        </p:blipFill>
        <p:spPr bwMode="auto">
          <a:xfrm>
            <a:off x="357158" y="857232"/>
            <a:ext cx="3571900" cy="369089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85786" y="4572008"/>
            <a:ext cx="45005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Bookman Old Style" pitchFamily="18" charset="0"/>
              </a:rPr>
              <a:t>Положение </a:t>
            </a:r>
            <a:r>
              <a:rPr lang="ru-RU" sz="2400" dirty="0" smtClean="0">
                <a:latin typeface="Bookman Old Style" pitchFamily="18" charset="0"/>
                <a:cs typeface="Arial" charset="0"/>
              </a:rPr>
              <a:t>звезд </a:t>
            </a:r>
            <a:r>
              <a:rPr lang="ru-RU" sz="2400" dirty="0" smtClean="0">
                <a:latin typeface="Bookman Old Style" pitchFamily="18" charset="0"/>
              </a:rPr>
              <a:t>на небесной сфере описывается склонением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2400" dirty="0" err="1" smtClean="0">
                <a:latin typeface="Bookman Old Style" pitchFamily="18" charset="0"/>
                <a:cs typeface="Arial" charset="0"/>
              </a:rPr>
              <a:t> </a:t>
            </a:r>
            <a:r>
              <a:rPr lang="ru-RU" sz="2400" dirty="0" smtClean="0">
                <a:latin typeface="Bookman Old Style" pitchFamily="18" charset="0"/>
              </a:rPr>
              <a:t>и прямым восхождением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11" name="Picture 4" descr="http://college.ru/astronomy/course/content/chapter1/section1/paragraph6/images/010106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30000" contrast="40000"/>
          </a:blip>
          <a:srcRect l="51076"/>
          <a:stretch>
            <a:fillRect/>
          </a:stretch>
        </p:blipFill>
        <p:spPr bwMode="auto">
          <a:xfrm>
            <a:off x="5214942" y="2786058"/>
            <a:ext cx="3600376" cy="367957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857620" y="1071546"/>
            <a:ext cx="4357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white"/>
                </a:solidFill>
                <a:latin typeface="Bookman Old Style" pitchFamily="18" charset="0"/>
              </a:rPr>
              <a:t>Положение любой точки на земном шаре описывается широтой </a:t>
            </a:r>
            <a:r>
              <a:rPr lang="ru-RU" sz="2400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ru-RU" sz="2400" dirty="0" smtClean="0">
                <a:solidFill>
                  <a:prstClr val="white"/>
                </a:solidFill>
                <a:latin typeface="Bookman Old Style" pitchFamily="18" charset="0"/>
                <a:cs typeface="Arial" charset="0"/>
              </a:rPr>
              <a:t> </a:t>
            </a:r>
          </a:p>
          <a:p>
            <a:pPr lvl="0"/>
            <a:r>
              <a:rPr lang="ru-RU" sz="2400" dirty="0" smtClean="0">
                <a:solidFill>
                  <a:prstClr val="white"/>
                </a:solidFill>
                <a:latin typeface="Bookman Old Style" pitchFamily="18" charset="0"/>
              </a:rPr>
              <a:t>и долготой</a:t>
            </a:r>
            <a:r>
              <a:rPr lang="ru-RU" sz="2400" dirty="0" smtClean="0">
                <a:solidFill>
                  <a:prstClr val="white"/>
                </a:solidFill>
                <a:latin typeface="Bookman Old Style" pitchFamily="18" charset="0"/>
                <a:cs typeface="Arial" charset="0"/>
              </a:rPr>
              <a:t> </a:t>
            </a:r>
            <a:r>
              <a:rPr lang="ru-RU" sz="2400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2400" dirty="0" smtClean="0">
                <a:solidFill>
                  <a:prstClr val="white"/>
                </a:solidFill>
                <a:latin typeface="Bookman Old Style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5572132" y="2857496"/>
            <a:ext cx="3214710" cy="31432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6107917" y="3464719"/>
            <a:ext cx="1571636" cy="6429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6715140" y="4857760"/>
            <a:ext cx="1500198" cy="6429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6" idx="0"/>
            <a:endCxn id="6" idx="4"/>
          </p:cNvCxnSpPr>
          <p:nvPr/>
        </p:nvCxnSpPr>
        <p:spPr>
          <a:xfrm rot="16200000" flipH="1">
            <a:off x="5607851" y="4429132"/>
            <a:ext cx="3143272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715008" y="4500570"/>
            <a:ext cx="1428760" cy="5715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143768" y="3857628"/>
            <a:ext cx="1571636" cy="6742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Дуга 24"/>
          <p:cNvSpPr/>
          <p:nvPr/>
        </p:nvSpPr>
        <p:spPr>
          <a:xfrm rot="4038537">
            <a:off x="6542619" y="2849729"/>
            <a:ext cx="1313352" cy="3213680"/>
          </a:xfrm>
          <a:prstGeom prst="arc">
            <a:avLst>
              <a:gd name="adj1" fmla="val 16200000"/>
              <a:gd name="adj2" fmla="val 536751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20158772">
            <a:off x="6514088" y="2849352"/>
            <a:ext cx="1333561" cy="3156802"/>
          </a:xfrm>
          <a:prstGeom prst="arc">
            <a:avLst>
              <a:gd name="adj1" fmla="val 16200000"/>
              <a:gd name="adj2" fmla="val 536751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6715140" y="4714884"/>
            <a:ext cx="71438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215206" y="4500570"/>
            <a:ext cx="785818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6858016" y="3929066"/>
            <a:ext cx="928694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Дуга 37"/>
          <p:cNvSpPr/>
          <p:nvPr/>
        </p:nvSpPr>
        <p:spPr>
          <a:xfrm rot="20158772">
            <a:off x="6514088" y="2849352"/>
            <a:ext cx="1333561" cy="3156802"/>
          </a:xfrm>
          <a:prstGeom prst="arc">
            <a:avLst>
              <a:gd name="adj1" fmla="val 18596301"/>
              <a:gd name="adj2" fmla="val 2872736"/>
            </a:avLst>
          </a:prstGeom>
          <a:ln w="38100">
            <a:solidFill>
              <a:srgbClr val="00CC00"/>
            </a:solidFill>
            <a:headEnd type="triangle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4038537">
            <a:off x="6499727" y="2846531"/>
            <a:ext cx="1341489" cy="3213680"/>
          </a:xfrm>
          <a:prstGeom prst="arc">
            <a:avLst>
              <a:gd name="adj1" fmla="val 18830869"/>
              <a:gd name="adj2" fmla="val 2279599"/>
            </a:avLst>
          </a:prstGeom>
          <a:ln w="38100">
            <a:solidFill>
              <a:srgbClr val="FFC000"/>
            </a:solidFill>
            <a:headEnd type="triangle" w="med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&amp;Ncy;&amp;ocy;&amp;vcy;&amp;ocy;&amp;scy;&amp;tcy;&amp;icy; &amp;scy; ariom.ru - WebDiscover.ru"/>
          <p:cNvPicPr>
            <a:picLocks noChangeAspect="1" noChangeArrowheads="1"/>
          </p:cNvPicPr>
          <p:nvPr/>
        </p:nvPicPr>
        <p:blipFill>
          <a:blip r:embed="rId2" cstate="print"/>
          <a:srcRect l="17578" t="9375" r="16796" b="9374"/>
          <a:stretch>
            <a:fillRect/>
          </a:stretch>
        </p:blipFill>
        <p:spPr bwMode="auto">
          <a:xfrm>
            <a:off x="6929453" y="4245435"/>
            <a:ext cx="505561" cy="46945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Прямоугольник 40"/>
          <p:cNvSpPr/>
          <p:nvPr/>
        </p:nvSpPr>
        <p:spPr>
          <a:xfrm>
            <a:off x="7500958" y="3571876"/>
            <a:ext cx="57150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CC00"/>
                </a:solidFill>
                <a:latin typeface="Times New Roman"/>
                <a:cs typeface="Times New Roman"/>
              </a:rPr>
              <a:t> </a:t>
            </a:r>
            <a:r>
              <a:rPr lang="el-GR" sz="2400" b="1" i="1" dirty="0" smtClean="0">
                <a:solidFill>
                  <a:srgbClr val="00CC00"/>
                </a:solidFill>
                <a:latin typeface="Times New Roman"/>
                <a:cs typeface="Times New Roman"/>
              </a:rPr>
              <a:t>δ</a:t>
            </a:r>
            <a:endParaRPr lang="ru-RU" sz="2400" b="1" i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429520" y="4786322"/>
            <a:ext cx="57150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i="1" dirty="0" smtClean="0">
                <a:solidFill>
                  <a:srgbClr val="FFC000"/>
                </a:solidFill>
                <a:latin typeface="Times New Roman"/>
                <a:cs typeface="Times New Roman"/>
              </a:rPr>
              <a:t>α</a:t>
            </a:r>
            <a:endParaRPr lang="ru-RU" sz="24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643702" y="5072074"/>
            <a:ext cx="57150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endParaRPr lang="ru-RU" sz="24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072330" y="3214686"/>
            <a:ext cx="57150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CC00"/>
                </a:solidFill>
                <a:latin typeface="Times New Roman"/>
                <a:cs typeface="Times New Roman"/>
              </a:rPr>
              <a:t> </a:t>
            </a:r>
            <a:r>
              <a:rPr lang="el-GR" sz="2400" b="1" dirty="0" smtClean="0">
                <a:solidFill>
                  <a:srgbClr val="FF6600"/>
                </a:solidFill>
                <a:latin typeface="Times New Roman"/>
                <a:cs typeface="Times New Roman"/>
                <a:sym typeface="Wingdings"/>
              </a:rPr>
              <a:t></a:t>
            </a:r>
            <a:endParaRPr lang="ru-RU" sz="24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643834" y="5715016"/>
            <a:ext cx="57150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Pʹ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215074" y="2571744"/>
            <a:ext cx="57150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929454" y="5929330"/>
            <a:ext cx="57150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Zʹ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929454" y="2428868"/>
            <a:ext cx="57150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Z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71438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latin typeface="Bookman Old Style" pitchFamily="18" charset="0"/>
              </a:rPr>
              <a:t>ЭКВАТОРИАЛЬНЫЕ КООРДИНАТЫ</a:t>
            </a:r>
            <a:endParaRPr lang="ru-RU" sz="36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50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643998" cy="1357322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Bookman Old Style" pitchFamily="18" charset="0"/>
              </a:rPr>
              <a:t>Отсчет </a:t>
            </a:r>
            <a:r>
              <a:rPr lang="ru-RU" sz="2000" b="1" u="sng" dirty="0" smtClean="0">
                <a:solidFill>
                  <a:srgbClr val="FF0000"/>
                </a:solidFill>
                <a:latin typeface="Bookman Old Style" pitchFamily="18" charset="0"/>
              </a:rPr>
              <a:t>прямого восхождения </a:t>
            </a:r>
            <a:r>
              <a:rPr lang="el-GR" sz="2000" b="1" i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Bookman Old Style" pitchFamily="18" charset="0"/>
              </a:rPr>
              <a:t>ведется от точки весеннего равноденствия в сторону, противоположную суточному вращению небесной сферы. Прямое восхождение обычно отсчитывают в </a:t>
            </a:r>
            <a:r>
              <a:rPr lang="ru-RU" sz="2000" dirty="0" smtClean="0">
                <a:solidFill>
                  <a:srgbClr val="FFC000"/>
                </a:solidFill>
                <a:latin typeface="Bookman Old Style" pitchFamily="18" charset="0"/>
                <a:hlinkClick r:id="rId3"/>
              </a:rPr>
              <a:t>часах, минутах и секундах времени</a:t>
            </a:r>
            <a:r>
              <a:rPr lang="ru-RU" sz="2000" dirty="0" smtClean="0">
                <a:latin typeface="Bookman Old Style" pitchFamily="18" charset="0"/>
              </a:rPr>
              <a:t>, но иногда и в градусах.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85720" y="3571876"/>
            <a:ext cx="5286412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Bookman Old Style" pitchFamily="18" charset="0"/>
              </a:rPr>
              <a:t>Небесный экватор делит небесную сферу на северное и южное полушария. Склонения звезд северного полушария могут быть от 0</a:t>
            </a:r>
            <a:r>
              <a:rPr lang="ru-RU" sz="2000" dirty="0" smtClean="0">
                <a:latin typeface="Times New Roman"/>
                <a:cs typeface="Times New Roman"/>
              </a:rPr>
              <a:t>°</a:t>
            </a:r>
            <a:r>
              <a:rPr lang="ru-RU" sz="2000" dirty="0" smtClean="0">
                <a:latin typeface="Bookman Old Style" pitchFamily="18" charset="0"/>
              </a:rPr>
              <a:t> до 90°,  а южного полушария – от 0</a:t>
            </a:r>
            <a:r>
              <a:rPr lang="ru-RU" sz="2000" dirty="0" smtClean="0">
                <a:latin typeface="Times New Roman"/>
                <a:cs typeface="Times New Roman"/>
              </a:rPr>
              <a:t>°</a:t>
            </a:r>
            <a:r>
              <a:rPr lang="ru-RU" sz="2000" dirty="0" smtClean="0">
                <a:latin typeface="Bookman Old Style" pitchFamily="18" charset="0"/>
              </a:rPr>
              <a:t> до – 90°.</a:t>
            </a:r>
          </a:p>
          <a:p>
            <a:pPr marL="363538" indent="-363538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Bookman Old Style" pitchFamily="18" charset="0"/>
              </a:rPr>
              <a:t>Высота полюса мира над горизонтом определяется географической широтой места наблюдения:</a:t>
            </a:r>
          </a:p>
          <a:p>
            <a:pPr marL="363538" indent="-363538">
              <a:lnSpc>
                <a:spcPts val="2000"/>
              </a:lnSpc>
              <a:spcBef>
                <a:spcPts val="0"/>
              </a:spcBef>
              <a:buNone/>
            </a:pPr>
            <a:endParaRPr lang="ru-RU" dirty="0" smtClean="0">
              <a:latin typeface="Bookman Old Style" pitchFamily="18" charset="0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i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 = 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ru-RU" dirty="0" smtClean="0">
                <a:latin typeface="Bookman Old Style" pitchFamily="18" charset="0"/>
              </a:rPr>
              <a:t> 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57158" y="857232"/>
            <a:ext cx="850112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Bookman Old Style" pitchFamily="18" charset="0"/>
              </a:rPr>
              <a:t>Для экваториальных координат основными плоскостями служат плоскость небесного экватора и плоскость склонений.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85720" y="2857496"/>
            <a:ext cx="5357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/>
            <a:r>
              <a:rPr lang="ru-RU" sz="2000" b="1" u="sng" dirty="0" smtClean="0">
                <a:solidFill>
                  <a:srgbClr val="FF0000"/>
                </a:solidFill>
                <a:latin typeface="Bookman Old Style" pitchFamily="18" charset="0"/>
              </a:rPr>
              <a:t>Склонение </a:t>
            </a:r>
            <a:r>
              <a:rPr lang="el-GR" sz="2000" b="1" i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Bookman Old Style" pitchFamily="18" charset="0"/>
              </a:rPr>
              <a:t>выражается в </a:t>
            </a:r>
            <a:r>
              <a:rPr lang="ru-RU" sz="2000" u="sng" dirty="0" smtClean="0">
                <a:solidFill>
                  <a:srgbClr val="FF9900"/>
                </a:solidFill>
                <a:latin typeface="Bookman Old Style" pitchFamily="18" charset="0"/>
              </a:rPr>
              <a:t>градусах, минутах и секундах</a:t>
            </a:r>
            <a:r>
              <a:rPr lang="ru-RU" sz="2000" dirty="0" smtClean="0">
                <a:latin typeface="Bookman Old Style" pitchFamily="18" charset="0"/>
              </a:rPr>
              <a:t>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8" grpId="0" animBg="1"/>
      <p:bldP spid="27" grpId="0" animBg="1"/>
      <p:bldP spid="41" grpId="0"/>
      <p:bldP spid="42" grpId="0"/>
      <p:bldP spid="43" grpId="0"/>
      <p:bldP spid="44" grpId="0"/>
      <p:bldP spid="50" grpId="0" build="p"/>
      <p:bldP spid="51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29684" cy="71438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latin typeface="Bookman Old Style" pitchFamily="18" charset="0"/>
              </a:rPr>
              <a:t>СУТОЧНОЕ ДВИЖЕНИЕ СВЕТИЛ</a:t>
            </a:r>
            <a:br>
              <a:rPr lang="ru-RU" sz="3600" b="1" dirty="0" smtClean="0">
                <a:solidFill>
                  <a:srgbClr val="FFC000"/>
                </a:solidFill>
                <a:latin typeface="Bookman Old Style" pitchFamily="18" charset="0"/>
              </a:rPr>
            </a:br>
            <a:endParaRPr lang="ru-RU" sz="3600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358246" cy="1428760"/>
          </a:xfrm>
        </p:spPr>
        <p:txBody>
          <a:bodyPr>
            <a:normAutofit/>
          </a:bodyPr>
          <a:lstStyle/>
          <a:p>
            <a:pPr marL="0" indent="68263" algn="ctr">
              <a:lnSpc>
                <a:spcPts val="2900"/>
              </a:lnSpc>
              <a:spcBef>
                <a:spcPts val="0"/>
              </a:spcBef>
              <a:buNone/>
            </a:pPr>
            <a:r>
              <a:rPr lang="ru-RU" dirty="0" smtClean="0">
                <a:latin typeface="Bookman Old Style" pitchFamily="18" charset="0"/>
              </a:rPr>
              <a:t>Все светила перемещаются по небу, совершая один оборот за сутки. </a:t>
            </a:r>
          </a:p>
          <a:p>
            <a:pPr marL="0" indent="68263" algn="ctr">
              <a:lnSpc>
                <a:spcPts val="2900"/>
              </a:lnSpc>
              <a:spcBef>
                <a:spcPts val="0"/>
              </a:spcBef>
              <a:buNone/>
            </a:pPr>
            <a:r>
              <a:rPr lang="ru-RU" dirty="0" smtClean="0">
                <a:latin typeface="Bookman Old Style" pitchFamily="18" charset="0"/>
              </a:rPr>
              <a:t>Связано это с вращением Земли.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285749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dirty="0" smtClean="0">
                <a:latin typeface="Bookman Old Style" pitchFamily="18" charset="0"/>
              </a:rPr>
              <a:t>Звезды бывают заходящими и восходящими на данной широте места наблюдения, а также </a:t>
            </a:r>
            <a:r>
              <a:rPr lang="ru-RU" sz="2400" dirty="0" err="1" smtClean="0">
                <a:latin typeface="Bookman Old Style" pitchFamily="18" charset="0"/>
              </a:rPr>
              <a:t>невосходящими</a:t>
            </a:r>
            <a:r>
              <a:rPr lang="ru-RU" sz="2400" dirty="0" smtClean="0">
                <a:latin typeface="Bookman Old Style" pitchFamily="18" charset="0"/>
              </a:rPr>
              <a:t> и незаходящими.</a:t>
            </a:r>
            <a:endParaRPr lang="ru-RU" sz="2400" dirty="0">
              <a:latin typeface="Bookman Old Style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785786" y="2428868"/>
            <a:ext cx="3786214" cy="3714776"/>
            <a:chOff x="500034" y="2428868"/>
            <a:chExt cx="3786214" cy="3714776"/>
          </a:xfrm>
        </p:grpSpPr>
        <p:sp>
          <p:nvSpPr>
            <p:cNvPr id="6" name="Дуга 5"/>
            <p:cNvSpPr/>
            <p:nvPr/>
          </p:nvSpPr>
          <p:spPr>
            <a:xfrm>
              <a:off x="581786" y="2714620"/>
              <a:ext cx="3429024" cy="3429024"/>
            </a:xfrm>
            <a:prstGeom prst="arc">
              <a:avLst>
                <a:gd name="adj1" fmla="val 16200000"/>
                <a:gd name="adj2" fmla="val 16197051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581786" y="4071942"/>
              <a:ext cx="3429024" cy="785818"/>
            </a:xfrm>
            <a:prstGeom prst="ellipse">
              <a:avLst/>
            </a:prstGeom>
            <a:noFill/>
            <a:ln w="381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 rot="19899217">
              <a:off x="636710" y="4104699"/>
              <a:ext cx="3387842" cy="785818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2000232" y="2786058"/>
              <a:ext cx="200020" cy="214314"/>
            </a:xfrm>
            <a:prstGeom prst="ellipse">
              <a:avLst/>
            </a:prstGeom>
            <a:gradFill flip="none" rotWithShape="1">
              <a:gsLst>
                <a:gs pos="0">
                  <a:srgbClr val="FF9900">
                    <a:shade val="30000"/>
                    <a:satMod val="115000"/>
                  </a:srgbClr>
                </a:gs>
                <a:gs pos="50000">
                  <a:srgbClr val="FF9900">
                    <a:shade val="67500"/>
                    <a:satMod val="115000"/>
                  </a:srgbClr>
                </a:gs>
                <a:gs pos="100000">
                  <a:srgbClr val="FF99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1714480" y="5929330"/>
              <a:ext cx="200020" cy="214314"/>
            </a:xfrm>
            <a:prstGeom prst="ellipse">
              <a:avLst/>
            </a:prstGeom>
            <a:gradFill flip="none" rotWithShape="1">
              <a:gsLst>
                <a:gs pos="0">
                  <a:srgbClr val="FF9900">
                    <a:shade val="30000"/>
                    <a:satMod val="115000"/>
                  </a:srgbClr>
                </a:gs>
                <a:gs pos="50000">
                  <a:srgbClr val="FF9900">
                    <a:shade val="67500"/>
                    <a:satMod val="115000"/>
                  </a:srgbClr>
                </a:gs>
                <a:gs pos="100000">
                  <a:srgbClr val="FF99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867934" y="4786322"/>
              <a:ext cx="200020" cy="214314"/>
            </a:xfrm>
            <a:prstGeom prst="ellipse">
              <a:avLst/>
            </a:prstGeom>
            <a:gradFill flip="none" rotWithShape="1">
              <a:gsLst>
                <a:gs pos="0">
                  <a:srgbClr val="FF9900">
                    <a:shade val="30000"/>
                    <a:satMod val="115000"/>
                  </a:srgbClr>
                </a:gs>
                <a:gs pos="50000">
                  <a:srgbClr val="FF9900">
                    <a:shade val="67500"/>
                    <a:satMod val="115000"/>
                  </a:srgbClr>
                </a:gs>
                <a:gs pos="100000">
                  <a:srgbClr val="FF99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 rot="20145670">
              <a:off x="775123" y="4918859"/>
              <a:ext cx="2124557" cy="404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Down">
                <a:avLst/>
              </a:prstTxWarp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Небесный экватор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 rot="366472">
              <a:off x="512191" y="4339229"/>
              <a:ext cx="2357454" cy="3542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Down">
                <a:avLst/>
              </a:prstTxWarp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Математический горизонт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Дуга 23"/>
            <p:cNvSpPr/>
            <p:nvPr/>
          </p:nvSpPr>
          <p:spPr>
            <a:xfrm rot="19891547">
              <a:off x="1675809" y="5264778"/>
              <a:ext cx="2426679" cy="472561"/>
            </a:xfrm>
            <a:prstGeom prst="arc">
              <a:avLst>
                <a:gd name="adj1" fmla="val 18870"/>
                <a:gd name="adj2" fmla="val 10864932"/>
              </a:avLst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Дуга 24"/>
            <p:cNvSpPr/>
            <p:nvPr/>
          </p:nvSpPr>
          <p:spPr>
            <a:xfrm rot="9015011">
              <a:off x="1600370" y="5214379"/>
              <a:ext cx="2426679" cy="472561"/>
            </a:xfrm>
            <a:prstGeom prst="arc">
              <a:avLst>
                <a:gd name="adj1" fmla="val 21550468"/>
                <a:gd name="adj2" fmla="val 10792328"/>
              </a:avLst>
            </a:prstGeom>
            <a:ln w="38100">
              <a:solidFill>
                <a:srgbClr val="FF66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500034" y="2714620"/>
              <a:ext cx="2502118" cy="1357322"/>
              <a:chOff x="-42671" y="1857365"/>
              <a:chExt cx="2502118" cy="1357322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71439" y="3000373"/>
                <a:ext cx="200020" cy="214314"/>
              </a:xfrm>
              <a:prstGeom prst="ellipse">
                <a:avLst/>
              </a:prstGeom>
              <a:gradFill flip="none" rotWithShape="1">
                <a:gsLst>
                  <a:gs pos="0">
                    <a:srgbClr val="FF9900">
                      <a:shade val="30000"/>
                      <a:satMod val="115000"/>
                    </a:srgbClr>
                  </a:gs>
                  <a:gs pos="50000">
                    <a:srgbClr val="FF9900">
                      <a:shade val="67500"/>
                      <a:satMod val="115000"/>
                    </a:srgbClr>
                  </a:gs>
                  <a:gs pos="100000">
                    <a:srgbClr val="FF99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2224893" y="1857365"/>
                <a:ext cx="200020" cy="214314"/>
              </a:xfrm>
              <a:prstGeom prst="ellipse">
                <a:avLst/>
              </a:prstGeom>
              <a:gradFill flip="none" rotWithShape="1">
                <a:gsLst>
                  <a:gs pos="0">
                    <a:srgbClr val="FF9900">
                      <a:shade val="30000"/>
                      <a:satMod val="115000"/>
                    </a:srgbClr>
                  </a:gs>
                  <a:gs pos="50000">
                    <a:srgbClr val="FF9900">
                      <a:shade val="67500"/>
                      <a:satMod val="115000"/>
                    </a:srgbClr>
                  </a:gs>
                  <a:gs pos="100000">
                    <a:srgbClr val="FF99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Дуга 27"/>
              <p:cNvSpPr/>
              <p:nvPr/>
            </p:nvSpPr>
            <p:spPr>
              <a:xfrm rot="19891547">
                <a:off x="32768" y="2335821"/>
                <a:ext cx="2426679" cy="472561"/>
              </a:xfrm>
              <a:prstGeom prst="arc">
                <a:avLst>
                  <a:gd name="adj1" fmla="val 18870"/>
                  <a:gd name="adj2" fmla="val 10864932"/>
                </a:avLst>
              </a:prstGeom>
              <a:ln w="381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Дуга 28"/>
              <p:cNvSpPr/>
              <p:nvPr/>
            </p:nvSpPr>
            <p:spPr>
              <a:xfrm rot="9015011">
                <a:off x="-42671" y="2285422"/>
                <a:ext cx="2426679" cy="472561"/>
              </a:xfrm>
              <a:prstGeom prst="arc">
                <a:avLst>
                  <a:gd name="adj1" fmla="val 21550468"/>
                  <a:gd name="adj2" fmla="val 10792328"/>
                </a:avLst>
              </a:prstGeom>
              <a:ln w="38100">
                <a:solidFill>
                  <a:srgbClr val="FF66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Прямоугольник 30"/>
            <p:cNvSpPr/>
            <p:nvPr/>
          </p:nvSpPr>
          <p:spPr>
            <a:xfrm>
              <a:off x="2928926" y="2428868"/>
              <a:ext cx="1357322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Верхняя кульминация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714348" y="3643314"/>
              <a:ext cx="221457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Нижняя кульминация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&amp;Bcy;&amp;acy;&amp;ncy;&amp;kcy; &amp;Ocy;&amp;bcy;&amp;ocy;&amp;iecy;&amp;vcy;: &amp;ocy;&amp;bcy;&amp;ocy;&amp;icy; &amp;Kcy;&amp;acy;&amp;rcy;&amp;tcy;&amp;acy; &amp;scy;&amp;ocy;&amp;lcy;&amp;ncy;&amp;iecy;&amp;chcy;&amp;ncy;&amp;ocy;&amp;jcy; &amp;scy;&amp;icy;&amp;scy;&amp;tcy;&amp;iecy;&amp;mcy;&amp;ycy; &amp;ncy;&amp;acy; &amp;fcy;&amp;ocy;&amp;ncy;&amp;iecy; &amp;zcy;&amp;vcy;&amp;iecy;&amp;zcy;&amp;dcy;&amp;ncy;&amp;ocy;&amp;gcy;&amp;ocy; &amp;ncy;&amp;iecy;&amp;bcy;&amp;acy;, &amp;fcy;&amp;ocy;&amp;tcy;&amp;ocy; - &amp;Ocy;&amp;bcy;&amp;ocy;&amp;icy; &amp;dcy;&amp;lcy;&amp;yacy; &amp;rcy;&amp;acy;&amp;bcy;&amp;ocy;&amp;chcy;&amp;iecy;&amp;gcy;&amp;ocy; &amp;scy;&amp;tcy;&amp;ocy;&amp;lcy;&amp;acy; &amp;Kcy;&amp;acy;&amp;rcy;&amp;tcy;&amp;acy; &amp;scy;&amp;ocy;&amp;lcy;&amp;ncy;&amp;iecy;&amp;chcy;&amp;ncy;&amp;ocy;&amp;jcy; &amp;scy;&amp;icy;&amp;scy;&amp;tcy;&amp;iecy;&amp;mcy;&amp;ycy; &amp;ncy;&amp;acy; &amp;fcy;&amp;ocy;&amp;ncy;&amp;iecy;"/>
          <p:cNvPicPr>
            <a:picLocks noChangeAspect="1" noChangeArrowheads="1"/>
          </p:cNvPicPr>
          <p:nvPr/>
        </p:nvPicPr>
        <p:blipFill>
          <a:blip r:embed="rId2" cstate="print"/>
          <a:srcRect l="7280" r="3942"/>
          <a:stretch>
            <a:fillRect/>
          </a:stretch>
        </p:blipFill>
        <p:spPr bwMode="auto">
          <a:xfrm>
            <a:off x="0" y="-1"/>
            <a:ext cx="9157324" cy="6871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633</TotalTime>
  <Words>838</Words>
  <Application>Microsoft Office PowerPoint</Application>
  <PresentationFormat>Экран (4:3)</PresentationFormat>
  <Paragraphs>232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Метро</vt:lpstr>
      <vt:lpstr>ТОЧКИ И ЛИНИИ НЕБЕСНОЙ СФЕРЫ</vt:lpstr>
      <vt:lpstr>Слайд 2</vt:lpstr>
      <vt:lpstr>Слайд 3</vt:lpstr>
      <vt:lpstr>Слайд 4</vt:lpstr>
      <vt:lpstr>Слайд 5</vt:lpstr>
      <vt:lpstr>Положение точки на небесной сфере</vt:lpstr>
      <vt:lpstr>ЭКВАТОРИАЛЬНЫЕ КООРДИНАТЫ</vt:lpstr>
      <vt:lpstr>СУТОЧНОЕ ДВИЖЕНИЕ СВЕТИЛ </vt:lpstr>
      <vt:lpstr>Слайд 9</vt:lpstr>
      <vt:lpstr>ГРАНИЦЫ НА НЕБЕ </vt:lpstr>
      <vt:lpstr>КАРТА ЗВЕЗДНОГО  НЕБА</vt:lpstr>
      <vt:lpstr>Слайд 12</vt:lpstr>
      <vt:lpstr>Андромеда </vt:lpstr>
      <vt:lpstr>Большая Медведица </vt:lpstr>
      <vt:lpstr>Весы </vt:lpstr>
      <vt:lpstr>Слайд 16</vt:lpstr>
      <vt:lpstr>Слайд 17</vt:lpstr>
      <vt:lpstr>Слайд 18</vt:lpstr>
      <vt:lpstr>Зодиакальные созвездия </vt:lpstr>
      <vt:lpstr>Слайд 20</vt:lpstr>
      <vt:lpstr>В каких созвездиях находятся звезды, координаты которых: 1. α = 4 ч 33 ´ ; δ =+16°25´ 2. α = 16 ч 26 ´ ; δ =-26°19´ 3. α = 20 ч 40 ´ ; δ = + 45°06´          Их созвездиях находятся звезды, координаты которых: 1. α = 4 ч 33 ´ ; δ =+16°25´ 2. α = 16 ч 26 ´ ; δ =-26°19´ 3. α = 20 ч 40 ´ ; δ = + 45°06´</vt:lpstr>
      <vt:lpstr>Слайд 22</vt:lpstr>
      <vt:lpstr>Слайд 23</vt:lpstr>
      <vt:lpstr>Слайд 24</vt:lpstr>
      <vt:lpstr>Слайд 25</vt:lpstr>
      <vt:lpstr>Слайд 26</vt:lpstr>
      <vt:lpstr>Слайд 27</vt:lpstr>
      <vt:lpstr>Вопросы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77</cp:revision>
  <dcterms:created xsi:type="dcterms:W3CDTF">2015-04-14T15:35:07Z</dcterms:created>
  <dcterms:modified xsi:type="dcterms:W3CDTF">2018-12-05T15:54:50Z</dcterms:modified>
</cp:coreProperties>
</file>