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8" r:id="rId23"/>
    <p:sldId id="279" r:id="rId24"/>
    <p:sldId id="280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FF"/>
    <a:srgbClr val="FF0000"/>
    <a:srgbClr val="FF9900"/>
    <a:srgbClr val="E965D9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DE8C-16C4-4998-9EE5-4C6A6BD97F1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28D3-10D1-444A-A5E1-394CCEFEBF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DE8C-16C4-4998-9EE5-4C6A6BD97F1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28D3-10D1-444A-A5E1-394CCEFEB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DE8C-16C4-4998-9EE5-4C6A6BD97F1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28D3-10D1-444A-A5E1-394CCEFEB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DE8C-16C4-4998-9EE5-4C6A6BD97F1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28D3-10D1-444A-A5E1-394CCEFEB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DE8C-16C4-4998-9EE5-4C6A6BD97F1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46C28D3-10D1-444A-A5E1-394CCEFEB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DE8C-16C4-4998-9EE5-4C6A6BD97F1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28D3-10D1-444A-A5E1-394CCEFEB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DE8C-16C4-4998-9EE5-4C6A6BD97F1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28D3-10D1-444A-A5E1-394CCEFEB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DE8C-16C4-4998-9EE5-4C6A6BD97F1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28D3-10D1-444A-A5E1-394CCEFEB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DE8C-16C4-4998-9EE5-4C6A6BD97F1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28D3-10D1-444A-A5E1-394CCEFEB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DE8C-16C4-4998-9EE5-4C6A6BD97F1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28D3-10D1-444A-A5E1-394CCEFEB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DE8C-16C4-4998-9EE5-4C6A6BD97F1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28D3-10D1-444A-A5E1-394CCEFEB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DDDE8C-16C4-4998-9EE5-4C6A6BD97F1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6C28D3-10D1-444A-A5E1-394CCEFEB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40;&#1085;&#1076;&#1088;&#1077;&#1081;\Desktop\Clap%20your%20hands_Trim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0;&#1085;&#1076;&#1088;&#1077;&#1081;\Desktop\02_-_Lesson_60_-_No_62_(Ex._8)%20(www.mp3cut.ru).mp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40;&#1085;&#1076;&#1088;&#1077;&#1081;\Desktop\&#1059;&#1088;&#1086;&#1082;%20&#1085;&#1072;%20&#1082;&#1086;&#1085;&#1082;&#1091;&#1088;&#1089;\Finger%20Family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0;&#1085;&#1076;&#1088;&#1077;&#1081;\Desktop\02_-_Lesson_60_-_No_62_(Ex._8)%20(www.mp3cut.ru).mp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2007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Презентация к уроку английского языка </a:t>
            </a:r>
            <a:br>
              <a:rPr lang="ru-RU" sz="2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в 3 классе по учебнику «</a:t>
            </a:r>
            <a:r>
              <a:rPr lang="en-US" sz="2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sz="2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» И.Н.Верещагиной</a:t>
            </a:r>
            <a:endParaRPr lang="ru-RU" sz="2000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888432"/>
          </a:xfrm>
        </p:spPr>
        <p:txBody>
          <a:bodyPr>
            <a:normAutofit fontScale="92500" lnSpcReduction="20000"/>
          </a:bodyPr>
          <a:lstStyle/>
          <a:p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Clothing</a:t>
            </a:r>
            <a:endParaRPr lang="en-US" sz="4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Одежда</a:t>
            </a:r>
          </a:p>
          <a:p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Дворникова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Анна Эдуардовна, 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языка, 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Редькинская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СОШ, г.о.Озёры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9"/>
            <a:ext cx="5112567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99792" y="5517232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3300"/>
                </a:solidFill>
                <a:latin typeface="Arial Black" pitchFamily="34" charset="0"/>
              </a:rPr>
              <a:t>mittens</a:t>
            </a:r>
            <a:endParaRPr lang="ru-RU" sz="6600" dirty="0">
              <a:solidFill>
                <a:srgbClr val="FF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951118" cy="51125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5373216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E965D9"/>
                </a:solidFill>
                <a:latin typeface="Arial Black" pitchFamily="34" charset="0"/>
              </a:rPr>
              <a:t> </a:t>
            </a:r>
            <a:r>
              <a:rPr lang="en-US" sz="6600" dirty="0" smtClean="0">
                <a:solidFill>
                  <a:srgbClr val="E965D9"/>
                </a:solidFill>
                <a:latin typeface="Arial Black" pitchFamily="34" charset="0"/>
              </a:rPr>
              <a:t>jeans</a:t>
            </a:r>
            <a:endParaRPr lang="ru-RU" sz="6600" dirty="0">
              <a:solidFill>
                <a:srgbClr val="E965D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ÐÐ°ÑÑÐ¸Ð½ÐºÐ¸ Ð¿Ð¾ Ð·Ð°Ð¿ÑÐ¾ÑÑ ÑÐ²Ð¸ÑÐµÑ Ð½Ð°ÑÐ¸ÑÐ¾Ð²Ð°Ð½Ð½Ð°Ñ ÐºÐ°ÑÑÐ¸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5459974" cy="5266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83768" y="5661248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C000"/>
                </a:solidFill>
                <a:latin typeface="Arial Black" pitchFamily="34" charset="0"/>
              </a:rPr>
              <a:t>a sweater</a:t>
            </a:r>
            <a:endParaRPr lang="ru-RU" sz="60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Ð°ÑÑÐ¸Ð½ÐºÐ¸ Ð¿Ð¾ Ð·Ð°Ð¿ÑÐ¾ÑÑ ÑÑÐ°Ð½Ñ Ð½Ð°ÑÐ¸ÑÐ¾Ð²Ð°Ð½Ð½Ð°Ñ ÐºÐ°ÑÑÐ¸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040560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71800" y="5517232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trousers</a:t>
            </a:r>
            <a:endParaRPr lang="ru-RU" sz="6000" dirty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Ð°ÑÑÐ¸Ð½ÐºÐ¸ Ð¿Ð¾ Ð·Ð°Ð¿ÑÐ¾ÑÑ ÐºÑÑÑÐºÐ° Ð½Ð°ÑÐ¸ÑÐ¾Ð²Ð°Ð½Ð½Ð°Ñ ÐºÐ°ÑÑÐ¸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4882798" cy="5115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835696" y="544522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CCFF"/>
                </a:solidFill>
                <a:latin typeface="Arial Black" pitchFamily="34" charset="0"/>
              </a:rPr>
              <a:t>     </a:t>
            </a:r>
            <a:r>
              <a:rPr lang="en-US" sz="5400" dirty="0" smtClean="0">
                <a:solidFill>
                  <a:srgbClr val="00CCFF"/>
                </a:solidFill>
                <a:latin typeface="Arial Black" pitchFamily="34" charset="0"/>
              </a:rPr>
              <a:t>a jacket</a:t>
            </a:r>
            <a:endParaRPr lang="ru-RU" sz="5400" dirty="0">
              <a:solidFill>
                <a:srgbClr val="00CC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Arial Black" pitchFamily="34" charset="0"/>
              </a:rPr>
              <a:t>     </a:t>
            </a:r>
            <a:r>
              <a:rPr lang="en-US" sz="4000" dirty="0" smtClean="0">
                <a:solidFill>
                  <a:srgbClr val="92D050"/>
                </a:solidFill>
                <a:latin typeface="Arial Black" pitchFamily="34" charset="0"/>
              </a:rPr>
              <a:t>SHORTS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sz="4000" dirty="0" smtClean="0">
                <a:solidFill>
                  <a:srgbClr val="92D050"/>
                </a:solidFill>
                <a:latin typeface="Arial Black" pitchFamily="34" charset="0"/>
              </a:rPr>
              <a:t>BLOUSE</a:t>
            </a:r>
          </a:p>
          <a:p>
            <a:endParaRPr lang="ru-RU" dirty="0"/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600400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ÐÐ°ÑÑÐ¸Ð½ÐºÐ¸ Ð¿Ð¾ Ð·Ð°Ð¿ÑÐ¾ÑÑ Ð±Ð»ÑÐ·ÐºÐ° ÐºÐ°ÑÑÐ¸Ð½ÐºÐ° Ð´Ð»Ñ Ð´ÐµÑÐµÐ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600400" cy="378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       </a:t>
            </a:r>
            <a:r>
              <a:rPr lang="en-US" sz="4000" dirty="0" smtClean="0">
                <a:solidFill>
                  <a:srgbClr val="FFC000"/>
                </a:solidFill>
                <a:latin typeface="Arial Black" pitchFamily="34" charset="0"/>
              </a:rPr>
              <a:t>SKIRT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       </a:t>
            </a:r>
            <a:r>
              <a:rPr lang="en-US" sz="4000" dirty="0" smtClean="0">
                <a:solidFill>
                  <a:srgbClr val="FFC000"/>
                </a:solidFill>
                <a:latin typeface="Arial Black" pitchFamily="34" charset="0"/>
              </a:rPr>
              <a:t>SOCK</a:t>
            </a:r>
          </a:p>
          <a:p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ÐÐ°ÑÑÐ¸Ð½ÐºÐ¸ Ð¿Ð¾ Ð·Ð°Ð¿ÑÐ¾ÑÑ ÑÐ±ÐºÐ° ÐºÐ°ÑÑÐ¸Ð½ÐºÐ° Ð´Ð»Ñ Ð´ÐµÑÐµÐ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3528392" cy="4067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3672408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E965D9"/>
                </a:solidFill>
                <a:latin typeface="Arial Black" pitchFamily="34" charset="0"/>
              </a:rPr>
              <a:t>     SHIRT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E965D9"/>
                </a:solidFill>
                <a:latin typeface="Arial Black" pitchFamily="34" charset="0"/>
              </a:rPr>
              <a:t>    TIGHTS</a:t>
            </a:r>
            <a:endParaRPr lang="ru-RU" sz="4000" dirty="0">
              <a:solidFill>
                <a:srgbClr val="E965D9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ÐÐ°ÑÑÐ¸Ð½ÐºÐ¸ Ð¿Ð¾ Ð·Ð°Ð¿ÑÐ¾ÑÑ ÑÑÐ±Ð°ÑÐºÐ° ÐºÐ°ÑÑÐ¸Ð½ÐºÐ° Ð´Ð»Ñ Ð´ÐµÑÐµÐ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3600400" cy="4104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7"/>
            <a:ext cx="3474385" cy="4056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00CCFF"/>
                </a:solidFill>
                <a:latin typeface="Arial Black" pitchFamily="34" charset="0"/>
              </a:rPr>
              <a:t>    </a:t>
            </a:r>
            <a:r>
              <a:rPr lang="en-US" sz="4000" dirty="0" smtClean="0">
                <a:solidFill>
                  <a:srgbClr val="FF9900"/>
                </a:solidFill>
                <a:latin typeface="Arial Black" pitchFamily="34" charset="0"/>
              </a:rPr>
              <a:t>T-SHIRT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9900"/>
                </a:solidFill>
                <a:latin typeface="Arial Black" pitchFamily="34" charset="0"/>
              </a:rPr>
              <a:t>HIGH BOOTS</a:t>
            </a:r>
            <a:endParaRPr lang="ru-RU" sz="4000" dirty="0">
              <a:solidFill>
                <a:srgbClr val="FF99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816424" cy="4534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744416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lap your hands_Tri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Фонетическая зарядка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           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|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i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ː| jeans, season, speak</a:t>
            </a: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           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|e| sweater, head, weather</a:t>
            </a: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           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|æ| jacket</a:t>
            </a: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           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|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kləʊ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(ð)z| clothes</a:t>
            </a: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           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|ɜː| skirt, shirt</a:t>
            </a: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           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|uː| boot, shoe</a:t>
            </a: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           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|ɔː| shorts</a:t>
            </a: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            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|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aʊ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| blouse, trousers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CCFF"/>
                </a:solidFill>
                <a:latin typeface="Arial Black" pitchFamily="34" charset="0"/>
              </a:rPr>
              <a:t>When it’s … I wear …</a:t>
            </a:r>
            <a:endParaRPr lang="ru-RU" sz="4400" dirty="0">
              <a:solidFill>
                <a:srgbClr val="00CC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92D050"/>
                </a:solidFill>
                <a:latin typeface="Arial Black" pitchFamily="34" charset="0"/>
              </a:rPr>
              <a:t>What does </a:t>
            </a:r>
            <a:r>
              <a:rPr lang="en-US" sz="4400" dirty="0" err="1" smtClean="0">
                <a:solidFill>
                  <a:srgbClr val="92D050"/>
                </a:solidFill>
                <a:latin typeface="Arial Black" pitchFamily="34" charset="0"/>
              </a:rPr>
              <a:t>Mrs</a:t>
            </a:r>
            <a:r>
              <a:rPr lang="en-US" sz="4400" dirty="0" smtClean="0">
                <a:solidFill>
                  <a:srgbClr val="92D050"/>
                </a:solidFill>
                <a:latin typeface="Arial Black" pitchFamily="34" charset="0"/>
              </a:rPr>
              <a:t> Grey want to buy</a:t>
            </a:r>
            <a:r>
              <a:rPr lang="ru-RU" sz="4400" dirty="0" smtClean="0">
                <a:solidFill>
                  <a:srgbClr val="92D050"/>
                </a:solidFill>
                <a:latin typeface="Arial Black" pitchFamily="34" charset="0"/>
              </a:rPr>
              <a:t>?</a:t>
            </a:r>
            <a:br>
              <a:rPr lang="ru-RU" sz="4400" dirty="0" smtClean="0">
                <a:solidFill>
                  <a:srgbClr val="92D050"/>
                </a:solidFill>
                <a:latin typeface="Arial Black" pitchFamily="34" charset="0"/>
              </a:rPr>
            </a:br>
            <a:r>
              <a:rPr lang="en-US" sz="4400" dirty="0" smtClean="0">
                <a:solidFill>
                  <a:srgbClr val="92D050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92D050"/>
                </a:solidFill>
                <a:latin typeface="Arial Black" pitchFamily="34" charset="0"/>
              </a:rPr>
            </a:br>
            <a:r>
              <a:rPr lang="en-US" sz="4400" dirty="0" smtClean="0">
                <a:solidFill>
                  <a:srgbClr val="92D050"/>
                </a:solidFill>
                <a:latin typeface="Arial Black" pitchFamily="34" charset="0"/>
              </a:rPr>
              <a:t>What color is it</a:t>
            </a:r>
            <a:r>
              <a:rPr lang="ru-RU" sz="4400" dirty="0" smtClean="0">
                <a:solidFill>
                  <a:srgbClr val="92D050"/>
                </a:solidFill>
                <a:latin typeface="Arial Black" pitchFamily="34" charset="0"/>
              </a:rPr>
              <a:t>?</a:t>
            </a:r>
            <a:br>
              <a:rPr lang="ru-RU" sz="4400" dirty="0" smtClean="0">
                <a:solidFill>
                  <a:srgbClr val="92D050"/>
                </a:solidFill>
                <a:latin typeface="Arial Black" pitchFamily="34" charset="0"/>
              </a:rPr>
            </a:br>
            <a:r>
              <a:rPr lang="en-US" sz="4400" dirty="0" smtClean="0">
                <a:solidFill>
                  <a:srgbClr val="92D050"/>
                </a:solidFill>
                <a:latin typeface="Arial Black" pitchFamily="34" charset="0"/>
              </a:rPr>
              <a:t/>
            </a:r>
            <a:br>
              <a:rPr lang="en-US" sz="4400" dirty="0" smtClean="0">
                <a:solidFill>
                  <a:srgbClr val="92D050"/>
                </a:solidFill>
                <a:latin typeface="Arial Black" pitchFamily="34" charset="0"/>
              </a:rPr>
            </a:br>
            <a:r>
              <a:rPr lang="en-US" sz="4400" dirty="0" smtClean="0">
                <a:solidFill>
                  <a:srgbClr val="92D050"/>
                </a:solidFill>
                <a:latin typeface="Arial Black" pitchFamily="34" charset="0"/>
              </a:rPr>
              <a:t>What size is it</a:t>
            </a:r>
            <a:r>
              <a:rPr lang="ru-RU" sz="4400" dirty="0" smtClean="0">
                <a:solidFill>
                  <a:srgbClr val="92D050"/>
                </a:solidFill>
                <a:latin typeface="Arial Black" pitchFamily="34" charset="0"/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02_-_Lesson_60_-_No_62_(Ex._8) (www.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nger Famil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At the shop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b="0" u="sng" dirty="0" smtClean="0"/>
              <a:t/>
            </a:r>
            <a:br>
              <a:rPr lang="en-US" b="0" u="sng" dirty="0" smtClean="0"/>
            </a:br>
            <a:r>
              <a:rPr lang="en-US" sz="2800" dirty="0" err="1" smtClean="0">
                <a:solidFill>
                  <a:srgbClr val="E965D9"/>
                </a:solidFill>
                <a:latin typeface="Arial Black" pitchFamily="34" charset="0"/>
              </a:rPr>
              <a:t>Mrs</a:t>
            </a:r>
            <a:r>
              <a:rPr lang="en-US" sz="2800" dirty="0" smtClean="0">
                <a:solidFill>
                  <a:srgbClr val="E965D9"/>
                </a:solidFill>
                <a:latin typeface="Arial Black" pitchFamily="34" charset="0"/>
              </a:rPr>
              <a:t> Grey:</a:t>
            </a:r>
            <a: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  <a:t> I’d like a pair of shoes, please.</a:t>
            </a:r>
            <a:b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rgbClr val="E965D9"/>
                </a:solidFill>
                <a:latin typeface="Arial Black" pitchFamily="34" charset="0"/>
              </a:rPr>
              <a:t>Shop assistant:</a:t>
            </a:r>
            <a: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  <a:t> What color would you like?</a:t>
            </a:r>
            <a:b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</a:br>
            <a:r>
              <a:rPr lang="en-US" sz="2800" dirty="0" err="1" smtClean="0">
                <a:solidFill>
                  <a:srgbClr val="E965D9"/>
                </a:solidFill>
                <a:latin typeface="Arial Black" pitchFamily="34" charset="0"/>
              </a:rPr>
              <a:t>Mrs</a:t>
            </a:r>
            <a:r>
              <a:rPr lang="en-US" sz="2800" dirty="0" smtClean="0">
                <a:solidFill>
                  <a:srgbClr val="E965D9"/>
                </a:solidFill>
                <a:latin typeface="Arial Black" pitchFamily="34" charset="0"/>
              </a:rPr>
              <a:t> Grey: </a:t>
            </a:r>
            <a: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  <a:t>Brown</a:t>
            </a:r>
            <a:b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rgbClr val="E965D9"/>
                </a:solidFill>
                <a:latin typeface="Arial Black" pitchFamily="34" charset="0"/>
              </a:rPr>
              <a:t>Shop assistant: </a:t>
            </a:r>
            <a: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  <a:t>And what size do you want?</a:t>
            </a:r>
            <a:b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</a:br>
            <a:r>
              <a:rPr lang="en-US" sz="2800" dirty="0" err="1" smtClean="0">
                <a:solidFill>
                  <a:srgbClr val="E965D9"/>
                </a:solidFill>
                <a:latin typeface="Arial Black" pitchFamily="34" charset="0"/>
              </a:rPr>
              <a:t>Mrs</a:t>
            </a:r>
            <a:r>
              <a:rPr lang="en-US" sz="2800" dirty="0" smtClean="0">
                <a:solidFill>
                  <a:srgbClr val="E965D9"/>
                </a:solidFill>
                <a:latin typeface="Arial Black" pitchFamily="34" charset="0"/>
              </a:rPr>
              <a:t> Grey:</a:t>
            </a:r>
            <a: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  <a:t> Five. Can I try them on?</a:t>
            </a:r>
            <a:b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rgbClr val="E965D9"/>
                </a:solidFill>
                <a:latin typeface="Arial Black" pitchFamily="34" charset="0"/>
              </a:rPr>
              <a:t>Shop assistant:</a:t>
            </a:r>
            <a:r>
              <a:rPr lang="en-US" sz="2800" dirty="0" smtClean="0">
                <a:solidFill>
                  <a:srgbClr val="00CCFF"/>
                </a:solidFill>
                <a:latin typeface="Arial Black" pitchFamily="34" charset="0"/>
              </a:rPr>
              <a:t> Of course.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ru-RU" dirty="0"/>
          </a:p>
        </p:txBody>
      </p:sp>
      <p:pic>
        <p:nvPicPr>
          <p:cNvPr id="3" name="02_-_Lesson_60_-_No_62_(Ex._8) (www.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1641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9721080" cy="5688632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 smtClean="0">
                <a:solidFill>
                  <a:srgbClr val="FF9900"/>
                </a:solidFill>
                <a:latin typeface="Arial Black" pitchFamily="34" charset="0"/>
              </a:rPr>
              <a:t>NOW I KNOW…</a:t>
            </a:r>
            <a:br>
              <a:rPr lang="en-US" sz="3600" b="0" dirty="0" smtClean="0">
                <a:solidFill>
                  <a:srgbClr val="FF9900"/>
                </a:solidFill>
                <a:latin typeface="Arial Black" pitchFamily="34" charset="0"/>
              </a:rPr>
            </a:br>
            <a:r>
              <a:rPr lang="en-US" sz="3600" b="0" dirty="0" smtClean="0">
                <a:solidFill>
                  <a:srgbClr val="FF9900"/>
                </a:solidFill>
                <a:latin typeface="Arial Black" pitchFamily="34" charset="0"/>
              </a:rPr>
              <a:t/>
            </a:r>
            <a:br>
              <a:rPr lang="en-US" sz="3600" b="0" dirty="0" smtClean="0">
                <a:solidFill>
                  <a:srgbClr val="FF9900"/>
                </a:solidFill>
                <a:latin typeface="Arial Black" pitchFamily="34" charset="0"/>
              </a:rPr>
            </a:br>
            <a:r>
              <a:rPr lang="en-US" sz="3600" b="0" dirty="0" smtClean="0">
                <a:solidFill>
                  <a:srgbClr val="FF9900"/>
                </a:solidFill>
                <a:latin typeface="Arial Black" pitchFamily="34" charset="0"/>
              </a:rPr>
              <a:t>NOW I CAN…</a:t>
            </a:r>
            <a:br>
              <a:rPr lang="en-US" sz="3600" b="0" dirty="0" smtClean="0">
                <a:solidFill>
                  <a:srgbClr val="FF9900"/>
                </a:solidFill>
                <a:latin typeface="Arial Black" pitchFamily="34" charset="0"/>
              </a:rPr>
            </a:br>
            <a:r>
              <a:rPr lang="en-US" sz="3600" b="0" dirty="0" smtClean="0">
                <a:solidFill>
                  <a:srgbClr val="FF9900"/>
                </a:solidFill>
                <a:latin typeface="Arial Black" pitchFamily="34" charset="0"/>
              </a:rPr>
              <a:t/>
            </a:r>
            <a:br>
              <a:rPr lang="en-US" sz="3600" b="0" dirty="0" smtClean="0">
                <a:solidFill>
                  <a:srgbClr val="FF9900"/>
                </a:solidFill>
                <a:latin typeface="Arial Black" pitchFamily="34" charset="0"/>
              </a:rPr>
            </a:br>
            <a:r>
              <a:rPr lang="en-US" sz="3600" b="0" dirty="0" smtClean="0">
                <a:solidFill>
                  <a:srgbClr val="FF9900"/>
                </a:solidFill>
                <a:latin typeface="Arial Black" pitchFamily="34" charset="0"/>
              </a:rPr>
              <a:t>IT WAS INTERESTING FOR ME…</a:t>
            </a:r>
            <a:br>
              <a:rPr lang="en-US" sz="3600" b="0" dirty="0" smtClean="0">
                <a:solidFill>
                  <a:srgbClr val="FF9900"/>
                </a:solidFill>
                <a:latin typeface="Arial Black" pitchFamily="34" charset="0"/>
              </a:rPr>
            </a:br>
            <a:endParaRPr lang="ru-RU" sz="3600" dirty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en-US" sz="4000" dirty="0" smtClean="0">
                <a:latin typeface="Arial Black" pitchFamily="34" charset="0"/>
              </a:rPr>
              <a:t>             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GOOD BYE!</a:t>
            </a:r>
            <a:endParaRPr lang="ru-RU" sz="40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ÐÐ°ÑÑÐ¸Ð½ÐºÐ¸ Ð¿Ð¾ Ð·Ð°Ð¿ÑÐ¾ÑÑ Ð²ÐµÑÐµÐ»Ð¾Ðµ Ð¸ Ð³ÑÑÑÑÐ½Ð¾Ðµ Ð»Ð¸ÑÐ¾ ÐºÐ°ÑÑÐ¸Ð½Ðº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136903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you buy in the shop? </a:t>
            </a:r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1021">
            <a:off x="550105" y="1472454"/>
            <a:ext cx="2995533" cy="1872208"/>
          </a:xfrm>
          <a:prstGeom prst="rect">
            <a:avLst/>
          </a:prstGeom>
          <a:noFill/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36912"/>
            <a:ext cx="2232248" cy="2232248"/>
          </a:xfrm>
          <a:prstGeom prst="rect">
            <a:avLst/>
          </a:prstGeom>
          <a:noFill/>
        </p:spPr>
      </p:pic>
      <p:pic>
        <p:nvPicPr>
          <p:cNvPr id="1030" name="Picture 6" descr="ÐÐ°ÑÑÐ¸Ð½ÐºÐ¸ Ð¿Ð¾ Ð·Ð°Ð¿ÑÐ¾ÑÑ ÐºÐ½Ð¸Ð¶ÐºÐ¸ ÐºÐ°ÑÑÐ¸Ð½ÐºÐ° Ð´Ð»Ñ Ð´ÐµÑÐµ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3330">
            <a:off x="611560" y="4077072"/>
            <a:ext cx="2842420" cy="2160240"/>
          </a:xfrm>
          <a:prstGeom prst="rect">
            <a:avLst/>
          </a:prstGeom>
          <a:noFill/>
        </p:spPr>
      </p:pic>
      <p:pic>
        <p:nvPicPr>
          <p:cNvPr id="1032" name="Picture 8" descr="ÐÐ°ÑÑÐ¸Ð½ÐºÐ¸ Ð¿Ð¾ Ð·Ð°Ð¿ÑÐ¾ÑÑ Ð¼ÐµÐ±ÐµÐ»Ñ ÐºÐ°ÑÑÐ¸Ð½ÐºÐ° Ð´Ð»Ñ Ð´ÐµÑÐµÐ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80517">
            <a:off x="5556860" y="4100321"/>
            <a:ext cx="2880321" cy="2160240"/>
          </a:xfrm>
          <a:prstGeom prst="rect">
            <a:avLst/>
          </a:prstGeom>
          <a:noFill/>
        </p:spPr>
      </p:pic>
      <p:pic>
        <p:nvPicPr>
          <p:cNvPr id="103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44017">
            <a:off x="5514373" y="1365787"/>
            <a:ext cx="2317493" cy="2707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40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92D050"/>
                </a:solidFill>
                <a:latin typeface="Arial Black" pitchFamily="34" charset="0"/>
              </a:rPr>
              <a:t>«Good clothes open all doors!»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latin typeface="Arial Black" pitchFamily="34" charset="0"/>
              </a:rPr>
              <a:t>Хорошая одежда открывает все двери.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en-US" sz="3600" dirty="0" smtClean="0">
                <a:solidFill>
                  <a:srgbClr val="92D050"/>
                </a:solidFill>
                <a:latin typeface="Arial Black" pitchFamily="34" charset="0"/>
              </a:rPr>
              <a:t>«There is no bad weather, there are bad clothes»</a:t>
            </a:r>
            <a:r>
              <a:rPr lang="ru-RU" sz="3600" dirty="0" smtClean="0">
                <a:latin typeface="Arial Black" pitchFamily="34" charset="0"/>
              </a:rPr>
              <a:t> 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smtClean="0">
                <a:latin typeface="Arial Black" pitchFamily="34" charset="0"/>
              </a:rPr>
              <a:t>У природы нет плохой погоды.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840556" cy="4507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11760" y="5157192"/>
            <a:ext cx="4176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9900"/>
                </a:solidFill>
                <a:latin typeface="Arial Black" pitchFamily="34" charset="0"/>
              </a:rPr>
              <a:t>   a hat</a:t>
            </a:r>
            <a:endParaRPr lang="ru-RU" sz="6600" dirty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870859" cy="4980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15816" y="5445224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3300"/>
                </a:solidFill>
                <a:latin typeface="Arial Black" pitchFamily="34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Arial Black" pitchFamily="34" charset="0"/>
              </a:rPr>
              <a:t>a cap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Ð°ÑÑÐ¸Ð½ÐºÐ¸ Ð¿Ð¾ Ð·Ð°Ð¿ÑÐ¾ÑÑ ÑÑÑÐ»Ð¸ Ð½Ð°ÑÐ¸ÑÐ¾Ð²Ð°Ð½Ð½Ð°Ñ ÐºÐ°ÑÑÐ¸Ð½ÐºÐ° Ð´Ð»Ñ Ð´ÐµÑÐµ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256583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83768" y="5517232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CCFF"/>
                </a:solidFill>
                <a:latin typeface="Arial Black" pitchFamily="34" charset="0"/>
              </a:rPr>
              <a:t>  shoes</a:t>
            </a:r>
            <a:endParaRPr lang="ru-RU" sz="6600" dirty="0">
              <a:solidFill>
                <a:srgbClr val="00CC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Ð°ÑÑÐ¸Ð½ÐºÐ¸ Ð¿Ð¾ Ð·Ð°Ð¿ÑÐ¾ÑÑ Ð±Ð¾ÑÐ¸Ð½ÐºÐ¸ Ð½Ð°ÑÐ¸ÑÐ¾Ð²Ð°Ð½Ð½Ð°Ñ ÐºÐ°ÑÑÐ¸Ð½ÐºÐ° Ð´Ð»Ñ Ð´ÐµÑÐµ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6096000" cy="4276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71800" y="5013176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 Black" pitchFamily="34" charset="0"/>
              </a:rPr>
              <a:t>a boot</a:t>
            </a:r>
            <a:endParaRPr lang="ru-RU" sz="6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5104714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83768" y="5373216"/>
            <a:ext cx="4104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92D050"/>
                </a:solidFill>
                <a:latin typeface="Arial Black" pitchFamily="34" charset="0"/>
              </a:rPr>
              <a:t>  gloves</a:t>
            </a:r>
            <a:endParaRPr lang="ru-RU" sz="6600" dirty="0">
              <a:solidFill>
                <a:srgbClr val="92D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269</TotalTime>
  <Words>161</Words>
  <Application>Microsoft Office PowerPoint</Application>
  <PresentationFormat>Экран (4:3)</PresentationFormat>
  <Paragraphs>51</Paragraphs>
  <Slides>25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Презентация к уроку английского языка  в 3 классе по учебнику «ENGLISH» И.Н.Верещагиной</vt:lpstr>
      <vt:lpstr>Фонетическая зарядка</vt:lpstr>
      <vt:lpstr>What can you buy in the shop? </vt:lpstr>
      <vt:lpstr>«Good clothes open all doors!» Хорошая одежда открывает все двери.   «There is no bad weather, there are bad clothes»  У природы нет плохой погоды.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When it’s … I wear …</vt:lpstr>
      <vt:lpstr>What does Mrs Grey want to buy?  What color is it?  What size is it? </vt:lpstr>
      <vt:lpstr>Слайд 22</vt:lpstr>
      <vt:lpstr>At the shop  Mrs Grey: I’d like a pair of shoes, please.  Shop assistant: What color would you like?  Mrs Grey: Brown  Shop assistant: And what size do you want?  Mrs Grey: Five. Can I try them on?  Shop assistant: Of course. </vt:lpstr>
      <vt:lpstr>NOW I KNOW…  NOW I CAN…  IT WAS INTERESTING FOR ME…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английского языка в 3 классе  по учебнику Верещагиной</dc:title>
  <dc:creator>Андрей</dc:creator>
  <cp:lastModifiedBy>Андрей</cp:lastModifiedBy>
  <cp:revision>34</cp:revision>
  <dcterms:created xsi:type="dcterms:W3CDTF">2019-02-11T19:05:17Z</dcterms:created>
  <dcterms:modified xsi:type="dcterms:W3CDTF">2019-09-27T09:23:54Z</dcterms:modified>
</cp:coreProperties>
</file>