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F346-26D6-48C6-A5C5-5B656DCDC351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321E-0079-4B3A-AB05-5339E2E1BA5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5976664" cy="1470025"/>
          </a:xfrm>
        </p:spPr>
        <p:txBody>
          <a:bodyPr/>
          <a:lstStyle/>
          <a:p>
            <a:r>
              <a:rPr lang="ru-RU" b="1" dirty="0" smtClean="0"/>
              <a:t>Музыка в драматическом театре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005064"/>
            <a:ext cx="5216624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Подготовила: преподаватель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музыкально-теоретических дисциплин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ДМШ № 11 г.Казани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Вишленкова</a:t>
            </a:r>
            <a:r>
              <a:rPr lang="ru-RU" sz="2000" dirty="0" smtClean="0">
                <a:solidFill>
                  <a:schemeClr val="tx1"/>
                </a:solidFill>
              </a:rPr>
              <a:t> В.Ю. 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Задание:</a:t>
            </a:r>
            <a:r>
              <a:rPr lang="ru-RU" sz="2800" dirty="0" smtClean="0"/>
              <a:t> какая группа инструментов преобладает;</a:t>
            </a:r>
            <a:br>
              <a:rPr lang="ru-RU" sz="2800" dirty="0" smtClean="0"/>
            </a:br>
            <a:r>
              <a:rPr lang="ru-RU" sz="2800" dirty="0" smtClean="0"/>
              <a:t>темп, лад и фактура произведения.</a:t>
            </a:r>
            <a:endParaRPr lang="ru-RU" sz="2800" dirty="0"/>
          </a:p>
        </p:txBody>
      </p:sp>
      <p:pic>
        <p:nvPicPr>
          <p:cNvPr id="3" name="Picture 2" descr="http://clipart-library.com/images/8iGb7nq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1069104" cy="2952328"/>
          </a:xfrm>
          <a:prstGeom prst="rect">
            <a:avLst/>
          </a:prstGeom>
          <a:noFill/>
        </p:spPr>
      </p:pic>
      <p:pic>
        <p:nvPicPr>
          <p:cNvPr id="22530" name="Picture 2" descr="https://s-media-cache-ak0.pinimg.com/736x/41/d9/5a/41d95a727c1b80b89bb1b6915daf37bc.jpg"/>
          <p:cNvPicPr>
            <a:picLocks noChangeAspect="1" noChangeArrowheads="1"/>
          </p:cNvPicPr>
          <p:nvPr/>
        </p:nvPicPr>
        <p:blipFill>
          <a:blip r:embed="rId3" cstate="print"/>
          <a:srcRect l="9503" t="6849" r="8767" b="6849"/>
          <a:stretch>
            <a:fillRect/>
          </a:stretch>
        </p:blipFill>
        <p:spPr bwMode="auto">
          <a:xfrm>
            <a:off x="5796136" y="2564904"/>
            <a:ext cx="235911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3645024"/>
            <a:ext cx="401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2 часть «Смерть </a:t>
            </a:r>
            <a:r>
              <a:rPr lang="ru-RU" sz="3200" b="1" dirty="0" err="1" smtClean="0"/>
              <a:t>Озе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Задание: </a:t>
            </a:r>
            <a:r>
              <a:rPr lang="ru-RU" sz="2800" dirty="0" smtClean="0"/>
              <a:t>определить характер данного произведения </a:t>
            </a:r>
            <a:endParaRPr lang="ru-RU" sz="2800" dirty="0"/>
          </a:p>
        </p:txBody>
      </p:sp>
      <p:pic>
        <p:nvPicPr>
          <p:cNvPr id="3" name="Picture 2" descr="http://clipart-library.com/images/8iGb7nq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1069104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1988840"/>
            <a:ext cx="446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 часть «Танец </a:t>
            </a:r>
            <a:r>
              <a:rPr lang="ru-RU" sz="3200" b="1" dirty="0" err="1" smtClean="0"/>
              <a:t>Анитры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23554" name="Picture 2" descr="http://900igr.net/up/datas/142563/011.jpg"/>
          <p:cNvPicPr>
            <a:picLocks noChangeAspect="1" noChangeArrowheads="1"/>
          </p:cNvPicPr>
          <p:nvPr/>
        </p:nvPicPr>
        <p:blipFill>
          <a:blip r:embed="rId3" cstate="print"/>
          <a:srcRect l="19288" t="31500" r="20075" b="10751"/>
          <a:stretch>
            <a:fillRect/>
          </a:stretch>
        </p:blipFill>
        <p:spPr bwMode="auto">
          <a:xfrm>
            <a:off x="2051720" y="2595765"/>
            <a:ext cx="5328592" cy="380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Задание: </a:t>
            </a:r>
            <a:r>
              <a:rPr lang="ru-RU" sz="2800" dirty="0" smtClean="0"/>
              <a:t>форма произведения;</a:t>
            </a:r>
            <a:br>
              <a:rPr lang="ru-RU" sz="2800" dirty="0" smtClean="0"/>
            </a:br>
            <a:r>
              <a:rPr lang="ru-RU" sz="2800" dirty="0" smtClean="0"/>
              <a:t>как изменяется музыка во время звучания</a:t>
            </a:r>
            <a:br>
              <a:rPr lang="ru-RU" sz="2800" dirty="0" smtClean="0"/>
            </a:br>
            <a:r>
              <a:rPr lang="ru-RU" sz="2800" dirty="0" smtClean="0"/>
              <a:t>(что происходит с темпом, динамикой, регистром и т.д.)</a:t>
            </a:r>
            <a:endParaRPr lang="ru-RU" sz="2800" dirty="0"/>
          </a:p>
        </p:txBody>
      </p:sp>
      <p:pic>
        <p:nvPicPr>
          <p:cNvPr id="3" name="Picture 2" descr="http://clipart-library.com/images/8iGb7nq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1069104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1988840"/>
            <a:ext cx="5182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4 часть </a:t>
            </a:r>
          </a:p>
          <a:p>
            <a:pPr algn="ctr"/>
            <a:r>
              <a:rPr lang="ru-RU" sz="3200" b="1" dirty="0" smtClean="0"/>
              <a:t>«В пещере горного короля»</a:t>
            </a:r>
            <a:endParaRPr lang="ru-RU" sz="3200" b="1" dirty="0"/>
          </a:p>
        </p:txBody>
      </p:sp>
      <p:pic>
        <p:nvPicPr>
          <p:cNvPr id="5" name="Рисунок 4" descr="C:\Users\galina-muz\Desktop\Разбор\71323265_Per_Gyu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969470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ru-RU" b="1" dirty="0" smtClean="0"/>
              <a:t>Проверим свои знания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8840"/>
            <a:ext cx="87849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/>
              <a:t>В содружестве с кем композитор создаёт музыку к пьесе в драматическом театре</a:t>
            </a:r>
            <a:r>
              <a:rPr lang="ru-RU" sz="32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Для чего нужна музыка в спектакле</a:t>
            </a:r>
            <a:r>
              <a:rPr lang="en-US" sz="3200" dirty="0" smtClean="0"/>
              <a:t>?</a:t>
            </a:r>
            <a:r>
              <a:rPr lang="ru-RU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Сколько </a:t>
            </a:r>
            <a:r>
              <a:rPr lang="ru-RU" sz="3200" dirty="0"/>
              <a:t>сюит входит в произведение?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Что </a:t>
            </a:r>
            <a:r>
              <a:rPr lang="ru-RU" sz="3200" dirty="0"/>
              <a:t>такое сюита? 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Имена </a:t>
            </a:r>
            <a:r>
              <a:rPr lang="ru-RU" sz="3200" dirty="0"/>
              <a:t>главных героев сюиты</a:t>
            </a:r>
            <a:r>
              <a:rPr lang="ru-RU" sz="32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Какие музыкальные номера вам больше всего запомнились</a:t>
            </a:r>
            <a:r>
              <a:rPr lang="en-US" sz="3200" dirty="0" smtClean="0"/>
              <a:t>?</a:t>
            </a:r>
            <a:endParaRPr lang="ru-RU" sz="3200" dirty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Проверим свои знания!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460417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зародился театр и театральное представление?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Чем сопровождалось театральное представление?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Что такое музыкальный театр?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Какие жанры театрального искусства вы запомнили?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перечисленных жанров театрального искусства ставятся в музыкальном театре?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12968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Для чего нужна музыка в спектакле?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3285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Музыка </a:t>
            </a:r>
            <a:r>
              <a:rPr lang="ru-RU" sz="3200" b="1" dirty="0"/>
              <a:t>играет в спектакле очень важную </a:t>
            </a:r>
            <a:r>
              <a:rPr lang="ru-RU" sz="3200" b="1" dirty="0" smtClean="0"/>
              <a:t>роль</a:t>
            </a:r>
            <a:r>
              <a:rPr lang="ru-RU" sz="3200" b="1" dirty="0"/>
              <a:t>: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Помогает ярче раскрыть </a:t>
            </a:r>
            <a:r>
              <a:rPr lang="ru-RU" sz="3200" dirty="0"/>
              <a:t>идею </a:t>
            </a:r>
            <a:r>
              <a:rPr lang="ru-RU" sz="3200" dirty="0" smtClean="0"/>
              <a:t>пьесы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Показывает </a:t>
            </a:r>
            <a:r>
              <a:rPr lang="ru-RU" sz="3200" dirty="0"/>
              <a:t>характеры действующих </a:t>
            </a:r>
            <a:r>
              <a:rPr lang="ru-RU" sz="3200" dirty="0" smtClean="0"/>
              <a:t>лиц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Красочно обрисовывает </a:t>
            </a:r>
            <a:r>
              <a:rPr lang="ru-RU" sz="3200" dirty="0"/>
              <a:t>эпоху, в которой происходит </a:t>
            </a:r>
            <a:r>
              <a:rPr lang="ru-RU" sz="3200" dirty="0" smtClean="0"/>
              <a:t>действие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Создает эмоциональную атмосферу в спектакле</a:t>
            </a:r>
            <a:endParaRPr lang="ru-RU" sz="3200" dirty="0"/>
          </a:p>
        </p:txBody>
      </p:sp>
      <p:pic>
        <p:nvPicPr>
          <p:cNvPr id="15370" name="Picture 10" descr="http://img1.liveinternet.ru/images/attach/c/11/115/458/115458063_0_6d395_b004f1d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85184"/>
            <a:ext cx="1275747" cy="15243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23728" y="5805264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omic Sans MS" pitchFamily="66" charset="0"/>
                <a:cs typeface="Arabic Typesetting" pitchFamily="66" charset="-78"/>
              </a:rPr>
              <a:t>ЗАПИШИТЕ В ТЕТРАДЬ</a:t>
            </a:r>
            <a:endParaRPr lang="ru-RU" dirty="0">
              <a:latin typeface="Comic Sans MS" pitchFamily="66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 драматического спектакля несколько авторов</a:t>
            </a:r>
            <a:endParaRPr lang="ru-RU" b="1" dirty="0"/>
          </a:p>
        </p:txBody>
      </p:sp>
      <p:pic>
        <p:nvPicPr>
          <p:cNvPr id="16386" name="Picture 2" descr="http://xn----7sbjcioeighdzhcbn.xn--p1ai/wp-content/uploads/2016/02/361724_html_m447d4f3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782891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900igr.net/up/datas/111900/004.jpg"/>
          <p:cNvPicPr>
            <a:picLocks noChangeAspect="1" noChangeArrowheads="1"/>
          </p:cNvPicPr>
          <p:nvPr/>
        </p:nvPicPr>
        <p:blipFill>
          <a:blip r:embed="rId3" cstate="print"/>
          <a:srcRect l="36364" t="45455" r="27273" b="21212"/>
          <a:stretch>
            <a:fillRect/>
          </a:stretch>
        </p:blipFill>
        <p:spPr bwMode="auto">
          <a:xfrm>
            <a:off x="3563888" y="3645024"/>
            <a:ext cx="230425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images.easyfreeclipart.com/1342/-director-choo-movies-news-job-1342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92896"/>
            <a:ext cx="250449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4869160"/>
            <a:ext cx="13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ДРАМАТУРГ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5229200"/>
            <a:ext cx="161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КОМПОЗИТОР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4725144"/>
            <a:ext cx="124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РЕЖИССЁР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0b6e/0001cca5-edb43d3e/img3.jpg"/>
          <p:cNvPicPr>
            <a:picLocks noChangeAspect="1" noChangeArrowheads="1"/>
          </p:cNvPicPr>
          <p:nvPr/>
        </p:nvPicPr>
        <p:blipFill>
          <a:blip r:embed="rId2" cstate="print"/>
          <a:srcRect l="24178" t="4867" r="20073" b="19511"/>
          <a:stretch>
            <a:fillRect/>
          </a:stretch>
        </p:blipFill>
        <p:spPr bwMode="auto">
          <a:xfrm>
            <a:off x="755576" y="1844824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96944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«</a:t>
            </a:r>
            <a:r>
              <a:rPr lang="ru-RU" sz="2400" b="1" dirty="0" smtClean="0"/>
              <a:t>Я почерпнул богатые сокровища народных напевов моей родины, и из этого клада я пытался создать норвежское искусство»</a:t>
            </a:r>
            <a:endParaRPr lang="ru-RU" sz="2400" b="1" dirty="0"/>
          </a:p>
        </p:txBody>
      </p:sp>
      <p:pic>
        <p:nvPicPr>
          <p:cNvPr id="4" name="Picture 10" descr="http://img1.liveinternet.ru/images/attach/c/11/115/458/115458063_0_6d395_b004f1d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1275747" cy="1524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6021288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  <a:cs typeface="Arabic Typesetting" pitchFamily="66" charset="-78"/>
              </a:rPr>
              <a:t>ЗАПИШИТЕ В ТЕТРАДЬ</a:t>
            </a:r>
            <a:endParaRPr lang="ru-RU" dirty="0">
              <a:latin typeface="Comic Sans MS" pitchFamily="66" charset="0"/>
              <a:cs typeface="Arabic Typesetting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564904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Эдвард Григ (1843-1907)</a:t>
            </a:r>
          </a:p>
          <a:p>
            <a:pPr algn="ctr"/>
            <a:r>
              <a:rPr lang="ru-RU" sz="2800" b="1" dirty="0" smtClean="0"/>
              <a:t>Норвежский композитор, пианист и дирижер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re15.deviantart.net/9b78/th/pre/i/2015/108/5/b/henrik_ibsen_by_mannlicher-d78bx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754255" cy="3893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3608" y="5445224"/>
            <a:ext cx="2543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Генрик Ибсен</a:t>
            </a:r>
          </a:p>
          <a:p>
            <a:pPr algn="ctr"/>
            <a:r>
              <a:rPr lang="ru-RU" b="1" dirty="0" smtClean="0"/>
              <a:t>(1828-1906)</a:t>
            </a:r>
          </a:p>
          <a:p>
            <a:pPr algn="ctr"/>
            <a:r>
              <a:rPr lang="ru-RU" b="1" dirty="0" smtClean="0"/>
              <a:t>Норвежский драматург</a:t>
            </a:r>
            <a:endParaRPr lang="ru-RU" b="1" dirty="0"/>
          </a:p>
        </p:txBody>
      </p:sp>
      <p:pic>
        <p:nvPicPr>
          <p:cNvPr id="18436" name="Picture 4" descr="http://cdn1-2.olnl.net/1/1/6a6c30a7/501177d7/1b0ad122/c3d818fe.jpg"/>
          <p:cNvPicPr>
            <a:picLocks noChangeAspect="1" noChangeArrowheads="1"/>
          </p:cNvPicPr>
          <p:nvPr/>
        </p:nvPicPr>
        <p:blipFill>
          <a:blip r:embed="rId3" cstate="print"/>
          <a:srcRect l="5465" t="19585" r="5274" b="5991"/>
          <a:stretch>
            <a:fillRect/>
          </a:stretch>
        </p:blipFill>
        <p:spPr bwMode="auto">
          <a:xfrm rot="663847">
            <a:off x="5053564" y="1405609"/>
            <a:ext cx="3298745" cy="3837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36096" y="5445224"/>
            <a:ext cx="198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Пьеса «Пер </a:t>
            </a:r>
            <a:r>
              <a:rPr lang="ru-RU" b="1" dirty="0" err="1" smtClean="0"/>
              <a:t>Гюнт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12776"/>
            <a:ext cx="8784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Всего </a:t>
            </a:r>
            <a:r>
              <a:rPr lang="ru-RU" sz="3200" b="1" dirty="0" smtClean="0"/>
              <a:t>к спектаклю </a:t>
            </a:r>
            <a:r>
              <a:rPr lang="ru-RU" sz="3200" b="1" dirty="0"/>
              <a:t>было написано 23 музыкальных </a:t>
            </a:r>
            <a:r>
              <a:rPr lang="ru-RU" sz="3200" b="1" dirty="0" smtClean="0"/>
              <a:t>номера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2800" b="1" dirty="0" smtClean="0"/>
              <a:t>Но </a:t>
            </a:r>
            <a:r>
              <a:rPr lang="ru-RU" sz="2800" b="1" dirty="0"/>
              <a:t>наибольшую популярность получили </a:t>
            </a:r>
            <a:r>
              <a:rPr lang="ru-RU" sz="2800" b="1" dirty="0" smtClean="0"/>
              <a:t>8 </a:t>
            </a:r>
            <a:r>
              <a:rPr lang="ru-RU" sz="2800" b="1" dirty="0"/>
              <a:t>номеров, которые Григ оформил в две оркестровые сюиты. </a:t>
            </a:r>
          </a:p>
        </p:txBody>
      </p:sp>
      <p:pic>
        <p:nvPicPr>
          <p:cNvPr id="4" name="Picture 10" descr="http://img1.liveinternet.ru/images/attach/c/11/115/458/115458063_0_6d395_b004f1d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1275747" cy="1524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5157192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  <a:cs typeface="Arabic Typesetting" pitchFamily="66" charset="-78"/>
              </a:rPr>
              <a:t>ВАЖНО ПОМНИТЬ</a:t>
            </a:r>
          </a:p>
          <a:p>
            <a:r>
              <a:rPr lang="ru-RU" dirty="0" smtClean="0">
                <a:latin typeface="Comic Sans MS" pitchFamily="66" charset="0"/>
                <a:cs typeface="Arabic Typesetting" pitchFamily="66" charset="-78"/>
              </a:rPr>
              <a:t>СЮИТА - </a:t>
            </a:r>
            <a:r>
              <a:rPr lang="ru-RU" dirty="0" smtClean="0"/>
              <a:t>ЭТО МУЗЫКАЛЬНОЕ ПРОИЗВЕДЕНИЕ СОСТОЯЩЕЕ ИЗ НЕСКОЛЬКИХ КОНТРАСТНЫХ ПО ХАРАКТЕРУ ЧАСТЕЙ. </a:t>
            </a:r>
            <a:endParaRPr lang="ru-RU" dirty="0">
              <a:latin typeface="Comic Sans MS" pitchFamily="66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2286744"/>
            <a:ext cx="42484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сюита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ч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ч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Смерть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ч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Танец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Анитры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ч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пещере горного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348880"/>
            <a:ext cx="4007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Вторая сюита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ч – «Жалобой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Ингрид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ч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«Арабский танец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ч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«Возвращение Пера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Гюнта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ч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«Песня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Сольвейг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273music.ru/images/0008-002-U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1460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2554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Задание: </a:t>
            </a:r>
            <a:r>
              <a:rPr lang="ru-RU" sz="3200" dirty="0" smtClean="0"/>
              <a:t>определить кульминацию и обозначить линию динамических оттенков.</a:t>
            </a:r>
            <a:br>
              <a:rPr lang="ru-RU" sz="3200" dirty="0" smtClean="0"/>
            </a:br>
            <a:r>
              <a:rPr lang="ru-RU" sz="3200" dirty="0" smtClean="0"/>
              <a:t>Определить солирующие инструменты.</a:t>
            </a:r>
            <a:endParaRPr lang="ru-RU" sz="3200" dirty="0"/>
          </a:p>
        </p:txBody>
      </p:sp>
      <p:pic>
        <p:nvPicPr>
          <p:cNvPr id="21506" name="Picture 2" descr="http://clipart-library.com/images/8iGb7nq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1069104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2132856"/>
            <a:ext cx="2812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 Часть «Утро»</a:t>
            </a:r>
            <a:endParaRPr lang="ru-RU" sz="3200" b="1" dirty="0"/>
          </a:p>
        </p:txBody>
      </p:sp>
      <p:pic>
        <p:nvPicPr>
          <p:cNvPr id="6" name="Picture 10" descr="http://img1.liveinternet.ru/images/attach/c/11/115/458/115458063_0_6d395_b004f1d6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157192"/>
            <a:ext cx="1275747" cy="15243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35697" y="544522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  <a:cs typeface="Arabic Typesetting" pitchFamily="66" charset="-78"/>
              </a:rPr>
              <a:t>ВАЖНО ПОМНИТЬ</a:t>
            </a:r>
          </a:p>
          <a:p>
            <a:r>
              <a:rPr lang="ru-RU" dirty="0" smtClean="0">
                <a:latin typeface="Comic Sans MS" pitchFamily="66" charset="0"/>
                <a:cs typeface="Arabic Typesetting" pitchFamily="66" charset="-78"/>
              </a:rPr>
              <a:t>КУЛЬМИНАЦИЯ - </a:t>
            </a:r>
            <a:r>
              <a:rPr lang="ru-RU" dirty="0" smtClean="0"/>
              <a:t>МОМЕНТ НАИВЫСШЕГО НАПРЯЖЕНИЯ В МУЗЫКАЛЬНОМ ПРОИЗВЕДЕНИИ</a:t>
            </a:r>
            <a:r>
              <a:rPr lang="ru-RU" dirty="0"/>
              <a:t> </a:t>
            </a:r>
            <a:endParaRPr lang="ru-RU" dirty="0" smtClean="0">
              <a:latin typeface="Comic Sans MS" pitchFamily="66" charset="0"/>
              <a:cs typeface="Arabic Typesetting" pitchFamily="66" charset="-78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204</TotalTime>
  <Words>370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Тема9</vt:lpstr>
      <vt:lpstr>Музыка в драматическом театре</vt:lpstr>
      <vt:lpstr>Проверим свои знания!</vt:lpstr>
      <vt:lpstr>Для чего нужна музыка в спектакле? </vt:lpstr>
      <vt:lpstr>У драматического спектакля несколько авторов</vt:lpstr>
      <vt:lpstr>«Я почерпнул богатые сокровища народных напевов моей родины, и из этого клада я пытался создать норвежское искусство»</vt:lpstr>
      <vt:lpstr>Презентация PowerPoint</vt:lpstr>
      <vt:lpstr>Презентация PowerPoint</vt:lpstr>
      <vt:lpstr>Презентация PowerPoint</vt:lpstr>
      <vt:lpstr>Задание: определить кульминацию и обозначить линию динамических оттенков. Определить солирующие инструменты.</vt:lpstr>
      <vt:lpstr>Задание: какая группа инструментов преобладает; темп, лад и фактура произведения.</vt:lpstr>
      <vt:lpstr>Задание: определить характер данного произведения </vt:lpstr>
      <vt:lpstr>Задание: форма произведения; как изменяется музыка во время звучания (что происходит с темпом, динамикой, регистром и т.д.)</vt:lpstr>
      <vt:lpstr>Проверим свои знания?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 драматическом театре</dc:title>
  <dc:creator>мама</dc:creator>
  <cp:lastModifiedBy>RePack by Diakov</cp:lastModifiedBy>
  <cp:revision>26</cp:revision>
  <dcterms:created xsi:type="dcterms:W3CDTF">2018-02-12T06:33:29Z</dcterms:created>
  <dcterms:modified xsi:type="dcterms:W3CDTF">2019-02-11T11:27:47Z</dcterms:modified>
</cp:coreProperties>
</file>