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ED283-50FF-4230-ABB0-D777DF437346}" v="2" dt="2019-02-20T23:51:5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13064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13064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413064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13064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413064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413064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600" cy="6359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413064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413064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13064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13064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413064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413064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64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413064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4130640"/>
            <a:ext cx="26496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3FC16-5B57-41F9-A50F-CEADB8CF0EE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86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AB01E-2B92-46DB-BEEE-BB91F0F166B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98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43682-9B5D-440D-B64C-B9AC5EB4E64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15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672F13-45C9-495B-BD1B-88726E1F830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483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6FE5DC-0CF1-4B7B-8CC5-290B58E9FDD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11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9AFF0-CCDA-40AE-90C7-7A00F7AB0CF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660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94FEA-3099-4428-910A-D31256E8C5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19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891C0-7B75-494D-B393-590D8F2D51E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722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7921ED-306A-4A61-A333-C82CCE6234B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92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C45AF1-9054-4D8E-81AC-0B66D770FD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49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8383ED-B0EE-4F17-9E72-2529CF0325F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30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C31F3-D89B-4A71-8897-C5A5BABACC3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229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1C4F2-3F22-4496-8C5C-3F357193A66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7865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600" cy="6359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413064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13064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</p:spPr>
        <p:txBody>
          <a:bodyPr lIns="90000" tIns="46800" rIns="90000" bIns="46800">
            <a:normAutofit fontScale="66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130640"/>
            <a:ext cx="8229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C6E7FC"/>
                </a:solidFill>
                <a:latin typeface="Tahoma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</p:spPr>
        <p:txBody>
          <a:bodyPr lIns="90000" tIns="46800" rIns="90000" bIns="46800">
            <a:normAutofit fontScale="61000"/>
          </a:bodyPr>
          <a:lstStyle/>
          <a:p>
            <a:pPr marL="342720" indent="-342720">
              <a:spcBef>
                <a:spcPts val="797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Для правки структуры щёлкните мышью</a:t>
            </a:r>
          </a:p>
          <a:p>
            <a:pPr marL="742680" lvl="1" indent="-285480">
              <a:spcBef>
                <a:spcPts val="797"/>
              </a:spcBef>
              <a:buClr>
                <a:srgbClr val="5EAE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Второй уровень структуры</a:t>
            </a:r>
          </a:p>
          <a:p>
            <a:pPr marL="1143000" lvl="2" indent="-228600">
              <a:spcBef>
                <a:spcPts val="797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Третий уровень структуры</a:t>
            </a:r>
          </a:p>
          <a:p>
            <a:pPr marL="1600200" lvl="3" indent="-228600">
              <a:spcBef>
                <a:spcPts val="797"/>
              </a:spcBef>
              <a:buClr>
                <a:srgbClr val="5EAE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Четвёртый уровень структуры</a:t>
            </a:r>
          </a:p>
          <a:p>
            <a:pPr marL="2057400" lvl="4" indent="-228600">
              <a:spcBef>
                <a:spcPts val="797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Пятый уровень структуры</a:t>
            </a:r>
          </a:p>
          <a:p>
            <a:pPr marL="2057400" lvl="5" indent="-228600">
              <a:spcBef>
                <a:spcPts val="797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Шестой уровень структуры</a:t>
            </a:r>
          </a:p>
          <a:p>
            <a:pPr marL="2057400" lvl="6" indent="-228600">
              <a:spcBef>
                <a:spcPts val="797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/>
            <a:fld id="{F44680FB-7FBF-4052-8DA1-E82AC1C48614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C6E7FC"/>
                </a:solidFill>
                <a:latin typeface="Tahoma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</p:spPr>
        <p:txBody>
          <a:bodyPr lIns="90000" tIns="46800" rIns="90000" bIns="46800">
            <a:normAutofit fontScale="61000"/>
          </a:bodyPr>
          <a:lstStyle/>
          <a:p>
            <a:pPr marL="342720" indent="-342720">
              <a:spcBef>
                <a:spcPts val="799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Для правки структуры щёлкните мышью</a:t>
            </a:r>
          </a:p>
          <a:p>
            <a:pPr marL="742680" lvl="1" indent="-285480">
              <a:spcBef>
                <a:spcPts val="799"/>
              </a:spcBef>
              <a:buClr>
                <a:srgbClr val="5EAE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Второй уровень структуры</a:t>
            </a:r>
          </a:p>
          <a:p>
            <a:pPr marL="1143000" lvl="2" indent="-228600">
              <a:spcBef>
                <a:spcPts val="799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Третий уровень структуры</a:t>
            </a:r>
          </a:p>
          <a:p>
            <a:pPr marL="1600200" lvl="3" indent="-228600">
              <a:spcBef>
                <a:spcPts val="799"/>
              </a:spcBef>
              <a:buClr>
                <a:srgbClr val="5EAE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Четвёртый уровень структуры</a:t>
            </a:r>
          </a:p>
          <a:p>
            <a:pPr marL="2057400" lvl="4" indent="-228600">
              <a:spcBef>
                <a:spcPts val="799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Пятый уровень структуры</a:t>
            </a:r>
          </a:p>
          <a:p>
            <a:pPr marL="2057400" lvl="5" indent="-228600">
              <a:spcBef>
                <a:spcPts val="799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Шестой уровень структуры</a:t>
            </a:r>
          </a:p>
          <a:p>
            <a:pPr marL="2057400" lvl="6" indent="-228600">
              <a:spcBef>
                <a:spcPts val="799"/>
              </a:spcBef>
              <a:buClr>
                <a:srgbClr val="0080FF"/>
              </a:buClr>
              <a:buSzPct val="65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/>
            <a:fld id="{C2545E2D-55E3-4E3F-85A1-F5E0049126AE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2F4642-5AA6-478E-9C47-416D1D38A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394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5.xml"/><Relationship Id="rId18" Type="http://schemas.openxmlformats.org/officeDocument/2006/relationships/slide" Target="slide12.xml"/><Relationship Id="rId3" Type="http://schemas.openxmlformats.org/officeDocument/2006/relationships/slide" Target="slide3.xml"/><Relationship Id="rId21" Type="http://schemas.openxmlformats.org/officeDocument/2006/relationships/slide" Target="slide7.xml"/><Relationship Id="rId7" Type="http://schemas.openxmlformats.org/officeDocument/2006/relationships/slide" Target="slide18.xml"/><Relationship Id="rId12" Type="http://schemas.openxmlformats.org/officeDocument/2006/relationships/slide" Target="slide19.xml"/><Relationship Id="rId17" Type="http://schemas.openxmlformats.org/officeDocument/2006/relationships/slide" Target="slide11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20.xml"/><Relationship Id="rId11" Type="http://schemas.openxmlformats.org/officeDocument/2006/relationships/slide" Target="slide14.xml"/><Relationship Id="rId5" Type="http://schemas.openxmlformats.org/officeDocument/2006/relationships/slide" Target="slide13.xml"/><Relationship Id="rId15" Type="http://schemas.openxmlformats.org/officeDocument/2006/relationships/slide" Target="slide21.xml"/><Relationship Id="rId23" Type="http://schemas.openxmlformats.org/officeDocument/2006/relationships/slide" Target="slide23.xml"/><Relationship Id="rId10" Type="http://schemas.openxmlformats.org/officeDocument/2006/relationships/slide" Target="slide15.xml"/><Relationship Id="rId19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9.xml"/><Relationship Id="rId14" Type="http://schemas.openxmlformats.org/officeDocument/2006/relationships/slide" Target="slide10.xml"/><Relationship Id="rId22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91440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</a:pPr>
            <a:r>
              <a:rPr lang="ru-RU" sz="3600" b="1" strike="noStrike" spc="-1" dirty="0">
                <a:solidFill>
                  <a:srgbClr val="FFC000"/>
                </a:solidFill>
                <a:latin typeface="Arial"/>
              </a:rPr>
              <a:t>Книги, которые нас объединяют</a:t>
            </a: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8"/>
          <p:cNvPicPr/>
          <p:nvPr/>
        </p:nvPicPr>
        <p:blipFill>
          <a:blip r:embed="rId2"/>
          <a:stretch/>
        </p:blipFill>
        <p:spPr>
          <a:xfrm>
            <a:off x="1258920" y="981000"/>
            <a:ext cx="6721560" cy="504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6840" y="26640"/>
            <a:ext cx="8110440" cy="1103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Ай да Пушкин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 (30)</a:t>
            </a:r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-285480" y="1369080"/>
            <a:ext cx="9069480" cy="1582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90000"/>
              </a:lnSpc>
              <a:spcBef>
                <a:spcPts val="899"/>
              </a:spcBef>
            </a:pPr>
            <a:r>
              <a:rPr lang="ru-RU" sz="3600" b="1" strike="noStrike" spc="-1">
                <a:solidFill>
                  <a:srgbClr val="FFFF00"/>
                </a:solidFill>
                <a:latin typeface="Times New Roman"/>
              </a:rPr>
              <a:t>Какой день в календарном году объединяет нашу гимназию с Пушкиным? </a:t>
            </a:r>
            <a:endParaRPr lang="ru-RU" sz="36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899"/>
              </a:spcBef>
            </a:pPr>
            <a:endParaRPr lang="ru-RU" sz="36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0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4"/>
          <p:cNvSpPr/>
          <p:nvPr/>
        </p:nvSpPr>
        <p:spPr>
          <a:xfrm>
            <a:off x="4859280" y="4076640"/>
            <a:ext cx="3997440" cy="210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3373"/>
              </a:spcBef>
            </a:pPr>
            <a:r>
              <a:rPr lang="ru-RU" sz="4400" b="1" strike="noStrike" spc="-1" dirty="0">
                <a:solidFill>
                  <a:srgbClr val="FF9900"/>
                </a:solidFill>
                <a:latin typeface="Times New Roman"/>
                <a:ea typeface="Times New Roman"/>
              </a:rPr>
              <a:t>19 октября – день Лицея и день гимназии</a:t>
            </a:r>
            <a:endParaRPr lang="ru-RU" sz="4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2" name="Рисунок 151"/>
          <p:cNvPicPr/>
          <p:nvPr/>
        </p:nvPicPr>
        <p:blipFill>
          <a:blip r:embed="rId3"/>
          <a:stretch/>
        </p:blipFill>
        <p:spPr>
          <a:xfrm>
            <a:off x="138960" y="2961720"/>
            <a:ext cx="4307760" cy="32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68360" y="27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Ай да Пушкин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 (40)</a:t>
            </a:r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982869" y="1714320"/>
            <a:ext cx="5161131" cy="342900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5000"/>
          </a:bodyPr>
          <a:lstStyle/>
          <a:p>
            <a:pPr marL="85090" lvl="1" indent="-12700" algn="ctr">
              <a:spcBef>
                <a:spcPts val="899"/>
              </a:spcBef>
            </a:pPr>
            <a:r>
              <a:rPr lang="ru-RU" sz="32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Какое произведение </a:t>
            </a:r>
            <a:r>
              <a:rPr lang="ru-RU" sz="3200" b="1" strike="noStrike" spc="-1" dirty="0" err="1">
                <a:solidFill>
                  <a:srgbClr val="FFFF00"/>
                </a:solidFill>
                <a:latin typeface="Times New Roman"/>
                <a:ea typeface="Times New Roman"/>
              </a:rPr>
              <a:t>А.С.Пушкина</a:t>
            </a:r>
            <a:r>
              <a:rPr lang="ru-RU" sz="32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стало плодом</a:t>
            </a:r>
            <a:r>
              <a:rPr lang="ru-RU" sz="3200" b="1" spc="-1" dirty="0">
                <a:solidFill>
                  <a:srgbClr val="FFFF00"/>
                </a:solidFill>
                <a:latin typeface="Times New Roman"/>
                <a:ea typeface="Times New Roman"/>
              </a:rPr>
              <a:t> </a:t>
            </a:r>
            <a:r>
              <a:rPr lang="ru-RU" sz="32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«</a:t>
            </a:r>
            <a:r>
              <a:rPr lang="ru-RU" sz="3200" b="1" i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ума холодных наблюдений и сердца горестных замет</a:t>
            </a:r>
            <a:r>
              <a:rPr lang="ru-RU" sz="32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»?</a:t>
            </a: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5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395280" y="5157720"/>
            <a:ext cx="7164720" cy="1739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85680" algn="ctr">
              <a:lnSpc>
                <a:spcPct val="100000"/>
              </a:lnSpc>
              <a:spcBef>
                <a:spcPts val="2497"/>
              </a:spcBef>
            </a:pPr>
            <a:r>
              <a:rPr lang="ru-RU" sz="5400" b="1" strike="noStrike" spc="-1" dirty="0">
                <a:solidFill>
                  <a:srgbClr val="FF9900"/>
                </a:solidFill>
                <a:latin typeface="Times New Roman"/>
                <a:ea typeface="Times New Roman"/>
              </a:rPr>
              <a:t> роман в стихах «Евгений Онегин»</a:t>
            </a:r>
            <a:endParaRPr lang="ru-RU" sz="5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7" name="Рисунок 15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00" y="1914480"/>
            <a:ext cx="4085287" cy="25353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213840" y="213840"/>
            <a:ext cx="8729640" cy="1357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Ай да ПУШКИН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 (50) </a:t>
            </a:r>
            <a:r>
              <a:t/>
            </a:r>
            <a:br/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250560" y="1214280"/>
            <a:ext cx="8497800" cy="3151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О герое какого произведения идет речь? </a:t>
            </a: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«В то время из гостей домой</a:t>
            </a: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Пришел Евгений молодой…</a:t>
            </a: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Мы будем нашего героя</a:t>
            </a: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Звать этим именем…»?</a:t>
            </a: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0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222166" y="4529160"/>
            <a:ext cx="8705834" cy="1325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ru-RU" sz="4000" b="1" strike="noStrike" spc="-1" dirty="0">
                <a:solidFill>
                  <a:srgbClr val="FF9900"/>
                </a:solidFill>
                <a:latin typeface="Times New Roman"/>
                <a:ea typeface="Times New Roman"/>
              </a:rPr>
              <a:t>Евгений, герой поэмы</a:t>
            </a:r>
            <a:r>
              <a:rPr lang="ru-RU" sz="4000" b="1" spc="-1" dirty="0">
                <a:solidFill>
                  <a:srgbClr val="FF9900"/>
                </a:solidFill>
                <a:latin typeface="Times New Roman"/>
                <a:ea typeface="Times New Roman"/>
              </a:rPr>
              <a:t> </a:t>
            </a:r>
            <a:endParaRPr lang="ru-RU" sz="4000" b="0" strike="noStrike" spc="-1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000" b="1" strike="noStrike" spc="-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«Медный всадник»</a:t>
            </a:r>
            <a:endParaRPr lang="ru-RU" sz="4000" b="0" strike="noStrike" spc="-1" dirty="0">
              <a:solidFill>
                <a:schemeClr val="accent1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0440" y="115560"/>
            <a:ext cx="8112240" cy="865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pc="-1" dirty="0">
                <a:solidFill>
                  <a:srgbClr val="FFFFFF"/>
                </a:solidFill>
                <a:latin typeface="Tahoma"/>
              </a:rPr>
              <a:t>Вечные книги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 (10)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14658" y="1052280"/>
            <a:ext cx="8814782" cy="1655640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 algn="ctr"/>
            <a:r>
              <a:rPr lang="ru-RU" sz="3200" b="1" spc="-1" dirty="0">
                <a:solidFill>
                  <a:srgbClr val="FFFF00"/>
                </a:solidFill>
                <a:latin typeface="Times New Roman"/>
                <a:cs typeface="Times New Roman"/>
              </a:rPr>
              <a:t>Герой этого произведения покинул дом, стал юнгой на корабле, терпел насмешки и убеждал, что он не «роза-мимоза», а «дьявольский моряк», чтобы однажды стать настоящим капитаном</a:t>
            </a:r>
            <a:r>
              <a:rPr lang="ru-RU" sz="3200" spc="-1" dirty="0">
                <a:solidFill>
                  <a:srgbClr val="FFFF00"/>
                </a:solidFill>
                <a:latin typeface="Times New Roman"/>
                <a:cs typeface="Times New Roman"/>
              </a:rPr>
              <a:t>. </a:t>
            </a:r>
            <a:endParaRPr lang="ru-RU" sz="3200" dirty="0">
              <a:solidFill>
                <a:schemeClr val="bg1"/>
              </a:solidFill>
              <a:latin typeface="Arial"/>
              <a:cs typeface="Times New Roman"/>
            </a:endParaRPr>
          </a:p>
          <a:p>
            <a:pPr algn="ctr"/>
            <a:r>
              <a:rPr lang="ru-RU" sz="3200" spc="-1" dirty="0">
                <a:solidFill>
                  <a:schemeClr val="bg1"/>
                </a:solidFill>
                <a:latin typeface="Times New Roman"/>
                <a:cs typeface="Times New Roman"/>
              </a:rPr>
              <a:t>Назовите автора, произведение </a:t>
            </a:r>
            <a:r>
              <a:rPr lang="ru-RU" sz="3200" strike="noStrike" spc="-1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ru-RU" sz="3200" spc="-1" dirty="0">
                <a:solidFill>
                  <a:schemeClr val="bg1"/>
                </a:solidFill>
                <a:latin typeface="Times New Roman"/>
                <a:cs typeface="Times New Roman"/>
              </a:rPr>
              <a:t>героя. </a:t>
            </a:r>
            <a:endParaRPr lang="ru-RU" sz="3200" dirty="0">
              <a:solidFill>
                <a:schemeClr val="bg1"/>
              </a:solidFill>
              <a:latin typeface="Arial"/>
              <a:cs typeface="Times New Roman"/>
            </a:endParaRPr>
          </a:p>
          <a:p>
            <a:pPr algn="ctr"/>
            <a:r>
              <a:rPr lang="ru-RU" sz="3200" spc="-1" dirty="0">
                <a:solidFill>
                  <a:schemeClr val="bg1"/>
                </a:solidFill>
                <a:latin typeface="Times New Roman"/>
                <a:cs typeface="Times New Roman"/>
              </a:rPr>
              <a:t>Какая традиция связывает Санкт-Петербург с этим произведением?</a:t>
            </a:r>
            <a:endParaRPr lang="ru-RU" sz="3200" b="0" strike="noStrike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4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4"/>
          <p:cNvSpPr/>
          <p:nvPr/>
        </p:nvSpPr>
        <p:spPr>
          <a:xfrm>
            <a:off x="237493" y="5087149"/>
            <a:ext cx="8387655" cy="12025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ru-RU" sz="3600" b="1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А. Грин «Алые паруса», герой Грэй. Ежегодный праздник Алые паруса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428400"/>
            <a:ext cx="8229600" cy="696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pc="-1" dirty="0">
                <a:solidFill>
                  <a:srgbClr val="FFFFFF"/>
                </a:solidFill>
                <a:latin typeface="Tahoma"/>
              </a:rPr>
              <a:t>Вечные книги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 (20)</a:t>
            </a:r>
            <a:r>
              <a:rPr lang="ru-RU" sz="4000" b="1" spc="-1" dirty="0">
                <a:solidFill>
                  <a:srgbClr val="FFFFFF"/>
                </a:solidFill>
                <a:latin typeface="Tahoma"/>
              </a:rPr>
              <a:t> </a:t>
            </a:r>
            <a:r>
              <a:rPr lang="ru-RU" sz="4000" b="1" strike="noStrike" spc="-1" dirty="0">
                <a:solidFill>
                  <a:srgbClr val="073E87"/>
                </a:solidFill>
                <a:latin typeface="Tahoma"/>
              </a:rPr>
              <a:t> </a:t>
            </a:r>
            <a:r>
              <a:rPr dirty="0"/>
              <a:t/>
            </a:r>
            <a:br>
              <a:rPr dirty="0"/>
            </a:b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93560" y="1052280"/>
            <a:ext cx="8229600" cy="321444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lnSpcReduction="10000"/>
          </a:bodyPr>
          <a:lstStyle/>
          <a:p>
            <a:pPr algn="ctr"/>
            <a:r>
              <a:rPr lang="ru-RU" sz="4400" b="1" spc="-1" dirty="0">
                <a:solidFill>
                  <a:srgbClr val="FFFF00"/>
                </a:solidFill>
                <a:latin typeface="Times New Roman"/>
                <a:cs typeface="Times New Roman"/>
              </a:rPr>
              <a:t>Назовите имя автора, создавшего произведение, которое почти два века учит молодых людей </a:t>
            </a:r>
            <a:endParaRPr lang="ru-RU" b="1" i="1" dirty="0">
              <a:solidFill>
                <a:schemeClr val="bg1"/>
              </a:solidFill>
              <a:latin typeface="Arial"/>
              <a:cs typeface="Times New Roman"/>
            </a:endParaRPr>
          </a:p>
          <a:p>
            <a:pPr algn="ctr"/>
            <a:r>
              <a:rPr lang="ru-RU" sz="4400" b="1" i="1" spc="-1" dirty="0">
                <a:solidFill>
                  <a:schemeClr val="bg1"/>
                </a:solidFill>
                <a:latin typeface="Times New Roman"/>
                <a:cs typeface="Times New Roman"/>
              </a:rPr>
              <a:t>«Беречь честь смолоду»</a:t>
            </a:r>
            <a:endParaRPr lang="ru-RU" b="1" i="1" dirty="0">
              <a:solidFill>
                <a:schemeClr val="bg1"/>
              </a:solidFill>
            </a:endParaRPr>
          </a:p>
          <a:p>
            <a:pPr marL="342265" indent="-342265" algn="ctr">
              <a:lnSpc>
                <a:spcPct val="100000"/>
              </a:lnSpc>
              <a:spcBef>
                <a:spcPts val="1100"/>
              </a:spcBef>
            </a:pPr>
            <a:endParaRPr lang="ru-RU" sz="4400" b="1" strike="noStrike" spc="-1" dirty="0">
              <a:solidFill>
                <a:srgbClr val="FFFF00"/>
              </a:solidFill>
              <a:latin typeface="Times New Roman"/>
            </a:endParaRPr>
          </a:p>
          <a:p>
            <a:pPr marL="342265" indent="-342265" algn="ctr">
              <a:lnSpc>
                <a:spcPct val="100000"/>
              </a:lnSpc>
              <a:spcBef>
                <a:spcPts val="1100"/>
              </a:spcBef>
            </a:pPr>
            <a:endParaRPr lang="ru-RU" sz="44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9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23" y="4479840"/>
            <a:ext cx="7589297" cy="17565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spcBef>
                <a:spcPts val="3372"/>
              </a:spcBef>
            </a:pPr>
            <a:r>
              <a:rPr lang="ru-RU" sz="5400" b="1" spc="-1" dirty="0">
                <a:solidFill>
                  <a:srgbClr val="FF9900"/>
                </a:solidFill>
                <a:latin typeface="Times New Roman"/>
              </a:rPr>
              <a:t>А.С Пушкин "Капитанская дочка"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-274990"/>
            <a:ext cx="8229600" cy="1203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pc="-1" dirty="0">
                <a:solidFill>
                  <a:srgbClr val="FFFFFF"/>
                </a:solidFill>
                <a:latin typeface="Tahoma"/>
              </a:rPr>
              <a:t>Вечные книги 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(30)</a:t>
            </a:r>
            <a:r>
              <a:rPr lang="ru-RU" sz="4000" b="1" spc="-1" dirty="0">
                <a:solidFill>
                  <a:srgbClr val="FFFFFF"/>
                </a:solidFill>
                <a:latin typeface="Tahoma"/>
              </a:rPr>
              <a:t> 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0" y="839369"/>
            <a:ext cx="9144000" cy="2660911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 algn="ctr"/>
            <a:r>
              <a:rPr lang="ru-RU" sz="3600" spc="-1" dirty="0">
                <a:solidFill>
                  <a:srgbClr val="FFFF00"/>
                </a:solidFill>
                <a:latin typeface="Times New Roman"/>
              </a:rPr>
              <a:t> </a:t>
            </a:r>
            <a:r>
              <a:rPr lang="ru-RU" sz="3600" b="1" spc="-1" dirty="0">
                <a:solidFill>
                  <a:srgbClr val="FFFF00"/>
                </a:solidFill>
                <a:latin typeface="Times New Roman"/>
                <a:cs typeface="Times New Roman"/>
              </a:rPr>
              <a:t>Эта книга содержит много мудрых мыслей, над которыми размышляют взрослые, и необычных героев,</a:t>
            </a:r>
            <a:r>
              <a:rPr lang="ru-RU" sz="3600" b="1" strike="noStrike" spc="-1" dirty="0">
                <a:solidFill>
                  <a:srgbClr val="FFFF00"/>
                </a:solidFill>
                <a:latin typeface="Times New Roman"/>
                <a:cs typeface="Times New Roman"/>
              </a:rPr>
              <a:t> в </a:t>
            </a:r>
            <a:r>
              <a:rPr lang="ru-RU" sz="3600" b="1" spc="-1" dirty="0">
                <a:solidFill>
                  <a:srgbClr val="FFFF00"/>
                </a:solidFill>
                <a:latin typeface="Times New Roman"/>
                <a:cs typeface="Times New Roman"/>
              </a:rPr>
              <a:t>которых влюбляются дети. Читая, вы поймете, что </a:t>
            </a:r>
            <a:r>
              <a:rPr lang="ru-RU" sz="3600" b="1" i="1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«все </a:t>
            </a:r>
            <a:r>
              <a:rPr lang="ru-RU" sz="3600" b="1" i="1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страньше</a:t>
            </a:r>
            <a:r>
              <a:rPr lang="ru-RU" sz="3600" b="1" i="1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ru-RU" sz="3600" b="1" i="1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страньше</a:t>
            </a:r>
            <a:r>
              <a:rPr lang="ru-RU" sz="3600" b="1" i="1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! Все </a:t>
            </a:r>
            <a:r>
              <a:rPr lang="ru-RU" sz="3600" b="1" i="1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чудесатее</a:t>
            </a:r>
            <a:r>
              <a:rPr lang="ru-RU" sz="3600" b="1" i="1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ru-RU" sz="3600" b="1" i="1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чудесатее</a:t>
            </a:r>
            <a:r>
              <a:rPr lang="ru-RU" sz="3600" b="1" i="1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! Все </a:t>
            </a:r>
            <a:r>
              <a:rPr lang="ru-RU" sz="3600" b="1" i="1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любопытственнее</a:t>
            </a:r>
            <a:r>
              <a:rPr lang="ru-RU" sz="3600" b="1" i="1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ru-RU" sz="3600" b="1" i="1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любопытственнее!Все</a:t>
            </a:r>
            <a:r>
              <a:rPr lang="ru-RU" sz="3600" b="1" i="1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страннее и страннее!» </a:t>
            </a:r>
            <a:endParaRPr lang="ru-RU" sz="3600" b="1" spc="-1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cs typeface="Times New Roman"/>
            </a:endParaRPr>
          </a:p>
          <a:p>
            <a:pPr algn="ctr"/>
            <a:r>
              <a:rPr lang="ru-RU" sz="3600" spc="-1" dirty="0">
                <a:solidFill>
                  <a:schemeClr val="bg1"/>
                </a:solidFill>
                <a:latin typeface="Times New Roman"/>
                <a:cs typeface="Times New Roman"/>
              </a:rPr>
              <a:t>Какую книгу мы советуем вам прочитать вместе</a:t>
            </a:r>
            <a:r>
              <a:rPr lang="ru-RU" sz="3600" strike="noStrike" spc="-1" dirty="0">
                <a:solidFill>
                  <a:schemeClr val="bg1"/>
                </a:solidFill>
                <a:latin typeface="Times New Roman"/>
                <a:cs typeface="Times New Roman"/>
              </a:rPr>
              <a:t>?</a:t>
            </a:r>
            <a:endParaRPr lang="ru-RU" sz="3600" spc="-1" dirty="0">
              <a:solidFill>
                <a:schemeClr val="bg1"/>
              </a:solidFill>
              <a:latin typeface="Tahoma"/>
              <a:cs typeface="Times New Roman"/>
            </a:endParaRPr>
          </a:p>
          <a:p>
            <a:pPr marL="342265" indent="-342265" algn="ctr">
              <a:lnSpc>
                <a:spcPct val="100000"/>
              </a:lnSpc>
              <a:spcBef>
                <a:spcPts val="1100"/>
              </a:spcBef>
            </a:pPr>
            <a:endParaRPr lang="ru-RU" sz="4400" b="1" strike="noStrike" spc="-1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74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-108000" y="5877000"/>
            <a:ext cx="8017132" cy="925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spcBef>
                <a:spcPts val="3372"/>
              </a:spcBef>
            </a:pPr>
            <a:r>
              <a:rPr lang="ru-RU" sz="5400" b="1" spc="-1" dirty="0">
                <a:solidFill>
                  <a:srgbClr val="FF9900"/>
                </a:solidFill>
                <a:latin typeface="Times New Roman"/>
              </a:rPr>
              <a:t>"Алиса в стране чудес"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25869" y="109177"/>
            <a:ext cx="8229600" cy="1050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pc="-1" dirty="0">
                <a:solidFill>
                  <a:srgbClr val="FFFFFF"/>
                </a:solidFill>
                <a:latin typeface="Tahoma"/>
              </a:rPr>
              <a:t>Вечные книги</a:t>
            </a:r>
            <a:r>
              <a:rPr lang="ru-RU" dirty="0"/>
              <a:t/>
            </a:r>
            <a:br>
              <a:rPr lang="ru-RU" dirty="0"/>
            </a:b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(</a:t>
            </a:r>
            <a:r>
              <a:rPr lang="ru-RU" sz="4000" b="1" spc="-1" dirty="0">
                <a:solidFill>
                  <a:srgbClr val="FFFFFF"/>
                </a:solidFill>
                <a:latin typeface="Tahoma"/>
              </a:rPr>
              <a:t>40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)</a:t>
            </a:r>
            <a:r>
              <a:rPr lang="ru-RU" sz="4000" b="1" spc="-1" dirty="0">
                <a:solidFill>
                  <a:srgbClr val="FFFFFF"/>
                </a:solidFill>
                <a:latin typeface="Tahoma"/>
              </a:rPr>
              <a:t> 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-87230" y="1341679"/>
            <a:ext cx="9288966" cy="278280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0000" lnSpcReduction="20000"/>
          </a:bodyPr>
          <a:lstStyle/>
          <a:p>
            <a:pPr algn="ctr"/>
            <a:r>
              <a:rPr lang="ru-RU" sz="4400" i="1" spc="-1" dirty="0">
                <a:solidFill>
                  <a:srgbClr val="FFFF00"/>
                </a:solidFill>
                <a:latin typeface="Times New Roman"/>
                <a:cs typeface="Times New Roman"/>
              </a:rPr>
              <a:t>«Вот мой секрет, он очень прост: зорко одно лишь сердце. Самого главного глазами не увидишь». </a:t>
            </a:r>
            <a:endParaRPr lang="ru-RU" i="1">
              <a:solidFill>
                <a:srgbClr val="FFFF00"/>
              </a:solidFill>
              <a:latin typeface="Arial"/>
              <a:cs typeface="Times New Roman"/>
            </a:endParaRPr>
          </a:p>
          <a:p>
            <a:pPr algn="ctr"/>
            <a:r>
              <a:rPr lang="ru-RU" sz="4400" b="1" spc="-1" dirty="0">
                <a:solidFill>
                  <a:schemeClr val="bg1"/>
                </a:solidFill>
                <a:latin typeface="Times New Roman"/>
                <a:cs typeface="Times New Roman"/>
              </a:rPr>
              <a:t>В каком произведении вы об этом прочитали? Кто и с кем делится этим секретом</a:t>
            </a:r>
            <a:r>
              <a:rPr lang="ru-RU" sz="4400" b="1" strike="noStrike" spc="-1" dirty="0">
                <a:solidFill>
                  <a:schemeClr val="bg1"/>
                </a:solidFill>
                <a:latin typeface="Times New Roman"/>
                <a:cs typeface="Times New Roman"/>
              </a:rPr>
              <a:t>?</a:t>
            </a:r>
            <a:endParaRPr lang="ru-RU" b="1">
              <a:solidFill>
                <a:schemeClr val="bg1"/>
              </a:solidFill>
              <a:cs typeface="Times New Roman"/>
            </a:endParaRPr>
          </a:p>
          <a:p>
            <a:pPr marL="342265" indent="-342265" algn="ctr">
              <a:lnSpc>
                <a:spcPct val="100000"/>
              </a:lnSpc>
              <a:spcBef>
                <a:spcPts val="1100"/>
              </a:spcBef>
            </a:pPr>
            <a:endParaRPr lang="ru-RU" sz="4400" b="1" strike="noStrike" spc="-1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82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43739" y="4222068"/>
            <a:ext cx="9014583" cy="23105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ru-RU" sz="3600" b="1" spc="-1" dirty="0">
                <a:solidFill>
                  <a:srgbClr val="00B050"/>
                </a:solidFill>
                <a:latin typeface="Times New Roman"/>
                <a:cs typeface="Times New Roman"/>
              </a:rPr>
              <a:t>Антуан де Сент- Экзюпери </a:t>
            </a:r>
            <a:endParaRPr lang="ru-RU" sz="3600" b="1" dirty="0">
              <a:solidFill>
                <a:srgbClr val="00B050"/>
              </a:solidFill>
              <a:latin typeface="Arial"/>
              <a:cs typeface="Times New Roman"/>
            </a:endParaRPr>
          </a:p>
          <a:p>
            <a:pPr algn="ctr"/>
            <a:r>
              <a:rPr lang="ru-RU" sz="3600" b="1" spc="-1" dirty="0">
                <a:solidFill>
                  <a:srgbClr val="00B050"/>
                </a:solidFill>
                <a:latin typeface="Times New Roman"/>
                <a:cs typeface="Times New Roman"/>
              </a:rPr>
              <a:t>«Маленький принц». </a:t>
            </a:r>
            <a:endParaRPr lang="ru-RU" sz="3600" b="1" dirty="0">
              <a:solidFill>
                <a:srgbClr val="00B050"/>
              </a:solidFill>
              <a:latin typeface="Arial"/>
              <a:cs typeface="Times New Roman"/>
            </a:endParaRPr>
          </a:p>
          <a:p>
            <a:pPr algn="ctr"/>
            <a:r>
              <a:rPr lang="ru-RU" sz="3600" b="1" spc="-1" dirty="0">
                <a:solidFill>
                  <a:srgbClr val="FFC000"/>
                </a:solidFill>
                <a:latin typeface="Times New Roman"/>
                <a:cs typeface="Times New Roman"/>
              </a:rPr>
              <a:t>Лис делится с Маленьким принцем секретом  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928800" y="0"/>
            <a:ext cx="7572240" cy="714240"/>
          </a:xfrm>
          <a:custGeom>
            <a:avLst/>
            <a:gdLst/>
            <a:ahLst/>
            <a:cxnLst/>
            <a:rect l="0" t="0" r="r" b="b"/>
            <a:pathLst>
              <a:path w="21036" h="1986">
                <a:moveTo>
                  <a:pt x="533" y="0"/>
                </a:moveTo>
                <a:lnTo>
                  <a:pt x="21035" y="0"/>
                </a:lnTo>
                <a:moveTo>
                  <a:pt x="0" y="1985"/>
                </a:moveTo>
                <a:lnTo>
                  <a:pt x="20501" y="1985"/>
                </a:lnTo>
              </a:path>
            </a:pathLst>
          </a:cu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 anchorCtr="1">
            <a:noAutofit/>
          </a:bodyPr>
          <a:lstStyle/>
          <a:p>
            <a:r>
              <a:rPr lang="ru-RU" b="1" i="1" spc="1" dirty="0">
                <a:solidFill>
                  <a:srgbClr val="FFFFFF"/>
                </a:solidFill>
                <a:latin typeface="Arial"/>
              </a:rPr>
              <a:t>к</a:t>
            </a:r>
            <a:endParaRPr lang="ru-RU" sz="1800" b="1" i="1" strike="noStrike" spc="1" dirty="0">
              <a:solidFill>
                <a:srgbClr val="FFFFFF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0"/>
            <a:ext cx="8229600" cy="105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pc="-1" dirty="0" smtClean="0">
                <a:solidFill>
                  <a:srgbClr val="FFFFFF"/>
                </a:solidFill>
                <a:latin typeface="Tahoma"/>
              </a:rPr>
              <a:t>Вечные книги</a:t>
            </a:r>
          </a:p>
          <a:p>
            <a:pPr algn="ctr"/>
            <a:r>
              <a:rPr lang="ru-RU" sz="4000" b="1" strike="noStrike" spc="-1" dirty="0" smtClean="0">
                <a:solidFill>
                  <a:srgbClr val="FFFFFF"/>
                </a:solidFill>
                <a:latin typeface="Tahoma"/>
              </a:rPr>
              <a:t> 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(50) 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0" y="1285920"/>
            <a:ext cx="8870831" cy="421488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 lvl="1" algn="ctr"/>
            <a:r>
              <a:rPr lang="ru-RU" sz="4000" b="1" spc="-1" dirty="0">
                <a:solidFill>
                  <a:srgbClr val="FFFF00"/>
                </a:solidFill>
                <a:latin typeface="Times New Roman"/>
                <a:cs typeface="Times New Roman"/>
              </a:rPr>
              <a:t>Какой девиз помог преодолеть все испытания на пути к цели главному герою романа </a:t>
            </a:r>
            <a:r>
              <a:rPr lang="ru-RU" sz="4000" b="1" spc="-1" dirty="0" err="1">
                <a:solidFill>
                  <a:srgbClr val="FFFF00"/>
                </a:solidFill>
                <a:latin typeface="Times New Roman"/>
                <a:cs typeface="Times New Roman"/>
              </a:rPr>
              <a:t>В.Каверина</a:t>
            </a:r>
            <a:r>
              <a:rPr lang="ru-RU" sz="4000" b="1" spc="-1" dirty="0">
                <a:solidFill>
                  <a:srgbClr val="FFFF00"/>
                </a:solidFill>
                <a:latin typeface="Times New Roman"/>
                <a:cs typeface="Times New Roman"/>
              </a:rPr>
              <a:t> «Два капитана»? </a:t>
            </a:r>
            <a:r>
              <a:rPr lang="ru-RU" sz="4000" b="1" spc="-1" dirty="0">
                <a:solidFill>
                  <a:schemeClr val="bg1"/>
                </a:solidFill>
                <a:latin typeface="Times New Roman"/>
                <a:cs typeface="Times New Roman"/>
              </a:rPr>
              <a:t>Назовите девиз и имя героя</a:t>
            </a:r>
            <a:endParaRPr lang="ru-RU" b="1">
              <a:solidFill>
                <a:schemeClr val="bg1"/>
              </a:solidFill>
            </a:endParaRPr>
          </a:p>
          <a:p>
            <a:pPr marL="914400" lvl="1" indent="-457200" algn="ctr">
              <a:lnSpc>
                <a:spcPct val="100000"/>
              </a:lnSpc>
              <a:spcBef>
                <a:spcPts val="998"/>
              </a:spcBef>
            </a:pPr>
            <a:endParaRPr lang="ru-RU" sz="4000" b="1" strike="noStrike" spc="-1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88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64941" y="5082396"/>
            <a:ext cx="9260313" cy="12025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ru-RU" sz="3600" b="1" spc="-1" dirty="0">
                <a:solidFill>
                  <a:srgbClr val="FF9900"/>
                </a:solidFill>
                <a:latin typeface="Times New Roman"/>
                <a:ea typeface="Times New Roman"/>
              </a:rPr>
              <a:t>Девиз Сани Григорьева: </a:t>
            </a:r>
            <a:endParaRPr lang="ru-RU" sz="3600" spc="-1" dirty="0">
              <a:solidFill>
                <a:srgbClr val="FFFFFF"/>
              </a:solidFill>
              <a:latin typeface="Arial"/>
              <a:ea typeface="Times New Roman"/>
            </a:endParaRPr>
          </a:p>
          <a:p>
            <a:pPr algn="ctr"/>
            <a:r>
              <a:rPr lang="ru-RU" sz="3600" b="1" spc="-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«Бороться и искать, найти и не сдаваться</a:t>
            </a:r>
            <a:r>
              <a:rPr lang="ru-RU" sz="3600" b="1" spc="-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3600" b="1" spc="-1" dirty="0">
              <a:solidFill>
                <a:schemeClr val="bg1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07640" y="0"/>
            <a:ext cx="8589960" cy="105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 dirty="0" smtClean="0">
                <a:solidFill>
                  <a:srgbClr val="FFFFFF"/>
                </a:solidFill>
                <a:latin typeface="Tahoma"/>
              </a:rPr>
              <a:t>СКАЗКИ (10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)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0" y="980640"/>
            <a:ext cx="8964720" cy="269147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lang="ru-RU" sz="3600" b="1" i="1" dirty="0">
                <a:solidFill>
                  <a:srgbClr val="FFC000"/>
                </a:solidFill>
              </a:rPr>
              <a:t>«человек, который понапрасну теряет время, сам не замечает, как стареет</a:t>
            </a:r>
            <a:r>
              <a:rPr lang="ru-RU" sz="3600" b="1" dirty="0" smtClean="0">
                <a:solidFill>
                  <a:srgbClr val="FFC000"/>
                </a:solidFill>
              </a:rPr>
              <a:t>»,</a:t>
            </a: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>
                <a:solidFill>
                  <a:srgbClr val="FFC000"/>
                </a:solidFill>
              </a:rPr>
              <a:t>написал в своей поучительной сказке Евгений Шварц. </a:t>
            </a:r>
            <a:endParaRPr lang="ru-RU" sz="3600" b="1" dirty="0" smtClean="0">
              <a:solidFill>
                <a:srgbClr val="FFC000"/>
              </a:solidFill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Как называется эта сказка и чему она учит?</a:t>
            </a:r>
            <a:endParaRPr lang="ru-RU" sz="3600" b="1" strike="noStrike" spc="-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192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537030" y="5364720"/>
            <a:ext cx="7982856" cy="15718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3373"/>
              </a:spcBef>
            </a:pPr>
            <a:r>
              <a:rPr lang="ru-RU" sz="4800" b="1" strike="noStrike" spc="-1" dirty="0" smtClean="0">
                <a:solidFill>
                  <a:srgbClr val="FFC000"/>
                </a:solidFill>
                <a:latin typeface="Times New Roman"/>
                <a:ea typeface="Times New Roman"/>
              </a:rPr>
              <a:t>«Сказка о потерянном времени»</a:t>
            </a:r>
            <a:endParaRPr lang="ru-RU" sz="4800" b="0" strike="noStrike" spc="-1" dirty="0">
              <a:solidFill>
                <a:srgbClr val="FFC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72960" y="33542"/>
            <a:ext cx="8229600" cy="64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 dirty="0" smtClean="0">
                <a:solidFill>
                  <a:srgbClr val="FFFFFF"/>
                </a:solidFill>
                <a:latin typeface="Tahoma"/>
              </a:rPr>
              <a:t>СКАЗКИ (20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)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-12780" y="884129"/>
            <a:ext cx="9001080" cy="1789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В этой сказке доброе сердце героини и её способность забыть о себе ради спасения того, кому необходима любовь, помогает разрушить чары злой волшебницы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сказку подарил детям и взрослым Аксаков? Назовите аналогичную историю.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02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-133420" y="4665476"/>
            <a:ext cx="9242360" cy="183345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5400" b="1" strike="noStrike" spc="-1" dirty="0" smtClean="0">
                <a:solidFill>
                  <a:srgbClr val="FF9900"/>
                </a:solidFill>
                <a:latin typeface="Times New Roman"/>
                <a:ea typeface="Times New Roman"/>
              </a:rPr>
              <a:t>«Аленький цветочек»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5400" b="1" spc="-1" dirty="0" smtClean="0">
                <a:solidFill>
                  <a:srgbClr val="FF9900"/>
                </a:solidFill>
                <a:latin typeface="Times New Roman"/>
              </a:rPr>
              <a:t>«Красавица и чудовище»</a:t>
            </a:r>
            <a:endParaRPr lang="ru-RU" sz="5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 descr="lines5"/>
          <p:cNvSpPr>
            <a:spLocks noChangeArrowheads="1" noChangeShapeType="1" noTextEdit="1"/>
          </p:cNvSpPr>
          <p:nvPr/>
        </p:nvSpPr>
        <p:spPr bwMode="auto">
          <a:xfrm>
            <a:off x="1258888" y="115888"/>
            <a:ext cx="63373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62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"СВОЯ ИГРА"</a:t>
            </a:r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 rot="10800000">
            <a:off x="41275" y="1670050"/>
            <a:ext cx="2771775" cy="719138"/>
          </a:xfrm>
          <a:prstGeom prst="flowChartDisplay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У Крылова юбилей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76" name="AutoShape 102"/>
          <p:cNvSpPr>
            <a:spLocks noChangeArrowheads="1"/>
          </p:cNvSpPr>
          <p:nvPr/>
        </p:nvSpPr>
        <p:spPr bwMode="auto">
          <a:xfrm rot="10800000">
            <a:off x="41275" y="2555875"/>
            <a:ext cx="2771775" cy="792163"/>
          </a:xfrm>
          <a:prstGeom prst="flowChartDisplay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Ай да ПУШКИН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77" name="AutoShape 103"/>
          <p:cNvSpPr>
            <a:spLocks noChangeArrowheads="1"/>
          </p:cNvSpPr>
          <p:nvPr/>
        </p:nvSpPr>
        <p:spPr bwMode="auto">
          <a:xfrm rot="10800000">
            <a:off x="26988" y="3500438"/>
            <a:ext cx="2771775" cy="647700"/>
          </a:xfrm>
          <a:prstGeom prst="flowChartDisplay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Вечные книги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78" name="AutoShape 104"/>
          <p:cNvSpPr>
            <a:spLocks noChangeArrowheads="1"/>
          </p:cNvSpPr>
          <p:nvPr/>
        </p:nvSpPr>
        <p:spPr bwMode="auto">
          <a:xfrm rot="10800000">
            <a:off x="26988" y="4292600"/>
            <a:ext cx="2754312" cy="792163"/>
          </a:xfrm>
          <a:prstGeom prst="flowChartDisplay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СКАЗКИ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693" name="AutoShape 10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59113" y="1557338"/>
            <a:ext cx="935037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10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39" name="AutoShape 15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73400" y="2524125"/>
            <a:ext cx="935038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4" action="ppaction://hlinksldjump"/>
              </a:rPr>
              <a:t>10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40" name="AutoShape 15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59113" y="3382963"/>
            <a:ext cx="935037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5" action="ppaction://hlinksldjump"/>
              </a:rPr>
              <a:t>10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41" name="AutoShape 1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030538" y="4284663"/>
            <a:ext cx="935037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7" action="ppaction://hlinksldjump"/>
              </a:rPr>
              <a:t>10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45" name="AutoShape 1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71950" y="1557338"/>
            <a:ext cx="935038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8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46" name="AutoShape 16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73538" y="2478088"/>
            <a:ext cx="935037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9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47" name="AutoShape 16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173538" y="3382963"/>
            <a:ext cx="935037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1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48" name="AutoShape 16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140200" y="4240213"/>
            <a:ext cx="935038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2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52" name="AutoShape 1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84788" y="1536700"/>
            <a:ext cx="935037" cy="720725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3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53" name="AutoShape 16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84788" y="2524125"/>
            <a:ext cx="935037" cy="720725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4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54" name="AutoShape 17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292725" y="3371850"/>
            <a:ext cx="935038" cy="720725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0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55" name="AutoShape 1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92725" y="4240213"/>
            <a:ext cx="935038" cy="720725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6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59" name="AutoShape 17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43663" y="1557338"/>
            <a:ext cx="935037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6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60" name="AutoShape 17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43663" y="2565400"/>
            <a:ext cx="935037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7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61" name="AutoShape 17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43663" y="3371850"/>
            <a:ext cx="935037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9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62" name="AutoShape 17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443663" y="4240213"/>
            <a:ext cx="935037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5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66" name="AutoShape 18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96188" y="1557338"/>
            <a:ext cx="935037" cy="720725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21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67" name="AutoShape 18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96188" y="3348038"/>
            <a:ext cx="935037" cy="720725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22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68" name="AutoShape 184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596188" y="4240213"/>
            <a:ext cx="935037" cy="720725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20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772" name="AutoShape 18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81900" y="2489200"/>
            <a:ext cx="935038" cy="720725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8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3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3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3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2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69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3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2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3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2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23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3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2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3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2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3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3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3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3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3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4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3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3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3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3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3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3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3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2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23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3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2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23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3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23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23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23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3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3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3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23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3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2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2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23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6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23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23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23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23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6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3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23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6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3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3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3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23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6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3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3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3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23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72"/>
                  </p:tgtEl>
                </p:cond>
              </p:nextCondLst>
            </p:seq>
          </p:childTnLst>
        </p:cTn>
      </p:par>
    </p:tnLst>
    <p:bldLst>
      <p:bldP spid="323693" grpId="0" animBg="1"/>
      <p:bldP spid="323739" grpId="0" animBg="1"/>
      <p:bldP spid="323740" grpId="0" animBg="1"/>
      <p:bldP spid="323741" grpId="0" animBg="1"/>
      <p:bldP spid="323745" grpId="0" animBg="1"/>
      <p:bldP spid="323746" grpId="0" animBg="1"/>
      <p:bldP spid="323747" grpId="0" animBg="1"/>
      <p:bldP spid="323748" grpId="0" animBg="1"/>
      <p:bldP spid="323752" grpId="0" animBg="1"/>
      <p:bldP spid="323753" grpId="0" animBg="1"/>
      <p:bldP spid="323754" grpId="0" animBg="1"/>
      <p:bldP spid="323755" grpId="0" animBg="1"/>
      <p:bldP spid="323759" grpId="0" animBg="1"/>
      <p:bldP spid="323760" grpId="0" animBg="1"/>
      <p:bldP spid="323761" grpId="0" animBg="1"/>
      <p:bldP spid="323762" grpId="0" animBg="1"/>
      <p:bldP spid="323766" grpId="0" animBg="1"/>
      <p:bldP spid="323767" grpId="0" animBg="1"/>
      <p:bldP spid="323768" grpId="0" animBg="1"/>
      <p:bldP spid="3237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6836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 dirty="0" smtClean="0">
                <a:solidFill>
                  <a:srgbClr val="FFFFFF"/>
                </a:solidFill>
                <a:latin typeface="Tahoma"/>
              </a:rPr>
              <a:t>СКАЗКИ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 smtClean="0">
                <a:solidFill>
                  <a:srgbClr val="FFFFFF"/>
                </a:solidFill>
                <a:latin typeface="Tahoma"/>
              </a:rPr>
              <a:t>(30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)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203200" y="1844280"/>
            <a:ext cx="8364440" cy="274223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История Герды и Кая известна всем. Самоотверженность и любовь позволили Герде обойти полсвета. 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К </a:t>
            </a:r>
            <a:r>
              <a:rPr lang="ru-RU" sz="3200" b="1" dirty="0">
                <a:solidFill>
                  <a:schemeClr val="bg1"/>
                </a:solidFill>
              </a:rPr>
              <a:t>кому обращалась за помощью Герда? Кто сказал эти слова: </a:t>
            </a:r>
            <a:r>
              <a:rPr lang="ru-RU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«Сильнее, чем она есть, я не могу ее сделать. Не видишь разве, как велика ее сила? Ведь она босая обошла полсвета! Не у нас занимать ей силу, ее сила в ее сердце…»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7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404720" y="4811874"/>
            <a:ext cx="7961400" cy="15718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Садовница-волшебница, ворон и ворона, принц и принцесса, разбойница, олень, лапландка, финка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38040" y="189000"/>
            <a:ext cx="8229600" cy="62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 dirty="0" smtClean="0">
                <a:solidFill>
                  <a:srgbClr val="FFFFFF"/>
                </a:solidFill>
                <a:latin typeface="Tahoma"/>
              </a:rPr>
              <a:t>СКАЗКИ (40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)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-360" y="1125000"/>
            <a:ext cx="8893080" cy="2590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 marL="342720" indent="-342720" algn="ctr">
              <a:lnSpc>
                <a:spcPct val="80000"/>
              </a:lnSpc>
              <a:spcBef>
                <a:spcPts val="998"/>
              </a:spcBef>
            </a:pP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какой сказке времена года уступают место друг другу и зачем</a:t>
            </a:r>
            <a:endParaRPr lang="ru-RU" sz="4800" b="1" strike="noStrike" spc="-1" dirty="0">
              <a:solidFill>
                <a:srgbClr val="FFFF00"/>
              </a:solidFill>
              <a:latin typeface="Tahoma"/>
            </a:endParaRPr>
          </a:p>
        </p:txBody>
      </p:sp>
      <p:sp>
        <p:nvSpPr>
          <p:cNvPr id="207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4"/>
          <p:cNvSpPr/>
          <p:nvPr/>
        </p:nvSpPr>
        <p:spPr>
          <a:xfrm>
            <a:off x="3705159" y="3864931"/>
            <a:ext cx="5429520" cy="17565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3373"/>
              </a:spcBef>
            </a:pPr>
            <a:r>
              <a:rPr lang="ru-RU" sz="5400" b="1" strike="noStrike" spc="-1" dirty="0" smtClean="0">
                <a:solidFill>
                  <a:srgbClr val="FF9900"/>
                </a:solidFill>
                <a:latin typeface="Times New Roman"/>
                <a:ea typeface="Times New Roman"/>
              </a:rPr>
              <a:t>«12 месяцев» С.Я. Маршак</a:t>
            </a:r>
            <a:endParaRPr lang="ru-RU" sz="5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57" y="2712452"/>
            <a:ext cx="3712061" cy="344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68360" y="285840"/>
            <a:ext cx="8229600" cy="83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 dirty="0" smtClean="0">
                <a:solidFill>
                  <a:srgbClr val="FFFFFF"/>
                </a:solidFill>
                <a:latin typeface="Tahoma"/>
              </a:rPr>
              <a:t>СКАЗКИ (50</a:t>
            </a:r>
            <a:r>
              <a:rPr lang="ru-RU" sz="4000" b="1" strike="noStrike" spc="-1" dirty="0">
                <a:solidFill>
                  <a:srgbClr val="FFFFFF"/>
                </a:solidFill>
                <a:latin typeface="Tahoma"/>
              </a:rPr>
              <a:t>)</a:t>
            </a:r>
            <a:endParaRPr lang="ru-RU" sz="4000" b="0" strike="noStrike" spc="-1" dirty="0">
              <a:solidFill>
                <a:srgbClr val="C6E7FC"/>
              </a:solidFill>
              <a:latin typeface="Tahoma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55600" y="1267920"/>
            <a:ext cx="8709120" cy="230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Узнайте  сказочное произведение, которое начинается  словами:</a:t>
            </a:r>
          </a:p>
          <a:p>
            <a:r>
              <a:rPr lang="ru-RU" sz="3600" b="1" i="1" dirty="0">
                <a:solidFill>
                  <a:schemeClr val="bg1"/>
                </a:solidFill>
              </a:rPr>
              <a:t>У Лукоморья дуб зеленый;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ru-RU" sz="3600" b="1" i="1" dirty="0">
                <a:solidFill>
                  <a:schemeClr val="bg1"/>
                </a:solidFill>
              </a:rPr>
              <a:t>Златая цепь на дубе том…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Назовите  не только автора и название этого произведения, но и его жанр </a:t>
            </a:r>
          </a:p>
        </p:txBody>
      </p:sp>
      <p:sp>
        <p:nvSpPr>
          <p:cNvPr id="212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255600" y="5459400"/>
            <a:ext cx="8286840" cy="1325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3373"/>
              </a:spcBef>
            </a:pPr>
            <a:r>
              <a:rPr lang="ru-RU" sz="4000" b="1" strike="noStrike" spc="-1" dirty="0" smtClean="0">
                <a:solidFill>
                  <a:srgbClr val="FF9900"/>
                </a:solidFill>
                <a:latin typeface="Times New Roman"/>
                <a:ea typeface="Times New Roman"/>
              </a:rPr>
              <a:t>«Руслан и Людмила» </a:t>
            </a: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FF9900"/>
                </a:solidFill>
                <a:latin typeface="Times New Roman"/>
                <a:ea typeface="Times New Roman"/>
              </a:rPr>
              <a:t>А.С. </a:t>
            </a:r>
            <a:r>
              <a:rPr lang="ru-RU" sz="4000" b="1" spc="-1" dirty="0" smtClean="0">
                <a:solidFill>
                  <a:srgbClr val="FF9900"/>
                </a:solidFill>
                <a:latin typeface="Times New Roman"/>
                <a:ea typeface="Times New Roman"/>
              </a:rPr>
              <a:t>Пушкина, поэма</a:t>
            </a:r>
            <a:endParaRPr lang="ru-RU" sz="40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68360" y="390960"/>
            <a:ext cx="8229600" cy="1312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285840" y="2214360"/>
            <a:ext cx="8229600" cy="185724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5500" lnSpcReduction="10000"/>
          </a:bodyPr>
          <a:lstStyle/>
          <a:p>
            <a:pPr marL="342265" indent="-342265" algn="ctr">
              <a:lnSpc>
                <a:spcPct val="80000"/>
              </a:lnSpc>
              <a:spcBef>
                <a:spcPts val="1100"/>
              </a:spcBef>
            </a:pP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</a:rPr>
              <a:t>СПАСИБО ЗА УРОК!</a:t>
            </a:r>
            <a:endParaRPr lang="ru-RU" sz="4400" b="0" strike="noStrike" spc="-1" dirty="0">
              <a:solidFill>
                <a:srgbClr val="FFFFFF"/>
              </a:solidFill>
              <a:latin typeface="Tahoma"/>
            </a:endParaRPr>
          </a:p>
          <a:p>
            <a:pPr marL="342265" indent="-342265" algn="ctr">
              <a:lnSpc>
                <a:spcPct val="80000"/>
              </a:lnSpc>
              <a:spcBef>
                <a:spcPts val="1100"/>
              </a:spcBef>
            </a:pPr>
            <a:endParaRPr lang="ru-RU" sz="4400" b="0" strike="noStrike" spc="-1">
              <a:solidFill>
                <a:srgbClr val="FFFFFF"/>
              </a:solidFill>
              <a:latin typeface="Tahoma"/>
            </a:endParaRPr>
          </a:p>
          <a:p>
            <a:pPr marL="342265" indent="-342265" algn="ctr">
              <a:lnSpc>
                <a:spcPct val="80000"/>
              </a:lnSpc>
              <a:spcBef>
                <a:spcPts val="1100"/>
              </a:spcBef>
            </a:pPr>
            <a:r>
              <a:rPr lang="ru-RU" sz="4400" spc="-1" dirty="0">
                <a:solidFill>
                  <a:srgbClr val="FFFFFF"/>
                </a:solidFill>
                <a:latin typeface="Tahoma"/>
              </a:rPr>
              <a:t>Читайте на здоровье!</a:t>
            </a:r>
          </a:p>
        </p:txBody>
      </p:sp>
      <p:sp>
        <p:nvSpPr>
          <p:cNvPr id="242" name="CustomShape 3"/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68360" y="259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 У Крылова юбилей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(10)</a:t>
            </a:r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08000" y="1368000"/>
            <a:ext cx="3744000" cy="25200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spcBef>
                <a:spcPts val="797"/>
              </a:spcBef>
            </a:pPr>
            <a:r>
              <a:rPr lang="ru-RU" sz="44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В честь кого и где воздвигнут памятник</a:t>
            </a:r>
            <a:r>
              <a:rPr lang="ru-RU" sz="4400" b="1" strike="noStrike" spc="-1">
                <a:solidFill>
                  <a:srgbClr val="FFFF00"/>
                </a:solidFill>
                <a:latin typeface="Times New Roman"/>
              </a:rPr>
              <a:t>?</a:t>
            </a:r>
            <a:endParaRPr lang="ru-RU" sz="44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7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288000" y="4752000"/>
            <a:ext cx="7705080" cy="2226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9900"/>
                </a:solidFill>
                <a:latin typeface="Arial"/>
              </a:rPr>
              <a:t>В честь </a:t>
            </a:r>
            <a:r>
              <a:rPr lang="ru-RU" sz="2600" b="1" strike="noStrike" spc="-1" dirty="0">
                <a:solidFill>
                  <a:srgbClr val="FF9900"/>
                </a:solidFill>
                <a:latin typeface="Arial"/>
              </a:rPr>
              <a:t>Ивана Андреевича Крылова.</a:t>
            </a:r>
            <a:endParaRPr lang="ru-RU" sz="2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9900"/>
                </a:solidFill>
                <a:latin typeface="Arial"/>
              </a:rPr>
              <a:t>Композиция</a:t>
            </a:r>
            <a:r>
              <a:rPr lang="ru-RU" sz="2600" b="0" strike="noStrike" spc="-1" dirty="0">
                <a:solidFill>
                  <a:srgbClr val="FF9900"/>
                </a:solidFill>
                <a:latin typeface="Arial"/>
              </a:rPr>
              <a:t> </a:t>
            </a:r>
            <a:r>
              <a:rPr lang="ru-RU" sz="2600" b="1" strike="noStrike" spc="-1" dirty="0">
                <a:solidFill>
                  <a:srgbClr val="FF9900"/>
                </a:solidFill>
                <a:latin typeface="Arial"/>
              </a:rPr>
              <a:t>в Летнем саду</a:t>
            </a:r>
            <a:r>
              <a:rPr lang="ru-RU" sz="2200" b="1" strike="noStrike" spc="-1" dirty="0">
                <a:solidFill>
                  <a:srgbClr val="FF9900"/>
                </a:solidFill>
                <a:latin typeface="Arial"/>
              </a:rPr>
              <a:t> </a:t>
            </a:r>
            <a:r>
              <a:rPr lang="ru-RU" sz="2200" b="0" strike="noStrike" spc="-1" dirty="0">
                <a:solidFill>
                  <a:srgbClr val="FF9900"/>
                </a:solidFill>
                <a:latin typeface="Arial"/>
              </a:rPr>
              <a:t>— это второй памятник деятелю культуры в России, после памятника поэту и прозаику Н. М. Карамзину. Раньше подобные сооружения устанавливались только в честь царей или очень знатных особ.</a:t>
            </a:r>
            <a:endParaRPr lang="ru-RU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21588000">
            <a:off x="4757400" y="1581480"/>
            <a:ext cx="4352760" cy="326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26880" y="189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У Крылова юбилей 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(20)</a:t>
            </a:r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-360" y="1571737"/>
            <a:ext cx="4730471" cy="3477007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 marL="342265" indent="-342265" algn="ctr">
              <a:lnSpc>
                <a:spcPct val="90000"/>
              </a:lnSpc>
              <a:spcBef>
                <a:spcPts val="1100"/>
              </a:spcBef>
            </a:pP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</a:rPr>
              <a:t>Узнайте эту басню. </a:t>
            </a:r>
            <a:endParaRPr lang="ru-RU" sz="4400" spc="-1" dirty="0">
              <a:solidFill>
                <a:srgbClr val="FFFFFF"/>
              </a:solidFill>
              <a:latin typeface="Tahoma"/>
            </a:endParaRPr>
          </a:p>
          <a:p>
            <a:pPr marL="342265" indent="-342265" algn="ctr">
              <a:lnSpc>
                <a:spcPct val="90000"/>
              </a:lnSpc>
              <a:spcBef>
                <a:spcPts val="1100"/>
              </a:spcBef>
            </a:pP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</a:rPr>
              <a:t>Какова ее мораль?</a:t>
            </a:r>
            <a:endParaRPr lang="ru-RU" sz="44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2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144000" y="5317560"/>
            <a:ext cx="8727120" cy="94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9900"/>
                </a:solidFill>
                <a:latin typeface="Arial"/>
              </a:rPr>
              <a:t>Как ни полезна вещь, — цены не зная ей,</a:t>
            </a:r>
            <a:endParaRPr lang="ru-RU" sz="2800" b="0" strike="noStrike" spc="-1" dirty="0">
              <a:solidFill>
                <a:srgbClr val="FFFFFF"/>
              </a:solidFill>
              <a:latin typeface="Arial"/>
              <a:ea typeface="WenQuanYi Zen Hei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9900"/>
                </a:solidFill>
                <a:latin typeface="Arial"/>
              </a:rPr>
              <a:t>Невежда про нее свой толк все к худу клонит;</a:t>
            </a:r>
            <a:endParaRPr lang="ru-RU" sz="2800" b="0" strike="noStrike" spc="-1" dirty="0">
              <a:solidFill>
                <a:srgbClr val="FFFFFF"/>
              </a:solidFill>
              <a:latin typeface="Arial"/>
              <a:ea typeface="WenQuanYi Zen Hei"/>
            </a:endParaRPr>
          </a:p>
        </p:txBody>
      </p:sp>
      <p:pic>
        <p:nvPicPr>
          <p:cNvPr id="124" name="Рисунок 12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06905" y="2101698"/>
            <a:ext cx="4511455" cy="28254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28760" y="324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У Крылова юбилей  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(30)</a:t>
            </a:r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72000" y="1800000"/>
            <a:ext cx="7056000" cy="273600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10000"/>
          </a:bodyPr>
          <a:lstStyle/>
          <a:p>
            <a:pPr marL="342265" indent="10795">
              <a:lnSpc>
                <a:spcPct val="90000"/>
              </a:lnSpc>
              <a:spcBef>
                <a:spcPts val="998"/>
              </a:spcBef>
            </a:pPr>
            <a:r>
              <a:rPr lang="ru-RU" sz="4000" b="1" i="1" strike="noStrike" spc="-1" dirty="0">
                <a:solidFill>
                  <a:srgbClr val="FFFF00"/>
                </a:solidFill>
                <a:latin typeface="Times New Roman"/>
              </a:rPr>
              <a:t>«Ты все пела? Это дело!</a:t>
            </a:r>
            <a:r>
              <a:rPr lang="ru-RU" sz="4000" b="1" i="1" spc="-1" dirty="0">
                <a:solidFill>
                  <a:srgbClr val="FFFF00"/>
                </a:solidFill>
                <a:latin typeface="Times New Roman"/>
              </a:rPr>
              <a:t> </a:t>
            </a:r>
            <a:endParaRPr lang="ru-RU" sz="4000" b="0" strike="noStrike" spc="-1">
              <a:solidFill>
                <a:srgbClr val="FFFFFF"/>
              </a:solidFill>
              <a:latin typeface="Tahoma"/>
            </a:endParaRPr>
          </a:p>
          <a:p>
            <a:pPr marL="342265" indent="10795">
              <a:lnSpc>
                <a:spcPct val="90000"/>
              </a:lnSpc>
              <a:spcBef>
                <a:spcPts val="998"/>
              </a:spcBef>
            </a:pPr>
            <a:r>
              <a:rPr lang="ru-RU" sz="4000" b="1" i="1" strike="noStrike" spc="-1" dirty="0">
                <a:solidFill>
                  <a:srgbClr val="FFFF00"/>
                </a:solidFill>
                <a:latin typeface="Times New Roman"/>
              </a:rPr>
              <a:t>Так пойди же, попляши!»</a:t>
            </a:r>
            <a:endParaRPr lang="ru-RU" sz="4000" b="0" strike="noStrike" spc="-1" dirty="0">
              <a:solidFill>
                <a:srgbClr val="FFFFFF"/>
              </a:solidFill>
              <a:latin typeface="Tahoma"/>
            </a:endParaRPr>
          </a:p>
          <a:p>
            <a:pPr marL="342265" indent="10795">
              <a:lnSpc>
                <a:spcPct val="90000"/>
              </a:lnSpc>
              <a:spcBef>
                <a:spcPts val="998"/>
              </a:spcBef>
            </a:pPr>
            <a:endParaRPr lang="ru-RU" sz="3200" spc="-1">
              <a:solidFill>
                <a:srgbClr val="FFFFFF"/>
              </a:solidFill>
              <a:latin typeface="Tahoma"/>
            </a:endParaRPr>
          </a:p>
          <a:p>
            <a:pPr marL="342265" indent="10795">
              <a:lnSpc>
                <a:spcPct val="90000"/>
              </a:lnSpc>
              <a:spcBef>
                <a:spcPts val="998"/>
              </a:spcBef>
            </a:pPr>
            <a:r>
              <a:rPr lang="ru-RU" sz="3200" b="1" spc="-1" dirty="0">
                <a:solidFill>
                  <a:srgbClr val="FFFF00"/>
                </a:solidFill>
                <a:latin typeface="Times New Roman"/>
              </a:rPr>
              <a:t> </a:t>
            </a:r>
            <a:r>
              <a:rPr lang="ru-RU" sz="4000" b="1" strike="noStrike" spc="-1" dirty="0">
                <a:solidFill>
                  <a:schemeClr val="bg1"/>
                </a:solidFill>
                <a:latin typeface="Times New Roman"/>
              </a:rPr>
              <a:t>Мораль какой басни Крылова выражена в этом афоризме?</a:t>
            </a:r>
            <a:endParaRPr lang="ru-RU" sz="4000" b="0" strike="noStrike" spc="-1">
              <a:solidFill>
                <a:schemeClr val="bg1"/>
              </a:solidFill>
              <a:latin typeface="Tahoma"/>
            </a:endParaRPr>
          </a:p>
          <a:p>
            <a:pPr marL="342265" indent="10795">
              <a:lnSpc>
                <a:spcPct val="90000"/>
              </a:lnSpc>
              <a:spcBef>
                <a:spcPts val="998"/>
              </a:spcBef>
            </a:pPr>
            <a:endParaRPr lang="ru-RU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7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93600" y="4798800"/>
            <a:ext cx="7610400" cy="1739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3373"/>
              </a:spcBef>
            </a:pPr>
            <a:r>
              <a:rPr lang="ru-RU" sz="5400" b="1" strike="noStrike" spc="-1" dirty="0">
                <a:solidFill>
                  <a:srgbClr val="FF9900"/>
                </a:solidFill>
                <a:latin typeface="Arial"/>
              </a:rPr>
              <a:t>«Стрекоза и Муравей»</a:t>
            </a:r>
            <a:endParaRPr lang="ru-RU" sz="5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9" name="Рисунок 128"/>
          <p:cNvPicPr/>
          <p:nvPr/>
        </p:nvPicPr>
        <p:blipFill>
          <a:blip r:embed="rId3"/>
          <a:stretch/>
        </p:blipFill>
        <p:spPr>
          <a:xfrm>
            <a:off x="6354720" y="1080000"/>
            <a:ext cx="2675520" cy="38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144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У Крылова юбилей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(40)</a:t>
            </a:r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576000" y="1425240"/>
            <a:ext cx="8139240" cy="4390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spAutoFit/>
          </a:bodyPr>
          <a:lstStyle/>
          <a:p>
            <a:pPr>
              <a:spcBef>
                <a:spcPts val="797"/>
              </a:spcBef>
            </a:pPr>
            <a:r>
              <a:rPr lang="ru-RU" sz="3600" b="1" strike="noStrike" spc="-1" dirty="0">
                <a:solidFill>
                  <a:srgbClr val="FFFF00"/>
                </a:solidFill>
                <a:latin typeface="Times New Roman"/>
              </a:rPr>
              <a:t>Узнайте басню по</a:t>
            </a:r>
            <a:r>
              <a:rPr lang="ru-RU" sz="3600" b="1" spc="-1" dirty="0">
                <a:solidFill>
                  <a:srgbClr val="FFFF00"/>
                </a:solidFill>
                <a:latin typeface="Times New Roman"/>
              </a:rPr>
              <a:t> </a:t>
            </a:r>
            <a:r>
              <a:rPr lang="ru-RU" sz="3600" b="1" strike="noStrike" spc="-1" dirty="0">
                <a:solidFill>
                  <a:srgbClr val="FFFF00"/>
                </a:solidFill>
                <a:latin typeface="Times New Roman"/>
              </a:rPr>
              <a:t> строкам:</a:t>
            </a:r>
            <a:endParaRPr lang="ru-RU" sz="3600" b="1" strike="noStrike" spc="-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  <a:spcBef>
                <a:spcPts val="797"/>
              </a:spcBef>
            </a:pPr>
            <a:r>
              <a:rPr lang="ru-RU" sz="36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</a:rPr>
              <a:t>А)«А вы, друзья как ни садитесь,</a:t>
            </a:r>
            <a:endParaRPr lang="ru-RU" sz="3600" b="1" strike="noStrike" spc="-1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>
              <a:spcBef>
                <a:spcPts val="797"/>
              </a:spcBef>
            </a:pPr>
            <a:r>
              <a:rPr lang="ru-RU" sz="3600" b="1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</a:rPr>
              <a:t>    </a:t>
            </a:r>
            <a:r>
              <a:rPr lang="ru-RU" sz="36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</a:rPr>
              <a:t> Всё в музыканты не годитесь!»</a:t>
            </a:r>
            <a:endParaRPr lang="ru-RU" sz="3600" b="1" strike="noStrike" spc="-1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  <a:spcBef>
                <a:spcPts val="797"/>
              </a:spcBef>
            </a:pPr>
            <a:r>
              <a:rPr lang="ru-RU" sz="3600" b="1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</a:rPr>
              <a:t>Б)«Когда в товарищах согласья нет,</a:t>
            </a:r>
            <a:endParaRPr lang="ru-RU" sz="3600" b="1" strike="noStrike" spc="-1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>
              <a:spcBef>
                <a:spcPts val="797"/>
              </a:spcBef>
            </a:pPr>
            <a:r>
              <a:rPr lang="ru-RU" sz="36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</a:rPr>
              <a:t>     </a:t>
            </a:r>
            <a:r>
              <a:rPr lang="ru-RU" sz="3600" b="1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</a:rPr>
              <a:t> На лад их дело не пойдет…»</a:t>
            </a:r>
            <a:endParaRPr lang="ru-RU" sz="3600" b="1" strike="noStrike" spc="-1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>
              <a:spcBef>
                <a:spcPts val="797"/>
              </a:spcBef>
            </a:pPr>
            <a:r>
              <a:rPr lang="ru-RU" sz="3600" b="1" strike="noStrike" spc="-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/>
              </a:rPr>
              <a:t>В) «Кукушка хвалит Петуха?</a:t>
            </a:r>
            <a:r>
              <a:rPr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b="1" spc="-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/>
              </a:rPr>
              <a:t>     </a:t>
            </a:r>
            <a:r>
              <a:rPr lang="ru-RU" sz="3600" b="1" strike="noStrike" spc="-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/>
              </a:rPr>
              <a:t> За то, что хвалит он Кукушку»..</a:t>
            </a:r>
            <a:r>
              <a:rPr lang="ru-RU" sz="3600" b="1" spc="-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/>
              </a:rPr>
              <a:t> </a:t>
            </a:r>
            <a:endParaRPr lang="ru-RU" sz="3600" b="1" strike="noStrike" spc="-1">
              <a:solidFill>
                <a:schemeClr val="accent6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32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179280" y="5819760"/>
            <a:ext cx="8460720" cy="52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Aft>
                <a:spcPts val="720"/>
              </a:spcAft>
            </a:pPr>
            <a:r>
              <a:rPr lang="ru-RU" sz="2800" b="1" strike="noStrike" spc="-1" dirty="0">
                <a:solidFill>
                  <a:srgbClr val="FF9900"/>
                </a:solidFill>
                <a:latin typeface="Tahoma"/>
                <a:ea typeface="Times New Roman"/>
              </a:rPr>
              <a:t>а) «Квартет», б) «Лебедь, Рак и Щука»</a:t>
            </a:r>
            <a:endParaRPr lang="ru-RU" sz="2800" b="1" strike="noStrike" spc="-1" dirty="0">
              <a:solidFill>
                <a:srgbClr val="2E3137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1104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У Крылова юбилей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(50)</a:t>
            </a:r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0" y="1355737"/>
            <a:ext cx="9144000" cy="238393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500" lnSpcReduction="20000"/>
          </a:bodyPr>
          <a:lstStyle/>
          <a:p>
            <a:pPr>
              <a:lnSpc>
                <a:spcPct val="100000"/>
              </a:lnSpc>
              <a:spcAft>
                <a:spcPts val="720"/>
              </a:spcAft>
            </a:pPr>
            <a:r>
              <a:rPr lang="ru-RU" sz="4000" b="1" i="1" strike="noStrike" spc="-1" dirty="0">
                <a:solidFill>
                  <a:srgbClr val="FFFF00"/>
                </a:solidFill>
                <a:latin typeface="Times New Roman"/>
              </a:rPr>
              <a:t>«Ты сер, а я, приятель, сед.</a:t>
            </a:r>
            <a:endParaRPr lang="ru-RU" sz="4000" b="0" i="1" strike="noStrike" spc="-1">
              <a:solidFill>
                <a:srgbClr val="1A1A1A"/>
              </a:solidFill>
              <a:latin typeface="Times New Roman"/>
              <a:ea typeface="Times New Roman"/>
            </a:endParaRPr>
          </a:p>
          <a:p>
            <a:r>
              <a:rPr lang="ru-RU" sz="4000" b="1" i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И волчью я твою натуру знаю!»</a:t>
            </a:r>
            <a:r>
              <a:rPr lang="ru-RU" sz="4000" b="1" i="1" strike="noStrike" spc="-1" dirty="0">
                <a:solidFill>
                  <a:srgbClr val="FFFF00"/>
                </a:solidFill>
                <a:latin typeface="Times New Roman"/>
              </a:rPr>
              <a:t>?</a:t>
            </a:r>
            <a:endParaRPr lang="ru-RU" sz="4000" b="0" i="1" strike="noStrike" spc="-1">
              <a:solidFill>
                <a:srgbClr val="FFFFFF"/>
              </a:solidFill>
              <a:latin typeface="Tahoma"/>
            </a:endParaRPr>
          </a:p>
          <a:p>
            <a:endParaRPr lang="ru-RU" sz="3600" b="1" spc="-1" dirty="0">
              <a:solidFill>
                <a:srgbClr val="FFFF00"/>
              </a:solidFill>
              <a:latin typeface="Times New Roman"/>
            </a:endParaRPr>
          </a:p>
          <a:p>
            <a:pPr algn="ctr"/>
            <a:r>
              <a:rPr lang="ru-RU" sz="3600" b="1" strike="noStrike" spc="-1" dirty="0">
                <a:solidFill>
                  <a:schemeClr val="bg1"/>
                </a:solidFill>
                <a:latin typeface="Times New Roman"/>
              </a:rPr>
              <a:t>В связи с каким</a:t>
            </a:r>
            <a:r>
              <a:rPr lang="ru-RU" sz="3600" b="1" spc="-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ru-RU" sz="3600" b="1" strike="noStrike" spc="-1" dirty="0">
                <a:solidFill>
                  <a:schemeClr val="bg1"/>
                </a:solidFill>
                <a:latin typeface="Times New Roman"/>
              </a:rPr>
              <a:t> событием в истории России Крылов написал её?</a:t>
            </a:r>
            <a:r>
              <a:rPr lang="ru-RU" sz="3600" b="1" spc="-1" dirty="0">
                <a:solidFill>
                  <a:schemeClr val="bg1"/>
                </a:solidFill>
                <a:latin typeface="Times New Roman"/>
              </a:rPr>
              <a:t> </a:t>
            </a:r>
            <a:endParaRPr lang="ru-RU" sz="3600" b="0" strike="noStrike" spc="-1">
              <a:solidFill>
                <a:schemeClr val="bg1"/>
              </a:solidFill>
              <a:latin typeface="Tahoma"/>
            </a:endParaRPr>
          </a:p>
          <a:p>
            <a:endParaRPr lang="ru-RU" sz="3600" b="0" strike="noStrike" spc="-1">
              <a:solidFill>
                <a:srgbClr val="FFFFFF"/>
              </a:solidFill>
              <a:latin typeface="Tahoma"/>
            </a:endParaRPr>
          </a:p>
          <a:p>
            <a:endParaRPr lang="ru-RU" sz="3600" b="0" strike="noStrike" spc="-1">
              <a:solidFill>
                <a:srgbClr val="FFFFFF"/>
              </a:solidFill>
              <a:latin typeface="Tahoma"/>
            </a:endParaRPr>
          </a:p>
          <a:p>
            <a:endParaRPr lang="ru-RU" sz="36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6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113028" y="3739675"/>
            <a:ext cx="8595543" cy="24951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ru-RU" sz="3600" b="1" u="sng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</a:rPr>
              <a:t> </a:t>
            </a:r>
            <a:r>
              <a:rPr lang="ru-RU" sz="3600" b="1" u="sng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</a:rPr>
              <a:t>«Волк на псарне</a:t>
            </a:r>
            <a:r>
              <a:rPr lang="ru-RU" sz="3600" b="1" u="sng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</a:rPr>
              <a:t>»</a:t>
            </a:r>
          </a:p>
          <a:p>
            <a:pPr algn="ctr"/>
            <a:r>
              <a:rPr lang="ru-RU" sz="2000" b="1" u="sng" strike="noStrike" spc="-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FF9900"/>
                </a:solidFill>
                <a:latin typeface="Times New Roman"/>
              </a:rPr>
              <a:t>Басня была создана в ответ на попытки Наполеона договориться с Кутузовым о перемирии. Русский главнокомандующий решительно отклонил мирные предложения и в одержал решительную победу при Тарутине. Кутузов получил текст басни в письме своей жены и лично прочитал ее офицерам Прочитав строку «а я приятель сед», полководец снял головной убор и продемонстрировал собственную седую голову.</a:t>
            </a:r>
            <a:endParaRPr lang="ru-RU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42560" y="0"/>
            <a:ext cx="9001080" cy="1928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Ай да ПУШКИН!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 (10)</a:t>
            </a:r>
            <a:r>
              <a:rPr lang="ru-RU" sz="4000" b="1" strike="noStrike" spc="-1">
                <a:solidFill>
                  <a:srgbClr val="073E87"/>
                </a:solidFill>
                <a:latin typeface="Tahoma"/>
              </a:rPr>
              <a:t> </a:t>
            </a:r>
            <a:r>
              <a:t/>
            </a:r>
            <a:br/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566960" y="1428480"/>
            <a:ext cx="4576680" cy="304824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 marL="86995" indent="10795" algn="ctr">
              <a:lnSpc>
                <a:spcPct val="90000"/>
              </a:lnSpc>
              <a:spcBef>
                <a:spcPts val="998"/>
              </a:spcBef>
            </a:pPr>
            <a:r>
              <a:rPr lang="ru-RU" sz="4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 Из каких сказок Пушкина прозвучали отрывки?</a:t>
            </a:r>
            <a:r>
              <a:t/>
            </a:r>
            <a:br/>
            <a:endParaRPr lang="ru-RU" sz="40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40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0" y="3957840"/>
            <a:ext cx="8712000" cy="25567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Сказка о Царе Салтане, о сыне его славном и могучем богатыре князе </a:t>
            </a:r>
            <a:r>
              <a:rPr lang="ru-RU" sz="3200" b="1" strike="noStrike" spc="-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Гвидоне</a:t>
            </a:r>
            <a:r>
              <a:rPr lang="ru-RU" sz="3200" b="1" strike="noStrike" spc="-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strike="noStrike" spc="-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Салтановиче</a:t>
            </a:r>
            <a:r>
              <a:rPr lang="ru-RU" sz="3200" b="1" strike="noStrike" spc="-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и о прекрасной царевне Лебеди</a:t>
            </a:r>
            <a:endParaRPr lang="ru-RU" sz="3200" b="0" strike="noStrike" spc="-1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Сказка о рыбаке и рыбке</a:t>
            </a:r>
            <a:endParaRPr lang="ru-RU" sz="3200" b="0" strike="noStrike" spc="-1" dirty="0">
              <a:solidFill>
                <a:schemeClr val="accent3">
                  <a:lumMod val="40000"/>
                  <a:lumOff val="6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9900"/>
                </a:solidFill>
                <a:latin typeface="Times New Roman"/>
                <a:ea typeface="Times New Roman"/>
              </a:rPr>
              <a:t>Сказка о Золотом петушке</a:t>
            </a:r>
            <a:endParaRPr lang="ru-RU" sz="32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3"/>
          <a:stretch/>
        </p:blipFill>
        <p:spPr>
          <a:xfrm>
            <a:off x="288000" y="1356480"/>
            <a:ext cx="4266720" cy="240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0" y="260280"/>
            <a:ext cx="8686800" cy="1214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Ай да ПУШКИН</a:t>
            </a:r>
            <a:r>
              <a:t/>
            </a:r>
            <a:br/>
            <a:r>
              <a:rPr lang="ru-RU" sz="4000" b="1" strike="noStrike" spc="-1">
                <a:solidFill>
                  <a:srgbClr val="FFFFFF"/>
                </a:solidFill>
                <a:latin typeface="Tahoma"/>
              </a:rPr>
              <a:t>(20) </a:t>
            </a:r>
            <a:r>
              <a:t/>
            </a:r>
            <a:br/>
            <a:endParaRPr lang="ru-RU" sz="4000" b="0" strike="noStrike" spc="-1">
              <a:solidFill>
                <a:srgbClr val="C6E7FC"/>
              </a:solidFill>
              <a:latin typeface="Tahoma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07640" y="1484280"/>
            <a:ext cx="8589960" cy="144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ts val="797"/>
              </a:spcBef>
            </a:pP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Сложите распавшееся стихотворение</a:t>
            </a: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</a:rPr>
              <a:t>?</a:t>
            </a:r>
            <a:endParaRPr lang="ru-RU" sz="4400" b="0" strike="noStrike" spc="-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45" name="CustomShape 3">
            <a:hlinkClick r:id="rId2" action="ppaction://hlinksldjump"/>
          </p:cNvPr>
          <p:cNvSpPr/>
          <p:nvPr/>
        </p:nvSpPr>
        <p:spPr>
          <a:xfrm>
            <a:off x="7993080" y="6281640"/>
            <a:ext cx="1150920" cy="576360"/>
          </a:xfrm>
          <a:custGeom>
            <a:avLst/>
            <a:gdLst/>
            <a:ahLst/>
            <a:cxnLst/>
            <a:rect l="0" t="0" r="r" b="b"/>
            <a:pathLst>
              <a:path w="3199" h="1603">
                <a:moveTo>
                  <a:pt x="0" y="0"/>
                </a:moveTo>
                <a:lnTo>
                  <a:pt x="3198" y="0"/>
                </a:lnTo>
                <a:lnTo>
                  <a:pt x="3198" y="1602"/>
                </a:lnTo>
                <a:lnTo>
                  <a:pt x="0" y="1602"/>
                </a:lnTo>
                <a:lnTo>
                  <a:pt x="0" y="0"/>
                </a:lnTo>
                <a:moveTo>
                  <a:pt x="0" y="0"/>
                </a:moveTo>
                <a:lnTo>
                  <a:pt x="3198" y="0"/>
                </a:lnTo>
                <a:lnTo>
                  <a:pt x="3094" y="103"/>
                </a:lnTo>
                <a:lnTo>
                  <a:pt x="103" y="103"/>
                </a:lnTo>
                <a:lnTo>
                  <a:pt x="0" y="0"/>
                </a:lnTo>
                <a:moveTo>
                  <a:pt x="3198" y="0"/>
                </a:moveTo>
                <a:lnTo>
                  <a:pt x="3198" y="1602"/>
                </a:lnTo>
                <a:lnTo>
                  <a:pt x="3094" y="1498"/>
                </a:lnTo>
                <a:lnTo>
                  <a:pt x="3094" y="103"/>
                </a:lnTo>
                <a:lnTo>
                  <a:pt x="3198" y="0"/>
                </a:lnTo>
                <a:moveTo>
                  <a:pt x="3198" y="1602"/>
                </a:moveTo>
                <a:lnTo>
                  <a:pt x="0" y="1602"/>
                </a:lnTo>
                <a:lnTo>
                  <a:pt x="103" y="1498"/>
                </a:lnTo>
                <a:lnTo>
                  <a:pt x="3094" y="1498"/>
                </a:lnTo>
                <a:lnTo>
                  <a:pt x="3198" y="1602"/>
                </a:lnTo>
                <a:moveTo>
                  <a:pt x="0" y="1602"/>
                </a:moveTo>
                <a:lnTo>
                  <a:pt x="0" y="0"/>
                </a:lnTo>
                <a:lnTo>
                  <a:pt x="103" y="103"/>
                </a:lnTo>
                <a:lnTo>
                  <a:pt x="103" y="1498"/>
                </a:lnTo>
                <a:lnTo>
                  <a:pt x="0" y="1602"/>
                </a:lnTo>
                <a:moveTo>
                  <a:pt x="1079" y="801"/>
                </a:moveTo>
                <a:lnTo>
                  <a:pt x="2118" y="281"/>
                </a:lnTo>
                <a:lnTo>
                  <a:pt x="2118" y="1320"/>
                </a:lnTo>
                <a:lnTo>
                  <a:pt x="1079" y="80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715</Words>
  <Application>Microsoft Office PowerPoint</Application>
  <PresentationFormat>Экран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DejaVu Sans</vt:lpstr>
      <vt:lpstr>Tahoma</vt:lpstr>
      <vt:lpstr>Times New Roman</vt:lpstr>
      <vt:lpstr>WenQuanYi Zen Hei</vt:lpstr>
      <vt:lpstr>Wingdings</vt:lpstr>
      <vt:lpstr>Office Theme</vt:lpstr>
      <vt:lpstr>Office Theme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dc:description/>
  <cp:lastModifiedBy>1</cp:lastModifiedBy>
  <cp:revision>319</cp:revision>
  <dcterms:created xsi:type="dcterms:W3CDTF">2010-11-04T17:41:43Z</dcterms:created>
  <dcterms:modified xsi:type="dcterms:W3CDTF">2019-05-06T13:54:44Z</dcterms:modified>
  <dc:language>ru-RU</dc:language>
</cp:coreProperties>
</file>