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67" r:id="rId4"/>
    <p:sldId id="277" r:id="rId5"/>
    <p:sldId id="307" r:id="rId6"/>
    <p:sldId id="287" r:id="rId7"/>
    <p:sldId id="280" r:id="rId8"/>
    <p:sldId id="308" r:id="rId9"/>
    <p:sldId id="288" r:id="rId10"/>
    <p:sldId id="289" r:id="rId11"/>
    <p:sldId id="290" r:id="rId12"/>
    <p:sldId id="291" r:id="rId13"/>
    <p:sldId id="292" r:id="rId14"/>
    <p:sldId id="293" r:id="rId15"/>
    <p:sldId id="296" r:id="rId16"/>
    <p:sldId id="281" r:id="rId17"/>
    <p:sldId id="309" r:id="rId18"/>
    <p:sldId id="259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10" y="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EC034F-E26A-44D5-A9F6-4E498D7AB6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01F3-BFAF-43EC-82A2-6EDD61971BEE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E489-9880-4FED-96A2-B15485B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57158" y="1500174"/>
            <a:ext cx="8358246" cy="500062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Строение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функции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кожи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Balanova\Documents\цифровой микроскоп\работа8кл\волосяная луковица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6396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8126943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8472518" cy="7508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8800" b="1" dirty="0" smtClean="0"/>
              <a:t>Сальная железа</a:t>
            </a:r>
            <a:endParaRPr lang="ru-RU" sz="8800" b="1" dirty="0"/>
          </a:p>
        </p:txBody>
      </p:sp>
      <p:pic>
        <p:nvPicPr>
          <p:cNvPr id="24578" name="Picture 2" descr="C:\Users\Balanova\Documents\цифровой микроскоп\работа8кл\сальная желез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928670"/>
            <a:ext cx="7904740" cy="5929330"/>
          </a:xfrm>
          <a:noFill/>
        </p:spPr>
      </p:pic>
    </p:spTree>
    <p:extLst>
      <p:ext uri="{BB962C8B-B14F-4D97-AF65-F5344CB8AC3E}">
        <p14:creationId xmlns:p14="http://schemas.microsoft.com/office/powerpoint/2010/main" val="20270351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0" y="0"/>
            <a:ext cx="9144000" cy="7508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400" b="1" dirty="0" smtClean="0"/>
              <a:t>Секреторный отдел потовой железы</a:t>
            </a:r>
            <a:endParaRPr lang="ru-RU" sz="4400" b="1" dirty="0"/>
          </a:p>
        </p:txBody>
      </p:sp>
      <p:pic>
        <p:nvPicPr>
          <p:cNvPr id="24579" name="Picture 3" descr="C:\Users\Balanova\Documents\цифровой микроскоп\работа8кл\секреторный отдел потовой железы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472" y="785794"/>
            <a:ext cx="8098397" cy="6072206"/>
          </a:xfrm>
          <a:noFill/>
        </p:spPr>
      </p:pic>
    </p:spTree>
    <p:extLst>
      <p:ext uri="{BB962C8B-B14F-4D97-AF65-F5344CB8AC3E}">
        <p14:creationId xmlns:p14="http://schemas.microsoft.com/office/powerpoint/2010/main" val="17268453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0" y="428604"/>
            <a:ext cx="9144000" cy="53659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7200" b="1" dirty="0" smtClean="0"/>
              <a:t>Тельце </a:t>
            </a:r>
            <a:r>
              <a:rPr lang="ru-RU" sz="7200" b="1" dirty="0" err="1" smtClean="0"/>
              <a:t>Фатер-пачини</a:t>
            </a:r>
            <a:endParaRPr lang="ru-RU" sz="7200" b="1" dirty="0"/>
          </a:p>
        </p:txBody>
      </p:sp>
      <p:pic>
        <p:nvPicPr>
          <p:cNvPr id="23555" name="Picture 3" descr="C:\Users\Balanova\Documents\цифровой микроскоп\работа8кл\рецептор давления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928670"/>
            <a:ext cx="8358246" cy="6267042"/>
          </a:xfrm>
          <a:noFill/>
        </p:spPr>
      </p:pic>
    </p:spTree>
    <p:extLst>
      <p:ext uri="{BB962C8B-B14F-4D97-AF65-F5344CB8AC3E}">
        <p14:creationId xmlns:p14="http://schemas.microsoft.com/office/powerpoint/2010/main" val="35310846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9286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800" b="1" dirty="0" smtClean="0"/>
              <a:t>Тыльная поверхность кисти руки</a:t>
            </a:r>
            <a:endParaRPr lang="ru-RU" sz="4800" b="1" dirty="0"/>
          </a:p>
        </p:txBody>
      </p:sp>
      <p:pic>
        <p:nvPicPr>
          <p:cNvPr id="14341" name="Picture 2" descr="C:\Users\Balanova\Documents\цифровой микроскоп\работа8кл\кожа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1070766"/>
            <a:ext cx="7715304" cy="5787234"/>
          </a:xfrm>
          <a:noFill/>
        </p:spPr>
      </p:pic>
    </p:spTree>
    <p:extLst>
      <p:ext uri="{BB962C8B-B14F-4D97-AF65-F5344CB8AC3E}">
        <p14:creationId xmlns:p14="http://schemas.microsoft.com/office/powerpoint/2010/main" val="35171512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5896" y="9550"/>
            <a:ext cx="9118104" cy="11151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/>
              <a:t>блестящая поверхность кожи получается в результате смазки ее кожным салом</a:t>
            </a:r>
            <a:endParaRPr lang="ru-RU" sz="3200" b="1" dirty="0"/>
          </a:p>
        </p:txBody>
      </p:sp>
      <p:pic>
        <p:nvPicPr>
          <p:cNvPr id="15366" name="Picture 3" descr="C:\Users\Balanova\Documents\цифровой микроскоп\работа8кл\кожа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124744"/>
            <a:ext cx="7920880" cy="5669144"/>
          </a:xfrm>
          <a:noFill/>
        </p:spPr>
      </p:pic>
    </p:spTree>
    <p:extLst>
      <p:ext uri="{BB962C8B-B14F-4D97-AF65-F5344CB8AC3E}">
        <p14:creationId xmlns:p14="http://schemas.microsoft.com/office/powerpoint/2010/main" val="18480092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28596" y="1142984"/>
            <a:ext cx="8136904" cy="456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Подкожная</a:t>
            </a:r>
          </a:p>
          <a:p>
            <a:pPr algn="ctr" rtl="0">
              <a:buNone/>
            </a:pP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жировая</a:t>
            </a:r>
          </a:p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клетчатка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374802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50201"/>
              </p:ext>
            </p:extLst>
          </p:nvPr>
        </p:nvGraphicFramePr>
        <p:xfrm>
          <a:off x="107950" y="188913"/>
          <a:ext cx="9036051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017">
                  <a:extLst>
                    <a:ext uri="{9D8B030D-6E8A-4147-A177-3AD203B41FA5}">
                      <a16:colId xmlns:a16="http://schemas.microsoft.com/office/drawing/2014/main" val="3489381550"/>
                    </a:ext>
                  </a:extLst>
                </a:gridCol>
                <a:gridCol w="3252233">
                  <a:extLst>
                    <a:ext uri="{9D8B030D-6E8A-4147-A177-3AD203B41FA5}">
                      <a16:colId xmlns:a16="http://schemas.microsoft.com/office/drawing/2014/main" val="2888453729"/>
                    </a:ext>
                  </a:extLst>
                </a:gridCol>
                <a:gridCol w="2771801">
                  <a:extLst>
                    <a:ext uri="{9D8B030D-6E8A-4147-A177-3AD203B41FA5}">
                      <a16:colId xmlns:a16="http://schemas.microsoft.com/office/drawing/2014/main" val="4217473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слоя</a:t>
                      </a:r>
                      <a:endParaRPr lang="ru-RU" sz="4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65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Подкожная клетчатка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Рыхлая 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соединитель-</a:t>
                      </a:r>
                      <a:r>
                        <a:rPr lang="ru-RU" sz="40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ная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4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ткань, скопление жировых долек.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Защитная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Терморегу-ляторная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Запасаю-</a:t>
                      </a:r>
                      <a:r>
                        <a:rPr lang="ru-RU" sz="40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щая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00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6474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8572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800" b="1" dirty="0" smtClean="0"/>
              <a:t>Подкожно-жировая клетчатка</a:t>
            </a:r>
            <a:endParaRPr lang="ru-RU" sz="4800" b="1" dirty="0"/>
          </a:p>
        </p:txBody>
      </p:sp>
      <p:pic>
        <p:nvPicPr>
          <p:cNvPr id="23554" name="Picture 2" descr="C:\Users\Balanova\Documents\цифровой микроскоп\работа8кл\Подкожно-жировая клетчатк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000108"/>
            <a:ext cx="8501122" cy="6376675"/>
          </a:xfr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5135" y="707798"/>
            <a:ext cx="4599341" cy="11430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9783" y="2173060"/>
            <a:ext cx="4814693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6d26a7215e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7347"/>
            <a:ext cx="4842181" cy="48842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21715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«Нет на свете прекраснее одежды, чем бронза мускулов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вежесть кожи»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584" y="5157192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В.В.Маяковский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Мои документы\гимназия\УРОКИ\презентации\рисунки для презентаций\анатомия\выделение, кожа\кожа 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28596" y="1142984"/>
            <a:ext cx="8136904" cy="456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Эпидермис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8664753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564065"/>
              </p:ext>
            </p:extLst>
          </p:nvPr>
        </p:nvGraphicFramePr>
        <p:xfrm>
          <a:off x="107950" y="188913"/>
          <a:ext cx="9036051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017">
                  <a:extLst>
                    <a:ext uri="{9D8B030D-6E8A-4147-A177-3AD203B41FA5}">
                      <a16:colId xmlns:a16="http://schemas.microsoft.com/office/drawing/2014/main" val="3489381550"/>
                    </a:ext>
                  </a:extLst>
                </a:gridCol>
                <a:gridCol w="3252233">
                  <a:extLst>
                    <a:ext uri="{9D8B030D-6E8A-4147-A177-3AD203B41FA5}">
                      <a16:colId xmlns:a16="http://schemas.microsoft.com/office/drawing/2014/main" val="2888453729"/>
                    </a:ext>
                  </a:extLst>
                </a:gridCol>
                <a:gridCol w="2771801">
                  <a:extLst>
                    <a:ext uri="{9D8B030D-6E8A-4147-A177-3AD203B41FA5}">
                      <a16:colId xmlns:a16="http://schemas.microsoft.com/office/drawing/2014/main" val="4217473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слоя</a:t>
                      </a:r>
                      <a:endParaRPr lang="ru-RU" sz="4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65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Эпидермис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Многослой-ный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4000" i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ороговева-ющий</a:t>
                      </a: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эпителий,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ростковый </a:t>
                      </a:r>
                      <a:r>
                        <a:rPr lang="ru-RU" sz="4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слой + меланин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Защитная 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00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332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Balanova\Documents\цифровой микроскоп\работа8кл\эпителий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896"/>
          </a:xfr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6000760" cy="1285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8800" b="1" dirty="0" smtClean="0"/>
              <a:t>Эпидермис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22225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28596" y="1142984"/>
            <a:ext cx="8136904" cy="456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Дерма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374802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025758"/>
              </p:ext>
            </p:extLst>
          </p:nvPr>
        </p:nvGraphicFramePr>
        <p:xfrm>
          <a:off x="107950" y="188913"/>
          <a:ext cx="9036051" cy="63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017">
                  <a:extLst>
                    <a:ext uri="{9D8B030D-6E8A-4147-A177-3AD203B41FA5}">
                      <a16:colId xmlns:a16="http://schemas.microsoft.com/office/drawing/2014/main" val="3489381550"/>
                    </a:ext>
                  </a:extLst>
                </a:gridCol>
                <a:gridCol w="3252233">
                  <a:extLst>
                    <a:ext uri="{9D8B030D-6E8A-4147-A177-3AD203B41FA5}">
                      <a16:colId xmlns:a16="http://schemas.microsoft.com/office/drawing/2014/main" val="2888453729"/>
                    </a:ext>
                  </a:extLst>
                </a:gridCol>
                <a:gridCol w="2771801">
                  <a:extLst>
                    <a:ext uri="{9D8B030D-6E8A-4147-A177-3AD203B41FA5}">
                      <a16:colId xmlns:a16="http://schemas.microsoft.com/office/drawing/2014/main" val="4217473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слоя</a:t>
                      </a:r>
                      <a:endParaRPr lang="ru-RU" sz="4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строения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Функции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165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Дерма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Сосочковый слой (содержит волокна, придающие коже упругость, кровеносные сосуды и нервные окончания)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Сетчатый слой (содержит сальные и потовые железы, волосяные луковицы)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Защитная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Чувствительная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Терморегуляторная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Выделительная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00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2901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Balanova\Documents\цифровой микроскоп\работа8кл\волос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"/>
            <a:ext cx="9144000" cy="6858897"/>
          </a:xfrm>
          <a:noFill/>
        </p:spPr>
      </p:pic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428860" y="0"/>
            <a:ext cx="4714908" cy="12858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9600" b="1" dirty="0" smtClean="0"/>
              <a:t>волос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5573499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125</Words>
  <Application>Microsoft Office PowerPoint</Application>
  <PresentationFormat>Экран (4:3)</PresentationFormat>
  <Paragraphs>47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Impact</vt:lpstr>
      <vt:lpstr>Times New Roman</vt:lpstr>
      <vt:lpstr>Тема Office</vt:lpstr>
      <vt:lpstr>Презентация PowerPoint</vt:lpstr>
      <vt:lpstr>«Нет на свете прекраснее одежды, чем бронза мускулов 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17</cp:revision>
  <dcterms:created xsi:type="dcterms:W3CDTF">2014-03-09T08:50:06Z</dcterms:created>
  <dcterms:modified xsi:type="dcterms:W3CDTF">2019-03-24T15:38:49Z</dcterms:modified>
</cp:coreProperties>
</file>