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9" r:id="rId5"/>
    <p:sldId id="259" r:id="rId6"/>
    <p:sldId id="278" r:id="rId7"/>
    <p:sldId id="264" r:id="rId8"/>
    <p:sldId id="263" r:id="rId9"/>
    <p:sldId id="260" r:id="rId10"/>
    <p:sldId id="271" r:id="rId11"/>
    <p:sldId id="265" r:id="rId12"/>
    <p:sldId id="275" r:id="rId13"/>
    <p:sldId id="266" r:id="rId14"/>
    <p:sldId id="267" r:id="rId15"/>
    <p:sldId id="276" r:id="rId16"/>
    <p:sldId id="277" r:id="rId17"/>
    <p:sldId id="280" r:id="rId18"/>
    <p:sldId id="258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3399"/>
    <a:srgbClr val="B2B2B2"/>
    <a:srgbClr val="333333"/>
    <a:srgbClr val="FF33CC"/>
    <a:srgbClr val="0000CC"/>
    <a:srgbClr val="0000FF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45" d="100"/>
          <a:sy n="45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8.emf"/><Relationship Id="rId7" Type="http://schemas.openxmlformats.org/officeDocument/2006/relationships/image" Target="../media/image24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0.emf"/><Relationship Id="rId5" Type="http://schemas.openxmlformats.org/officeDocument/2006/relationships/image" Target="../media/image23.emf"/><Relationship Id="rId4" Type="http://schemas.openxmlformats.org/officeDocument/2006/relationships/image" Target="../media/image29.emf"/><Relationship Id="rId9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57373-BC80-4D11-B467-EBFE5B783A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52494-8F20-4345-B88B-C38BFC0E7E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6BF23-08DE-4E73-A92B-155F66C95A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DB0449-1FC1-43E8-98FA-A42FC334F6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58AD53-85B5-4330-AD8A-B17154076B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DF0AB-1110-4AE5-B055-239768394B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6842C-E839-4A02-AA3F-499E5C2F92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E85D5-1888-487B-9C64-31ECD21D0D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69698-E79D-4CD7-A36F-FDD37E993D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83DA8-D8D3-48C1-BF60-74865BB14D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9A821-C1D2-48AF-A9D9-CEEB145211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8B0E4-3E2F-405A-BC86-5D3C037725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E63D6-2AB5-48BC-827D-EE6527B8D3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E81E1B-BCDC-4718-85C7-D93F62ED46B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Microsoft_Office_Word_97_-_20039.doc"/><Relationship Id="rId3" Type="http://schemas.openxmlformats.org/officeDocument/2006/relationships/oleObject" Target="../embeddings/_________Microsoft_Office_Word_97_-_20034.doc"/><Relationship Id="rId7" Type="http://schemas.openxmlformats.org/officeDocument/2006/relationships/oleObject" Target="../embeddings/_________Microsoft_Office_Word_97_-_20038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____Microsoft_Office_Word_97_-_20037.doc"/><Relationship Id="rId11" Type="http://schemas.openxmlformats.org/officeDocument/2006/relationships/oleObject" Target="../embeddings/_________Microsoft_Office_Word_97_-_200312.doc"/><Relationship Id="rId5" Type="http://schemas.openxmlformats.org/officeDocument/2006/relationships/oleObject" Target="../embeddings/_________Microsoft_Office_Word_97_-_20036.doc"/><Relationship Id="rId10" Type="http://schemas.openxmlformats.org/officeDocument/2006/relationships/oleObject" Target="../embeddings/_________Microsoft_Office_Word_97_-_200311.doc"/><Relationship Id="rId4" Type="http://schemas.openxmlformats.org/officeDocument/2006/relationships/oleObject" Target="../embeddings/_________Microsoft_Office_Word_97_-_20035.doc"/><Relationship Id="rId9" Type="http://schemas.openxmlformats.org/officeDocument/2006/relationships/oleObject" Target="../embeddings/_________Microsoft_Office_Word_97_-_200310.doc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69;&#1051;&#1068;&#1052;&#1048;&#1056;&#1050;&#1040;%20&#1084;&#1072;&#1090;&#1091;&#1088;&#1082;&#1072;\&#1053;&#1040;%20&#1050;&#1054;&#1053;&#1050;&#1059;&#1056;&#1057;\U5_Ex21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8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Microsoft_Office_Word_97_-_20033.doc"/><Relationship Id="rId4" Type="http://schemas.openxmlformats.org/officeDocument/2006/relationships/oleObject" Target="../embeddings/_________Microsoft_Office_Word_97_-_2003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uspet_v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57200"/>
            <a:ext cx="8207375" cy="574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692150"/>
            <a:ext cx="3959225" cy="5389563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chemeClr val="bg2"/>
                </a:solidFill>
              </a:rPr>
              <a:t>do homework</a:t>
            </a:r>
          </a:p>
          <a:p>
            <a:pPr>
              <a:buFontTx/>
              <a:buNone/>
            </a:pPr>
            <a:r>
              <a:rPr lang="en-US" b="1">
                <a:solidFill>
                  <a:schemeClr val="bg2"/>
                </a:solidFill>
              </a:rPr>
              <a:t>go shopping</a:t>
            </a:r>
          </a:p>
          <a:p>
            <a:pPr>
              <a:buFontTx/>
              <a:buNone/>
            </a:pPr>
            <a:r>
              <a:rPr lang="en-US" b="1">
                <a:solidFill>
                  <a:schemeClr val="bg2"/>
                </a:solidFill>
              </a:rPr>
              <a:t>make the bed</a:t>
            </a:r>
          </a:p>
          <a:p>
            <a:pPr>
              <a:buFontTx/>
              <a:buNone/>
            </a:pPr>
            <a:r>
              <a:rPr lang="en-US" b="1">
                <a:solidFill>
                  <a:schemeClr val="bg2"/>
                </a:solidFill>
              </a:rPr>
              <a:t>lay the table</a:t>
            </a:r>
          </a:p>
          <a:p>
            <a:pPr>
              <a:buFontTx/>
              <a:buNone/>
            </a:pPr>
            <a:r>
              <a:rPr lang="en-US" b="1">
                <a:solidFill>
                  <a:schemeClr val="bg2"/>
                </a:solidFill>
              </a:rPr>
              <a:t>do the washing up</a:t>
            </a:r>
          </a:p>
          <a:p>
            <a:pPr>
              <a:buFontTx/>
              <a:buNone/>
            </a:pPr>
            <a:r>
              <a:rPr lang="en-US" b="1">
                <a:solidFill>
                  <a:schemeClr val="bg2"/>
                </a:solidFill>
              </a:rPr>
              <a:t>answer phone calls</a:t>
            </a:r>
          </a:p>
          <a:p>
            <a:pPr>
              <a:buFontTx/>
              <a:buNone/>
            </a:pPr>
            <a:r>
              <a:rPr lang="en-US" b="1">
                <a:solidFill>
                  <a:schemeClr val="bg2"/>
                </a:solidFill>
              </a:rPr>
              <a:t>clean the room</a:t>
            </a:r>
          </a:p>
          <a:p>
            <a:pPr>
              <a:buFontTx/>
              <a:buNone/>
            </a:pPr>
            <a:r>
              <a:rPr lang="en-US" b="1">
                <a:solidFill>
                  <a:schemeClr val="bg2"/>
                </a:solidFill>
              </a:rPr>
              <a:t>feed the pet</a:t>
            </a:r>
          </a:p>
          <a:p>
            <a:pPr>
              <a:buFontTx/>
              <a:buNone/>
            </a:pPr>
            <a:r>
              <a:rPr lang="en-US" b="1">
                <a:solidFill>
                  <a:schemeClr val="bg2"/>
                </a:solidFill>
              </a:rPr>
              <a:t>water the flowers</a:t>
            </a:r>
          </a:p>
          <a:p>
            <a:pPr>
              <a:buFontTx/>
              <a:buNone/>
            </a:pP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84663" y="765175"/>
            <a:ext cx="4248150" cy="1816100"/>
          </a:xfrm>
          <a:prstGeom prst="rect">
            <a:avLst/>
          </a:prstGeom>
          <a:noFill/>
          <a:ln w="76200" cmpd="tri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FF6699"/>
                </a:solidFill>
                <a:latin typeface="Times New Roman" pitchFamily="18" charset="0"/>
              </a:rPr>
              <a:t>I usually make my </a:t>
            </a:r>
          </a:p>
          <a:p>
            <a:r>
              <a:rPr lang="en-US" sz="3600" b="1" i="1">
                <a:solidFill>
                  <a:srgbClr val="FF6699"/>
                </a:solidFill>
                <a:latin typeface="Times New Roman" pitchFamily="18" charset="0"/>
              </a:rPr>
              <a:t>bed in the morning, and you Sasha?</a:t>
            </a:r>
            <a:endParaRPr lang="ru-RU" sz="3600" b="1" i="1">
              <a:solidFill>
                <a:srgbClr val="FF66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D4D"/>
            </a:gs>
            <a:gs pos="50000">
              <a:srgbClr val="B2B2B2"/>
            </a:gs>
            <a:gs pos="100000">
              <a:srgbClr val="4D4D4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356100" y="1989138"/>
            <a:ext cx="42116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   </a:t>
            </a:r>
            <a:r>
              <a:rPr lang="en-US" sz="3200">
                <a:solidFill>
                  <a:schemeClr val="bg1"/>
                </a:solidFill>
              </a:rPr>
              <a:t>Mag usually lay</a:t>
            </a:r>
            <a:r>
              <a:rPr lang="en-US" sz="3200" b="1" u="sng">
                <a:solidFill>
                  <a:srgbClr val="FF3399"/>
                </a:solidFill>
              </a:rPr>
              <a:t>s</a:t>
            </a:r>
            <a:r>
              <a:rPr lang="en-US" sz="3200">
                <a:solidFill>
                  <a:schemeClr val="bg1"/>
                </a:solidFill>
              </a:rPr>
              <a:t> the table in the evening.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427538" y="3716338"/>
            <a:ext cx="4321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    </a:t>
            </a:r>
            <a:r>
              <a:rPr lang="en-US" sz="3200">
                <a:solidFill>
                  <a:schemeClr val="bg1"/>
                </a:solidFill>
              </a:rPr>
              <a:t>Alex usually go</a:t>
            </a:r>
            <a:r>
              <a:rPr lang="en-US" sz="3200" b="1" u="sng">
                <a:solidFill>
                  <a:srgbClr val="FF3399"/>
                </a:solidFill>
              </a:rPr>
              <a:t>es</a:t>
            </a:r>
            <a:r>
              <a:rPr lang="en-US" sz="3200">
                <a:solidFill>
                  <a:schemeClr val="bg1"/>
                </a:solidFill>
              </a:rPr>
              <a:t> shopping on Sundays.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900113" y="260350"/>
            <a:ext cx="579755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Arial Black" pitchFamily="34" charset="0"/>
              </a:rPr>
              <a:t>     </a:t>
            </a:r>
          </a:p>
          <a:p>
            <a:r>
              <a:rPr lang="en-US" sz="3600" b="1" i="1">
                <a:solidFill>
                  <a:srgbClr val="FF0000"/>
                </a:solidFill>
                <a:latin typeface="Arial Black" pitchFamily="34" charset="0"/>
              </a:rPr>
              <a:t>            </a:t>
            </a:r>
            <a:r>
              <a:rPr lang="en-US" sz="3600" b="1" i="1">
                <a:solidFill>
                  <a:srgbClr val="FF3399"/>
                </a:solidFill>
                <a:latin typeface="Arial Black" pitchFamily="34" charset="0"/>
              </a:rPr>
              <a:t>Present Simple</a:t>
            </a:r>
          </a:p>
          <a:p>
            <a:r>
              <a:rPr lang="en-US" sz="320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r>
              <a:rPr lang="en-US" sz="3200">
                <a:solidFill>
                  <a:schemeClr val="bg1"/>
                </a:solidFill>
                <a:latin typeface="Arial Black" pitchFamily="34" charset="0"/>
              </a:rPr>
              <a:t>you</a:t>
            </a:r>
          </a:p>
          <a:p>
            <a:r>
              <a:rPr lang="en-US" sz="3200">
                <a:solidFill>
                  <a:schemeClr val="bg1"/>
                </a:solidFill>
                <a:latin typeface="Arial Black" pitchFamily="34" charset="0"/>
              </a:rPr>
              <a:t>we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r>
              <a:rPr lang="en-US" sz="3200">
                <a:solidFill>
                  <a:schemeClr val="bg1"/>
                </a:solidFill>
                <a:latin typeface="Arial Black" pitchFamily="34" charset="0"/>
              </a:rPr>
              <a:t>they</a:t>
            </a:r>
          </a:p>
          <a:p>
            <a:endParaRPr lang="en-US" sz="320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3200">
                <a:solidFill>
                  <a:schemeClr val="bg1"/>
                </a:solidFill>
                <a:latin typeface="Arial Black" pitchFamily="34" charset="0"/>
              </a:rPr>
              <a:t>he</a:t>
            </a:r>
          </a:p>
          <a:p>
            <a:r>
              <a:rPr lang="en-US" sz="3200">
                <a:solidFill>
                  <a:schemeClr val="bg1"/>
                </a:solidFill>
                <a:latin typeface="Arial Black" pitchFamily="34" charset="0"/>
              </a:rPr>
              <a:t>she         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r>
              <a:rPr lang="en-US" sz="3200">
                <a:solidFill>
                  <a:schemeClr val="bg1"/>
                </a:solidFill>
                <a:latin typeface="Arial Black" pitchFamily="34" charset="0"/>
              </a:rPr>
              <a:t>it</a:t>
            </a:r>
          </a:p>
          <a:p>
            <a:endParaRPr lang="en-US" sz="3200">
              <a:solidFill>
                <a:schemeClr val="bg1"/>
              </a:solidFill>
              <a:latin typeface="Arial Black" pitchFamily="34" charset="0"/>
            </a:endParaRPr>
          </a:p>
          <a:p>
            <a:endParaRPr lang="ru-RU"/>
          </a:p>
        </p:txBody>
      </p:sp>
      <p:sp>
        <p:nvSpPr>
          <p:cNvPr id="25615" name="WordArt 15"/>
          <p:cNvSpPr>
            <a:spLocks noChangeArrowheads="1" noChangeShapeType="1" noTextEdit="1"/>
          </p:cNvSpPr>
          <p:nvPr/>
        </p:nvSpPr>
        <p:spPr bwMode="auto">
          <a:xfrm>
            <a:off x="3492500" y="1773238"/>
            <a:ext cx="4318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v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5616" name="WordArt 16"/>
          <p:cNvSpPr>
            <a:spLocks noChangeArrowheads="1" noChangeShapeType="1" noTextEdit="1"/>
          </p:cNvSpPr>
          <p:nvPr/>
        </p:nvSpPr>
        <p:spPr bwMode="auto">
          <a:xfrm>
            <a:off x="3492500" y="3789363"/>
            <a:ext cx="44926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V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5617" name="WordArt 17"/>
          <p:cNvSpPr>
            <a:spLocks noChangeArrowheads="1" noChangeShapeType="1" noTextEdit="1"/>
          </p:cNvSpPr>
          <p:nvPr/>
        </p:nvSpPr>
        <p:spPr bwMode="auto">
          <a:xfrm>
            <a:off x="3924300" y="4292600"/>
            <a:ext cx="144463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lang="ru-RU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  <p:bldP spid="25615" grpId="0" animBg="1"/>
      <p:bldP spid="25616" grpId="0" animBg="1"/>
      <p:bldP spid="256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395288" y="-171450"/>
          <a:ext cx="2016125" cy="2185988"/>
        </p:xfrm>
        <a:graphic>
          <a:graphicData uri="http://schemas.openxmlformats.org/presentationml/2006/ole">
            <p:oleObj spid="_x0000_s38916" name="Документ" r:id="rId3" imgW="6865671" imgH="9001129" progId="Word.Document.8">
              <p:embed/>
            </p:oleObj>
          </a:graphicData>
        </a:graphic>
      </p:graphicFrame>
      <p:graphicFrame>
        <p:nvGraphicFramePr>
          <p:cNvPr id="38918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395288" y="2492375"/>
          <a:ext cx="2014537" cy="1816100"/>
        </p:xfrm>
        <a:graphic>
          <a:graphicData uri="http://schemas.openxmlformats.org/presentationml/2006/ole">
            <p:oleObj spid="_x0000_s38918" name="Документ" r:id="rId4" imgW="2013949" imgH="1816036" progId="Word.Document.8">
              <p:embed/>
            </p:oleObj>
          </a:graphicData>
        </a:graphic>
      </p:graphicFrame>
      <p:graphicFrame>
        <p:nvGraphicFramePr>
          <p:cNvPr id="3892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68313" y="4652963"/>
          <a:ext cx="1920875" cy="1963737"/>
        </p:xfrm>
        <a:graphic>
          <a:graphicData uri="http://schemas.openxmlformats.org/presentationml/2006/ole">
            <p:oleObj spid="_x0000_s38921" name="Документ" r:id="rId5" imgW="1920937" imgH="1963001" progId="Word.Document.8">
              <p:embed/>
            </p:oleObj>
          </a:graphicData>
        </a:graphic>
      </p:graphicFrame>
      <p:graphicFrame>
        <p:nvGraphicFramePr>
          <p:cNvPr id="38924" name="Object 4"/>
          <p:cNvGraphicFramePr>
            <a:graphicFrameLocks noChangeAspect="1"/>
          </p:cNvGraphicFramePr>
          <p:nvPr>
            <p:ph sz="quarter" idx="4"/>
          </p:nvPr>
        </p:nvGraphicFramePr>
        <p:xfrm>
          <a:off x="3563938" y="260350"/>
          <a:ext cx="1897062" cy="1992313"/>
        </p:xfrm>
        <a:graphic>
          <a:graphicData uri="http://schemas.openxmlformats.org/presentationml/2006/ole">
            <p:oleObj spid="_x0000_s38924" name="Документ" r:id="rId6" imgW="1896876" imgH="1991747" progId="Word.Document.8">
              <p:embed/>
            </p:oleObj>
          </a:graphicData>
        </a:graphic>
      </p:graphicFrame>
      <p:graphicFrame>
        <p:nvGraphicFramePr>
          <p:cNvPr id="38927" name="Object 4"/>
          <p:cNvGraphicFramePr>
            <a:graphicFrameLocks noChangeAspect="1"/>
          </p:cNvGraphicFramePr>
          <p:nvPr/>
        </p:nvGraphicFramePr>
        <p:xfrm>
          <a:off x="3492500" y="2565400"/>
          <a:ext cx="2016125" cy="1801813"/>
        </p:xfrm>
        <a:graphic>
          <a:graphicData uri="http://schemas.openxmlformats.org/presentationml/2006/ole">
            <p:oleObj spid="_x0000_s38927" name="Документ" r:id="rId7" imgW="1933506" imgH="1731954" progId="Word.Document.8">
              <p:embed/>
            </p:oleObj>
          </a:graphicData>
        </a:graphic>
      </p:graphicFrame>
      <p:graphicFrame>
        <p:nvGraphicFramePr>
          <p:cNvPr id="38928" name="Object 4"/>
          <p:cNvGraphicFramePr>
            <a:graphicFrameLocks noChangeAspect="1"/>
          </p:cNvGraphicFramePr>
          <p:nvPr/>
        </p:nvGraphicFramePr>
        <p:xfrm>
          <a:off x="3708400" y="4365625"/>
          <a:ext cx="1782763" cy="1844675"/>
        </p:xfrm>
        <a:graphic>
          <a:graphicData uri="http://schemas.openxmlformats.org/presentationml/2006/ole">
            <p:oleObj spid="_x0000_s38928" name="Документ" r:id="rId8" imgW="1714443" imgH="1703208" progId="Word.Document.8">
              <p:embed/>
            </p:oleObj>
          </a:graphicData>
        </a:graphic>
      </p:graphicFrame>
      <p:graphicFrame>
        <p:nvGraphicFramePr>
          <p:cNvPr id="38929" name="Object 4"/>
          <p:cNvGraphicFramePr>
            <a:graphicFrameLocks noChangeAspect="1"/>
          </p:cNvGraphicFramePr>
          <p:nvPr/>
        </p:nvGraphicFramePr>
        <p:xfrm>
          <a:off x="6659563" y="2492375"/>
          <a:ext cx="2089150" cy="1858963"/>
        </p:xfrm>
        <a:graphic>
          <a:graphicData uri="http://schemas.openxmlformats.org/presentationml/2006/ole">
            <p:oleObj spid="_x0000_s38929" name="Документ" r:id="rId9" imgW="1970137" imgH="1719737" progId="Word.Document.8">
              <p:embed/>
            </p:oleObj>
          </a:graphicData>
        </a:graphic>
      </p:graphicFrame>
      <p:graphicFrame>
        <p:nvGraphicFramePr>
          <p:cNvPr id="38930" name="Object 4"/>
          <p:cNvGraphicFramePr>
            <a:graphicFrameLocks noChangeAspect="1"/>
          </p:cNvGraphicFramePr>
          <p:nvPr/>
        </p:nvGraphicFramePr>
        <p:xfrm>
          <a:off x="6588125" y="260350"/>
          <a:ext cx="2085975" cy="1728788"/>
        </p:xfrm>
        <a:graphic>
          <a:graphicData uri="http://schemas.openxmlformats.org/presentationml/2006/ole">
            <p:oleObj spid="_x0000_s38930" name="Документ" r:id="rId10" imgW="4710587" imgH="4510626" progId="Word.Document.8">
              <p:embed/>
            </p:oleObj>
          </a:graphicData>
        </a:graphic>
      </p:graphicFrame>
      <p:graphicFrame>
        <p:nvGraphicFramePr>
          <p:cNvPr id="38931" name="Object 4"/>
          <p:cNvGraphicFramePr>
            <a:graphicFrameLocks noChangeAspect="1"/>
          </p:cNvGraphicFramePr>
          <p:nvPr/>
        </p:nvGraphicFramePr>
        <p:xfrm>
          <a:off x="6804025" y="4508500"/>
          <a:ext cx="2014538" cy="1812925"/>
        </p:xfrm>
        <a:graphic>
          <a:graphicData uri="http://schemas.openxmlformats.org/presentationml/2006/ole">
            <p:oleObj spid="_x0000_s38931" name="Документ" r:id="rId11" imgW="1945716" imgH="1707879" progId="Word.Document.8">
              <p:embed/>
            </p:oleObj>
          </a:graphicData>
        </a:graphic>
      </p:graphicFrame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250825" y="1916113"/>
            <a:ext cx="258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5F5F5F"/>
                </a:solidFill>
              </a:rPr>
              <a:t>does her homework</a:t>
            </a:r>
            <a:endParaRPr lang="ru-RU" sz="2000" b="1">
              <a:solidFill>
                <a:srgbClr val="5F5F5F"/>
              </a:solidFill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468313" y="4149725"/>
            <a:ext cx="1992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5F5F5F"/>
                </a:solidFill>
              </a:rPr>
              <a:t>goes shopping</a:t>
            </a:r>
            <a:endParaRPr lang="ru-RU" sz="2000" b="1">
              <a:solidFill>
                <a:srgbClr val="5F5F5F"/>
              </a:solidFill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539750" y="6283325"/>
            <a:ext cx="193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5F5F5F"/>
                </a:solidFill>
              </a:rPr>
              <a:t>makes his bed</a:t>
            </a:r>
            <a:endParaRPr lang="ru-RU" sz="2000" b="1">
              <a:solidFill>
                <a:srgbClr val="5F5F5F"/>
              </a:solidFill>
            </a:endParaRP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3708400" y="1963738"/>
            <a:ext cx="179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5F5F5F"/>
                </a:solidFill>
              </a:rPr>
              <a:t>lays the table</a:t>
            </a:r>
            <a:endParaRPr lang="ru-RU" sz="2000" b="1">
              <a:solidFill>
                <a:srgbClr val="5F5F5F"/>
              </a:solidFill>
            </a:endParaRP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3203575" y="4221163"/>
            <a:ext cx="269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5F5F5F"/>
                </a:solidFill>
              </a:rPr>
              <a:t>does the washing up</a:t>
            </a:r>
            <a:endParaRPr lang="ru-RU" sz="2000" b="1">
              <a:solidFill>
                <a:srgbClr val="5F5F5F"/>
              </a:solidFill>
            </a:endParaRP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3419475" y="6211888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5F5F5F"/>
                </a:solidFill>
              </a:rPr>
              <a:t>answers phone calls</a:t>
            </a:r>
            <a:endParaRPr lang="ru-RU" sz="2000" b="1">
              <a:solidFill>
                <a:srgbClr val="5F5F5F"/>
              </a:solidFill>
            </a:endParaRP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6784975" y="1911350"/>
            <a:ext cx="176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5F5F5F"/>
                </a:solidFill>
              </a:rPr>
              <a:t>feeds her pet</a:t>
            </a:r>
            <a:endParaRPr lang="ru-RU" sz="2000" b="1">
              <a:solidFill>
                <a:srgbClr val="5F5F5F"/>
              </a:solidFill>
            </a:endParaRP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6784975" y="4071938"/>
            <a:ext cx="211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5F5F5F"/>
                </a:solidFill>
              </a:rPr>
              <a:t>cleans his room</a:t>
            </a:r>
            <a:endParaRPr lang="ru-RU" sz="2000" b="1">
              <a:solidFill>
                <a:srgbClr val="5F5F5F"/>
              </a:solidFill>
            </a:endParaRP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6516688" y="6165850"/>
            <a:ext cx="2395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5F5F5F"/>
                </a:solidFill>
              </a:rPr>
              <a:t>waters the flowers</a:t>
            </a:r>
            <a:endParaRPr lang="ru-RU" sz="2000" b="1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7877175" cy="2081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Inside-Outside Circle</a:t>
            </a:r>
            <a:endParaRPr lang="ru-RU" sz="3600" b="1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pic>
        <p:nvPicPr>
          <p:cNvPr id="28689" name="Picture 17" descr="inside_outside_circ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2492375"/>
            <a:ext cx="37719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D4D"/>
            </a:gs>
            <a:gs pos="50000">
              <a:srgbClr val="C0C0C0"/>
            </a:gs>
            <a:gs pos="100000">
              <a:srgbClr val="4D4D4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900113" y="1341438"/>
            <a:ext cx="45720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r>
              <a:rPr lang="en-US" sz="3200" b="1">
                <a:solidFill>
                  <a:schemeClr val="bg1"/>
                </a:solidFill>
                <a:latin typeface="Arial Black" pitchFamily="34" charset="0"/>
              </a:rPr>
              <a:t>you</a:t>
            </a:r>
          </a:p>
          <a:p>
            <a:r>
              <a:rPr lang="en-US" sz="3200" b="1">
                <a:solidFill>
                  <a:schemeClr val="bg1"/>
                </a:solidFill>
                <a:latin typeface="Arial Black" pitchFamily="34" charset="0"/>
              </a:rPr>
              <a:t>we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r>
              <a:rPr lang="en-US" sz="3200" b="1">
                <a:solidFill>
                  <a:schemeClr val="bg1"/>
                </a:solidFill>
                <a:latin typeface="Arial Black" pitchFamily="34" charset="0"/>
              </a:rPr>
              <a:t>they</a:t>
            </a:r>
          </a:p>
          <a:p>
            <a:endParaRPr lang="en-US" sz="3200" b="1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3200" b="1">
                <a:solidFill>
                  <a:schemeClr val="bg1"/>
                </a:solidFill>
                <a:latin typeface="Arial Black" pitchFamily="34" charset="0"/>
              </a:rPr>
              <a:t>he</a:t>
            </a:r>
          </a:p>
          <a:p>
            <a:r>
              <a:rPr lang="en-US" sz="3200" b="1">
                <a:solidFill>
                  <a:schemeClr val="bg1"/>
                </a:solidFill>
                <a:latin typeface="Arial Black" pitchFamily="34" charset="0"/>
              </a:rPr>
              <a:t>she         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r>
              <a:rPr lang="en-US" sz="3200" b="1">
                <a:solidFill>
                  <a:schemeClr val="bg1"/>
                </a:solidFill>
                <a:latin typeface="Arial Black" pitchFamily="34" charset="0"/>
              </a:rPr>
              <a:t>it</a:t>
            </a:r>
          </a:p>
          <a:p>
            <a:pPr>
              <a:spcBef>
                <a:spcPct val="50000"/>
              </a:spcBef>
            </a:pPr>
            <a:endParaRPr lang="en-US" sz="3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2268538" y="2708275"/>
            <a:ext cx="431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v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3779838" y="2708275"/>
            <a:ext cx="431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v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700338" y="3141663"/>
            <a:ext cx="600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99"/>
                </a:solidFill>
              </a:rPr>
              <a:t>ed</a:t>
            </a:r>
            <a:endParaRPr lang="ru-RU" sz="2800" b="1">
              <a:solidFill>
                <a:srgbClr val="FF3399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348038" y="3068638"/>
            <a:ext cx="36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/>
              <a:t>,</a:t>
            </a:r>
            <a:endParaRPr lang="ru-RU" sz="3200" b="1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211638" y="32131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99"/>
                </a:solidFill>
              </a:rPr>
              <a:t>II</a:t>
            </a:r>
            <a:endParaRPr lang="ru-RU" sz="2800" b="1">
              <a:solidFill>
                <a:srgbClr val="FF3399"/>
              </a:solidFill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219700" y="2565400"/>
            <a:ext cx="3168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   </a:t>
            </a:r>
            <a:r>
              <a:rPr lang="en-US" sz="3200">
                <a:solidFill>
                  <a:schemeClr val="bg1"/>
                </a:solidFill>
              </a:rPr>
              <a:t>help – helped</a:t>
            </a:r>
          </a:p>
          <a:p>
            <a:r>
              <a:rPr lang="en-US" sz="3200">
                <a:solidFill>
                  <a:schemeClr val="bg1"/>
                </a:solidFill>
              </a:rPr>
              <a:t>  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651500" y="3644900"/>
            <a:ext cx="1852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go - went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987675" y="693738"/>
            <a:ext cx="332263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800" b="1" i="1">
                <a:solidFill>
                  <a:srgbClr val="FF3399"/>
                </a:solidFill>
                <a:latin typeface="Arial Black" pitchFamily="34" charset="0"/>
              </a:rPr>
              <a:t>Past Simple</a:t>
            </a:r>
            <a:endParaRPr lang="ru-RU" sz="3800" b="1" i="1">
              <a:solidFill>
                <a:srgbClr val="FF33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uiExpand="1" build="allAtOnce"/>
      <p:bldP spid="30728" grpId="0" animBg="1"/>
      <p:bldP spid="30729" grpId="0" animBg="1"/>
      <p:bldP spid="30730" grpId="0"/>
      <p:bldP spid="30731" grpId="0"/>
      <p:bldP spid="30732" grpId="0"/>
      <p:bldP spid="30733" grpId="0" build="allAtOnce"/>
      <p:bldP spid="307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Oval 8"/>
          <p:cNvSpPr>
            <a:spLocks noChangeArrowheads="1"/>
          </p:cNvSpPr>
          <p:nvPr/>
        </p:nvSpPr>
        <p:spPr bwMode="auto">
          <a:xfrm rot="7246687">
            <a:off x="2520157" y="467518"/>
            <a:ext cx="1943100" cy="10080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 rot="4496812">
            <a:off x="1440657" y="467518"/>
            <a:ext cx="1943100" cy="10080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 rot="9112211">
            <a:off x="3132138" y="1052513"/>
            <a:ext cx="1943100" cy="10080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 rot="1277531">
            <a:off x="3276600" y="2133600"/>
            <a:ext cx="1943100" cy="10080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 rot="3879561">
            <a:off x="2520157" y="2743993"/>
            <a:ext cx="1943100" cy="10080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 rot="6179330">
            <a:off x="1727994" y="3032919"/>
            <a:ext cx="1943100" cy="10080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 rot="-2305323">
            <a:off x="971550" y="2708275"/>
            <a:ext cx="1943100" cy="10080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 rot="-299106">
            <a:off x="395288" y="1916113"/>
            <a:ext cx="1943100" cy="10080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 rot="2629738">
            <a:off x="468313" y="908050"/>
            <a:ext cx="1943100" cy="10080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5" name="Oval 23"/>
          <p:cNvSpPr>
            <a:spLocks noChangeArrowheads="1"/>
          </p:cNvSpPr>
          <p:nvPr/>
        </p:nvSpPr>
        <p:spPr bwMode="auto">
          <a:xfrm rot="7246687">
            <a:off x="6444457" y="2817018"/>
            <a:ext cx="1943100" cy="10080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6" name="Oval 24"/>
          <p:cNvSpPr>
            <a:spLocks noChangeArrowheads="1"/>
          </p:cNvSpPr>
          <p:nvPr/>
        </p:nvSpPr>
        <p:spPr bwMode="auto">
          <a:xfrm rot="4496812">
            <a:off x="5364957" y="2817018"/>
            <a:ext cx="1943100" cy="10080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7" name="Oval 25"/>
          <p:cNvSpPr>
            <a:spLocks noChangeArrowheads="1"/>
          </p:cNvSpPr>
          <p:nvPr/>
        </p:nvSpPr>
        <p:spPr bwMode="auto">
          <a:xfrm rot="9112211">
            <a:off x="7056438" y="3402013"/>
            <a:ext cx="1943100" cy="10080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8" name="Oval 26"/>
          <p:cNvSpPr>
            <a:spLocks noChangeArrowheads="1"/>
          </p:cNvSpPr>
          <p:nvPr/>
        </p:nvSpPr>
        <p:spPr bwMode="auto">
          <a:xfrm rot="1277531">
            <a:off x="7200900" y="4483100"/>
            <a:ext cx="1943100" cy="1008063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9" name="Oval 27"/>
          <p:cNvSpPr>
            <a:spLocks noChangeArrowheads="1"/>
          </p:cNvSpPr>
          <p:nvPr/>
        </p:nvSpPr>
        <p:spPr bwMode="auto">
          <a:xfrm rot="3879561">
            <a:off x="6444457" y="5093493"/>
            <a:ext cx="1943100" cy="10080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0" name="Oval 28"/>
          <p:cNvSpPr>
            <a:spLocks noChangeArrowheads="1"/>
          </p:cNvSpPr>
          <p:nvPr/>
        </p:nvSpPr>
        <p:spPr bwMode="auto">
          <a:xfrm rot="6179330">
            <a:off x="5652294" y="5382419"/>
            <a:ext cx="1943100" cy="100806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1" name="Oval 29"/>
          <p:cNvSpPr>
            <a:spLocks noChangeArrowheads="1"/>
          </p:cNvSpPr>
          <p:nvPr/>
        </p:nvSpPr>
        <p:spPr bwMode="auto">
          <a:xfrm rot="-2305323">
            <a:off x="4895850" y="5057775"/>
            <a:ext cx="1943100" cy="10080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2" name="Oval 30"/>
          <p:cNvSpPr>
            <a:spLocks noChangeArrowheads="1"/>
          </p:cNvSpPr>
          <p:nvPr/>
        </p:nvSpPr>
        <p:spPr bwMode="auto">
          <a:xfrm rot="-299106">
            <a:off x="4319588" y="4265613"/>
            <a:ext cx="1943100" cy="10080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3" name="Oval 31"/>
          <p:cNvSpPr>
            <a:spLocks noChangeArrowheads="1"/>
          </p:cNvSpPr>
          <p:nvPr/>
        </p:nvSpPr>
        <p:spPr bwMode="auto">
          <a:xfrm rot="2629738">
            <a:off x="4392613" y="3257550"/>
            <a:ext cx="1943100" cy="10080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66" name="WordArt 34"/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8651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do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67" name="WordArt 35"/>
          <p:cNvSpPr>
            <a:spLocks noChangeArrowheads="1" noChangeShapeType="1" noTextEdit="1"/>
          </p:cNvSpPr>
          <p:nvPr/>
        </p:nvSpPr>
        <p:spPr bwMode="auto">
          <a:xfrm>
            <a:off x="5292725" y="5300663"/>
            <a:ext cx="93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did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68" name="WordArt 36"/>
          <p:cNvSpPr>
            <a:spLocks noChangeArrowheads="1" noChangeShapeType="1" noTextEdit="1"/>
          </p:cNvSpPr>
          <p:nvPr/>
        </p:nvSpPr>
        <p:spPr bwMode="auto">
          <a:xfrm rot="-22523258">
            <a:off x="1042988" y="2852738"/>
            <a:ext cx="1584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answer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69" name="WordArt 37"/>
          <p:cNvSpPr>
            <a:spLocks noChangeArrowheads="1" noChangeShapeType="1" noTextEdit="1"/>
          </p:cNvSpPr>
          <p:nvPr/>
        </p:nvSpPr>
        <p:spPr bwMode="auto">
          <a:xfrm rot="1003778">
            <a:off x="7286625" y="4581525"/>
            <a:ext cx="18573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answered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70" name="WordArt 38"/>
          <p:cNvSpPr>
            <a:spLocks noChangeArrowheads="1" noChangeShapeType="1" noTextEdit="1"/>
          </p:cNvSpPr>
          <p:nvPr/>
        </p:nvSpPr>
        <p:spPr bwMode="auto">
          <a:xfrm>
            <a:off x="3203575" y="476250"/>
            <a:ext cx="7191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go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71" name="WordArt 39"/>
          <p:cNvSpPr>
            <a:spLocks noChangeArrowheads="1" noChangeShapeType="1" noTextEdit="1"/>
          </p:cNvSpPr>
          <p:nvPr/>
        </p:nvSpPr>
        <p:spPr bwMode="auto">
          <a:xfrm>
            <a:off x="6156325" y="5876925"/>
            <a:ext cx="914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went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72" name="WordArt 40"/>
          <p:cNvSpPr>
            <a:spLocks noChangeArrowheads="1" noChangeShapeType="1" noTextEdit="1"/>
          </p:cNvSpPr>
          <p:nvPr/>
        </p:nvSpPr>
        <p:spPr bwMode="auto">
          <a:xfrm rot="592243">
            <a:off x="3132138" y="2924175"/>
            <a:ext cx="10382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make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73" name="WordArt 41"/>
          <p:cNvSpPr>
            <a:spLocks noChangeArrowheads="1" noChangeShapeType="1" noTextEdit="1"/>
          </p:cNvSpPr>
          <p:nvPr/>
        </p:nvSpPr>
        <p:spPr bwMode="auto">
          <a:xfrm>
            <a:off x="5724525" y="2997200"/>
            <a:ext cx="1057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made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74" name="WordArt 42"/>
          <p:cNvSpPr>
            <a:spLocks noChangeArrowheads="1" noChangeShapeType="1" noTextEdit="1"/>
          </p:cNvSpPr>
          <p:nvPr/>
        </p:nvSpPr>
        <p:spPr bwMode="auto">
          <a:xfrm>
            <a:off x="3563938" y="1196975"/>
            <a:ext cx="1295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clean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75" name="WordArt 43"/>
          <p:cNvSpPr>
            <a:spLocks noChangeArrowheads="1" noChangeShapeType="1" noTextEdit="1"/>
          </p:cNvSpPr>
          <p:nvPr/>
        </p:nvSpPr>
        <p:spPr bwMode="auto">
          <a:xfrm rot="-477047">
            <a:off x="4427538" y="4508500"/>
            <a:ext cx="15335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cleaned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76" name="WordArt 44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1063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feed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77" name="WordArt 45"/>
          <p:cNvSpPr>
            <a:spLocks noChangeArrowheads="1" noChangeShapeType="1" noTextEdit="1"/>
          </p:cNvSpPr>
          <p:nvPr/>
        </p:nvSpPr>
        <p:spPr bwMode="auto">
          <a:xfrm>
            <a:off x="7019925" y="2852738"/>
            <a:ext cx="8651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fed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78" name="WordArt 46"/>
          <p:cNvSpPr>
            <a:spLocks noChangeArrowheads="1" noChangeShapeType="1" noTextEdit="1"/>
          </p:cNvSpPr>
          <p:nvPr/>
        </p:nvSpPr>
        <p:spPr bwMode="auto">
          <a:xfrm>
            <a:off x="684213" y="2133600"/>
            <a:ext cx="12096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water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79" name="WordArt 47"/>
          <p:cNvSpPr>
            <a:spLocks noChangeArrowheads="1" noChangeShapeType="1" noTextEdit="1"/>
          </p:cNvSpPr>
          <p:nvPr/>
        </p:nvSpPr>
        <p:spPr bwMode="auto">
          <a:xfrm rot="-555204">
            <a:off x="7380288" y="3500438"/>
            <a:ext cx="15430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watered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80" name="WordArt 48"/>
          <p:cNvSpPr>
            <a:spLocks noChangeArrowheads="1" noChangeShapeType="1" noTextEdit="1"/>
          </p:cNvSpPr>
          <p:nvPr/>
        </p:nvSpPr>
        <p:spPr bwMode="auto">
          <a:xfrm>
            <a:off x="2268538" y="3644900"/>
            <a:ext cx="7921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lay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81" name="WordArt 49"/>
          <p:cNvSpPr>
            <a:spLocks noChangeArrowheads="1" noChangeShapeType="1" noTextEdit="1"/>
          </p:cNvSpPr>
          <p:nvPr/>
        </p:nvSpPr>
        <p:spPr bwMode="auto">
          <a:xfrm>
            <a:off x="7164388" y="5373688"/>
            <a:ext cx="863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laid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82" name="WordArt 50"/>
          <p:cNvSpPr>
            <a:spLocks noChangeArrowheads="1" noChangeShapeType="1" noTextEdit="1"/>
          </p:cNvSpPr>
          <p:nvPr/>
        </p:nvSpPr>
        <p:spPr bwMode="auto">
          <a:xfrm rot="906942">
            <a:off x="3849688" y="2208213"/>
            <a:ext cx="8715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help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83" name="WordArt 51"/>
          <p:cNvSpPr>
            <a:spLocks noChangeArrowheads="1" noChangeShapeType="1" noTextEdit="1"/>
          </p:cNvSpPr>
          <p:nvPr/>
        </p:nvSpPr>
        <p:spPr bwMode="auto">
          <a:xfrm rot="1106097">
            <a:off x="4565650" y="3459163"/>
            <a:ext cx="15128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helped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4084" name="Oval 52" descr="Крупное конфетти"/>
          <p:cNvSpPr>
            <a:spLocks noChangeArrowheads="1"/>
          </p:cNvSpPr>
          <p:nvPr/>
        </p:nvSpPr>
        <p:spPr bwMode="auto">
          <a:xfrm>
            <a:off x="2051050" y="1484313"/>
            <a:ext cx="1439863" cy="1150937"/>
          </a:xfrm>
          <a:prstGeom prst="ellipse">
            <a:avLst/>
          </a:prstGeom>
          <a:pattFill prst="lgConfetti">
            <a:fgClr>
              <a:srgbClr val="FFFF00"/>
            </a:fgClr>
            <a:bgClr>
              <a:srgbClr val="FF9900"/>
            </a:bgClr>
          </a:pattFill>
          <a:ln w="66675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85" name="Oval 53" descr="Крупное конфетти"/>
          <p:cNvSpPr>
            <a:spLocks noChangeArrowheads="1"/>
          </p:cNvSpPr>
          <p:nvPr/>
        </p:nvSpPr>
        <p:spPr bwMode="auto">
          <a:xfrm>
            <a:off x="6011863" y="3933825"/>
            <a:ext cx="1439862" cy="1150938"/>
          </a:xfrm>
          <a:prstGeom prst="ellipse">
            <a:avLst/>
          </a:prstGeom>
          <a:pattFill prst="lgConfetti">
            <a:fgClr>
              <a:srgbClr val="FFFF00"/>
            </a:fgClr>
            <a:bgClr>
              <a:srgbClr val="FF9900"/>
            </a:bgClr>
          </a:pattFill>
          <a:ln w="66675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88" name="Picture 56" descr="салют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549275"/>
            <a:ext cx="8569325" cy="597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44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000"/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44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44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2000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44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20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39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38" grpId="0" animBg="1"/>
      <p:bldP spid="44055" grpId="0" animBg="1"/>
      <p:bldP spid="44056" grpId="0" animBg="1"/>
      <p:bldP spid="44057" grpId="0" animBg="1"/>
      <p:bldP spid="44058" grpId="0" animBg="1"/>
      <p:bldP spid="44059" grpId="0" animBg="1"/>
      <p:bldP spid="44060" grpId="0" animBg="1"/>
      <p:bldP spid="44061" grpId="0" animBg="1"/>
      <p:bldP spid="44062" grpId="0" animBg="1"/>
      <p:bldP spid="44063" grpId="0" animBg="1"/>
      <p:bldP spid="44066" grpId="0" animBg="1"/>
      <p:bldP spid="44067" grpId="0" animBg="1"/>
      <p:bldP spid="44068" grpId="0" animBg="1"/>
      <p:bldP spid="44069" grpId="0" animBg="1"/>
      <p:bldP spid="44070" grpId="0" animBg="1"/>
      <p:bldP spid="44071" grpId="0" animBg="1"/>
      <p:bldP spid="44072" grpId="0" animBg="1"/>
      <p:bldP spid="44073" grpId="0" animBg="1"/>
      <p:bldP spid="44074" grpId="0" animBg="1"/>
      <p:bldP spid="44075" grpId="0" animBg="1"/>
      <p:bldP spid="44076" grpId="0" animBg="1"/>
      <p:bldP spid="44077" grpId="0" animBg="1"/>
      <p:bldP spid="44078" grpId="0" animBg="1"/>
      <p:bldP spid="44079" grpId="0" animBg="1"/>
      <p:bldP spid="44080" grpId="0" animBg="1"/>
      <p:bldP spid="44081" grpId="0" animBg="1"/>
      <p:bldP spid="44082" grpId="0" animBg="1"/>
      <p:bldP spid="440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844675"/>
            <a:ext cx="5915025" cy="4454525"/>
          </a:xfrm>
        </p:spPr>
        <p:txBody>
          <a:bodyPr/>
          <a:lstStyle/>
          <a:p>
            <a:pPr>
              <a:buFontTx/>
              <a:buNone/>
            </a:pPr>
            <a:r>
              <a:rPr lang="en-US" sz="4800" b="1">
                <a:solidFill>
                  <a:srgbClr val="0000FF"/>
                </a:solidFill>
              </a:rPr>
              <a:t>feed – fed</a:t>
            </a:r>
          </a:p>
          <a:p>
            <a:pPr>
              <a:buFontTx/>
              <a:buNone/>
            </a:pPr>
            <a:endParaRPr lang="en-US" sz="4800" b="1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z="4800" b="1">
                <a:solidFill>
                  <a:srgbClr val="0000FF"/>
                </a:solidFill>
              </a:rPr>
              <a:t>lay - laid</a:t>
            </a:r>
            <a:endParaRPr lang="ru-RU" sz="4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 algn="ctr"/>
            <a:r>
              <a:rPr lang="en-US" sz="2400" b="1" i="1">
                <a:solidFill>
                  <a:schemeClr val="accent1"/>
                </a:solidFill>
              </a:rPr>
              <a:t>Complete the text. Say how Mag helped her mum.</a:t>
            </a:r>
          </a:p>
          <a:p>
            <a:pPr indent="228600"/>
            <a:endParaRPr lang="ru-RU" sz="3200">
              <a:solidFill>
                <a:schemeClr val="accent1"/>
              </a:solidFill>
            </a:endParaRPr>
          </a:p>
          <a:p>
            <a:pPr indent="228600"/>
            <a:r>
              <a:rPr lang="en-US" sz="3200">
                <a:solidFill>
                  <a:schemeClr val="bg1"/>
                </a:solidFill>
              </a:rPr>
              <a:t>       </a:t>
            </a:r>
            <a:r>
              <a:rPr lang="en-US" sz="2400">
                <a:solidFill>
                  <a:schemeClr val="bg1"/>
                </a:solidFill>
              </a:rPr>
              <a:t>Last Sunday Mag </a:t>
            </a:r>
            <a:r>
              <a:rPr lang="en-US" sz="2400" b="1">
                <a:solidFill>
                  <a:schemeClr val="bg1"/>
                </a:solidFill>
              </a:rPr>
              <a:t>got </a:t>
            </a:r>
            <a:r>
              <a:rPr lang="en-US" sz="2400">
                <a:solidFill>
                  <a:schemeClr val="bg1"/>
                </a:solidFill>
              </a:rPr>
              <a:t>(get) up at 9 am. She … (wash) </a:t>
            </a:r>
          </a:p>
          <a:p>
            <a:pPr indent="228600"/>
            <a:endParaRPr lang="en-US" sz="2400">
              <a:solidFill>
                <a:schemeClr val="bg1"/>
              </a:solidFill>
            </a:endParaRPr>
          </a:p>
          <a:p>
            <a:pPr indent="228600"/>
            <a:r>
              <a:rPr lang="en-US" sz="2400">
                <a:solidFill>
                  <a:schemeClr val="bg1"/>
                </a:solidFill>
              </a:rPr>
              <a:t>her face and hands, … (clean) her teeth. Then she … (make) </a:t>
            </a:r>
          </a:p>
          <a:p>
            <a:pPr indent="228600"/>
            <a:endParaRPr lang="en-US" sz="2400">
              <a:solidFill>
                <a:schemeClr val="bg1"/>
              </a:solidFill>
            </a:endParaRPr>
          </a:p>
          <a:p>
            <a:pPr indent="228600"/>
            <a:r>
              <a:rPr lang="en-US" sz="2400">
                <a:solidFill>
                  <a:schemeClr val="bg1"/>
                </a:solidFill>
              </a:rPr>
              <a:t>her bed.</a:t>
            </a:r>
            <a:endParaRPr lang="ru-RU" sz="2400">
              <a:solidFill>
                <a:schemeClr val="bg1"/>
              </a:solidFill>
            </a:endParaRPr>
          </a:p>
          <a:p>
            <a:pPr indent="228600"/>
            <a:r>
              <a:rPr lang="en-US" sz="2400">
                <a:solidFill>
                  <a:schemeClr val="bg1"/>
                </a:solidFill>
              </a:rPr>
              <a:t>      </a:t>
            </a:r>
          </a:p>
          <a:p>
            <a:pPr indent="228600"/>
            <a:r>
              <a:rPr lang="en-US" sz="2400">
                <a:solidFill>
                  <a:schemeClr val="bg1"/>
                </a:solidFill>
              </a:rPr>
              <a:t> At half past nine Mag … (help) her mother to lay the table. </a:t>
            </a:r>
          </a:p>
          <a:p>
            <a:pPr indent="228600"/>
            <a:endParaRPr lang="en-US" sz="2400">
              <a:solidFill>
                <a:schemeClr val="bg1"/>
              </a:solidFill>
            </a:endParaRPr>
          </a:p>
          <a:p>
            <a:pPr indent="228600"/>
            <a:r>
              <a:rPr lang="en-US" sz="2400">
                <a:solidFill>
                  <a:schemeClr val="bg1"/>
                </a:solidFill>
              </a:rPr>
              <a:t>She … (have) breakfast with her mum, dad and sister Becky. </a:t>
            </a:r>
          </a:p>
          <a:p>
            <a:pPr indent="228600"/>
            <a:endParaRPr lang="en-US" sz="2400">
              <a:solidFill>
                <a:schemeClr val="bg1"/>
              </a:solidFill>
            </a:endParaRPr>
          </a:p>
          <a:p>
            <a:pPr indent="228600"/>
            <a:r>
              <a:rPr lang="en-US" sz="2400">
                <a:solidFill>
                  <a:schemeClr val="bg1"/>
                </a:solidFill>
              </a:rPr>
              <a:t>After breakfast Mag … (water) the flowers and … (feed) the </a:t>
            </a:r>
          </a:p>
          <a:p>
            <a:pPr indent="228600"/>
            <a:endParaRPr lang="en-US" sz="2400">
              <a:solidFill>
                <a:schemeClr val="bg1"/>
              </a:solidFill>
            </a:endParaRPr>
          </a:p>
          <a:p>
            <a:pPr indent="228600"/>
            <a:r>
              <a:rPr lang="en-US" sz="2400">
                <a:solidFill>
                  <a:schemeClr val="bg1"/>
                </a:solidFill>
              </a:rPr>
              <a:t>pets.</a:t>
            </a:r>
            <a:endParaRPr lang="en-US" sz="2400"/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7235825" y="1196975"/>
            <a:ext cx="1439863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washed</a:t>
            </a:r>
            <a:endParaRPr lang="ru-RU"/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3276600" y="1989138"/>
            <a:ext cx="1296988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cleaned</a:t>
            </a:r>
            <a:endParaRPr lang="ru-RU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7451725" y="1916113"/>
            <a:ext cx="1368425" cy="4333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made</a:t>
            </a:r>
            <a:endParaRPr lang="ru-RU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3563938" y="3429000"/>
            <a:ext cx="1152525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helped</a:t>
            </a:r>
            <a:endParaRPr lang="ru-RU"/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1116013" y="4149725"/>
            <a:ext cx="1295400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had</a:t>
            </a:r>
            <a:endParaRPr lang="ru-RU"/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3203575" y="4868863"/>
            <a:ext cx="1368425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watered</a:t>
            </a:r>
            <a:endParaRPr lang="ru-RU"/>
          </a:p>
        </p:txBody>
      </p:sp>
      <p:sp>
        <p:nvSpPr>
          <p:cNvPr id="63500" name="AutoShape 12"/>
          <p:cNvSpPr>
            <a:spLocks noChangeArrowheads="1"/>
          </p:cNvSpPr>
          <p:nvPr/>
        </p:nvSpPr>
        <p:spPr bwMode="auto">
          <a:xfrm>
            <a:off x="6804025" y="4868863"/>
            <a:ext cx="1225550" cy="3587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fed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build="allAtOnce" animBg="1"/>
      <p:bldP spid="63495" grpId="0" build="allAtOnce" animBg="1"/>
      <p:bldP spid="63496" grpId="0" build="allAtOnce" animBg="1"/>
      <p:bldP spid="63497" grpId="0" build="allAtOnce" animBg="1"/>
      <p:bldP spid="63498" grpId="0" build="allAtOnce" animBg="1"/>
      <p:bldP spid="63499" grpId="0" build="allAtOnce" animBg="1"/>
      <p:bldP spid="63500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84213" y="2060575"/>
            <a:ext cx="7632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Say what you did at home last Sunday morning. </a:t>
            </a:r>
          </a:p>
          <a:p>
            <a:endParaRPr lang="en-US" sz="36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Did you help your mum and dad? How?</a:t>
            </a:r>
            <a:endParaRPr lang="ru-RU" sz="36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1223962"/>
          </a:xfrm>
        </p:spPr>
        <p:txBody>
          <a:bodyPr/>
          <a:lstStyle/>
          <a:p>
            <a:r>
              <a:rPr lang="en-US"/>
              <a:t>Homework</a:t>
            </a: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7715250" cy="4137025"/>
          </a:xfrm>
        </p:spPr>
        <p:txBody>
          <a:bodyPr/>
          <a:lstStyle/>
          <a:p>
            <a:r>
              <a:rPr lang="en-US"/>
              <a:t>Sb pg. 71 ex. 19</a:t>
            </a:r>
          </a:p>
          <a:p>
            <a:r>
              <a:rPr lang="ru-RU"/>
              <a:t>выучить слова стр.70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319386_15342nothumb5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333375"/>
            <a:ext cx="3181350" cy="4762500"/>
          </a:xfrm>
          <a:prstGeom prst="rect">
            <a:avLst/>
          </a:prstGeom>
          <a:noFill/>
        </p:spPr>
      </p:pic>
      <p:pic>
        <p:nvPicPr>
          <p:cNvPr id="31751" name="Picture 7" descr="Domashnie_obyazannost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350"/>
            <a:ext cx="2727325" cy="4105275"/>
          </a:xfrm>
          <a:prstGeom prst="rect">
            <a:avLst/>
          </a:prstGeom>
          <a:noFill/>
        </p:spPr>
      </p:pic>
      <p:pic>
        <p:nvPicPr>
          <p:cNvPr id="31753" name="Picture 9" descr="836510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3644900"/>
            <a:ext cx="3810000" cy="2847975"/>
          </a:xfrm>
          <a:prstGeom prst="rect">
            <a:avLst/>
          </a:prstGeom>
          <a:noFill/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971550" y="1412875"/>
            <a:ext cx="7129463" cy="36004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FF0066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Thank you for attention!</a:t>
            </a:r>
            <a:endParaRPr lang="ru-RU" sz="3600" kern="10">
              <a:ln w="15875">
                <a:solidFill>
                  <a:srgbClr val="FF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50000">
                    <a:srgbClr val="FF0066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7894" name="Picture 6" descr="37r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0"/>
            <a:ext cx="2376487" cy="225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420938"/>
            <a:ext cx="8229600" cy="1143000"/>
          </a:xfrm>
        </p:spPr>
        <p:txBody>
          <a:bodyPr/>
          <a:lstStyle/>
          <a:p>
            <a:r>
              <a:rPr lang="ru-RU" sz="4800" b="1" u="sng">
                <a:solidFill>
                  <a:schemeClr val="bg2"/>
                </a:solidFill>
              </a:rPr>
              <a:t>Тема урока:</a:t>
            </a:r>
            <a:r>
              <a:rPr lang="ru-RU" sz="4000"/>
              <a:t> </a:t>
            </a:r>
            <a:r>
              <a:rPr lang="en-US" b="1" i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 duties</a:t>
            </a:r>
            <a:r>
              <a:rPr lang="ru-RU" b="1" i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Домашние обязанности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D4D"/>
            </a:gs>
            <a:gs pos="50000">
              <a:schemeClr val="bg2"/>
            </a:gs>
            <a:gs pos="100000">
              <a:srgbClr val="4D4D4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93688" y="2276475"/>
            <a:ext cx="88503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3600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[ ɔ: ]   </a:t>
            </a:r>
            <a:r>
              <a:rPr lang="en-US" sz="3600">
                <a:solidFill>
                  <a:schemeClr val="bg1"/>
                </a:solidFill>
              </a:rPr>
              <a:t>w</a:t>
            </a:r>
            <a:r>
              <a:rPr lang="en-US" sz="3600" b="1">
                <a:solidFill>
                  <a:schemeClr val="bg1"/>
                </a:solidFill>
              </a:rPr>
              <a:t>a</a:t>
            </a:r>
            <a:r>
              <a:rPr lang="en-US" sz="3600">
                <a:solidFill>
                  <a:schemeClr val="bg1"/>
                </a:solidFill>
              </a:rPr>
              <a:t>ter, w</a:t>
            </a:r>
            <a:r>
              <a:rPr lang="en-US" sz="3600" b="1">
                <a:solidFill>
                  <a:schemeClr val="bg1"/>
                </a:solidFill>
              </a:rPr>
              <a:t>al</a:t>
            </a:r>
            <a:r>
              <a:rPr lang="en-US" sz="3600">
                <a:solidFill>
                  <a:schemeClr val="bg1"/>
                </a:solidFill>
              </a:rPr>
              <a:t>k, c</a:t>
            </a:r>
            <a:r>
              <a:rPr lang="en-US" sz="3600" b="1">
                <a:solidFill>
                  <a:schemeClr val="bg1"/>
                </a:solidFill>
              </a:rPr>
              <a:t>a</a:t>
            </a:r>
            <a:r>
              <a:rPr lang="en-US" sz="3600">
                <a:solidFill>
                  <a:schemeClr val="bg1"/>
                </a:solidFill>
              </a:rPr>
              <a:t>ll, dr</a:t>
            </a:r>
            <a:r>
              <a:rPr lang="en-US" sz="3600" b="1">
                <a:solidFill>
                  <a:schemeClr val="bg1"/>
                </a:solidFill>
              </a:rPr>
              <a:t>aw</a:t>
            </a:r>
            <a:r>
              <a:rPr lang="en-US" sz="3600">
                <a:solidFill>
                  <a:schemeClr val="bg1"/>
                </a:solidFill>
              </a:rPr>
              <a:t>, d</a:t>
            </a:r>
            <a:r>
              <a:rPr lang="en-US" sz="3600" b="1">
                <a:solidFill>
                  <a:schemeClr val="bg1"/>
                </a:solidFill>
              </a:rPr>
              <a:t>oor</a:t>
            </a:r>
            <a:r>
              <a:rPr lang="en-US" sz="3600">
                <a:solidFill>
                  <a:schemeClr val="bg1"/>
                </a:solidFill>
              </a:rPr>
              <a:t>, fl</a:t>
            </a:r>
            <a:r>
              <a:rPr lang="en-US" sz="3600" b="1">
                <a:solidFill>
                  <a:schemeClr val="bg1"/>
                </a:solidFill>
              </a:rPr>
              <a:t>oor</a:t>
            </a:r>
            <a:endParaRPr lang="ru-RU" sz="3600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[ ɒ ]   </a:t>
            </a:r>
            <a:r>
              <a:rPr lang="en-US" sz="3600">
                <a:solidFill>
                  <a:schemeClr val="bg1"/>
                </a:solidFill>
              </a:rPr>
              <a:t>sh</a:t>
            </a:r>
            <a:r>
              <a:rPr lang="en-US" sz="3600" b="1">
                <a:solidFill>
                  <a:schemeClr val="bg1"/>
                </a:solidFill>
              </a:rPr>
              <a:t>o</a:t>
            </a:r>
            <a:r>
              <a:rPr lang="en-US" sz="3600">
                <a:solidFill>
                  <a:schemeClr val="bg1"/>
                </a:solidFill>
              </a:rPr>
              <a:t>pping, w</a:t>
            </a:r>
            <a:r>
              <a:rPr lang="en-US" sz="3600" b="1">
                <a:solidFill>
                  <a:schemeClr val="bg1"/>
                </a:solidFill>
              </a:rPr>
              <a:t>a</a:t>
            </a:r>
            <a:r>
              <a:rPr lang="en-US" sz="3600">
                <a:solidFill>
                  <a:schemeClr val="bg1"/>
                </a:solidFill>
              </a:rPr>
              <a:t>sh, cl</a:t>
            </a:r>
            <a:r>
              <a:rPr lang="en-US" sz="3600" b="1">
                <a:solidFill>
                  <a:schemeClr val="bg1"/>
                </a:solidFill>
              </a:rPr>
              <a:t>o</a:t>
            </a:r>
            <a:r>
              <a:rPr lang="en-US" sz="3600">
                <a:solidFill>
                  <a:schemeClr val="bg1"/>
                </a:solidFill>
              </a:rPr>
              <a:t>ck, s</a:t>
            </a:r>
            <a:r>
              <a:rPr lang="en-US" sz="3600" b="1">
                <a:solidFill>
                  <a:schemeClr val="bg1"/>
                </a:solidFill>
              </a:rPr>
              <a:t>o</a:t>
            </a:r>
            <a:r>
              <a:rPr lang="en-US" sz="3600">
                <a:solidFill>
                  <a:schemeClr val="bg1"/>
                </a:solidFill>
              </a:rPr>
              <a:t>ck</a:t>
            </a:r>
            <a:endParaRPr lang="ru-RU" sz="3600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[ i: ]</a:t>
            </a:r>
            <a:r>
              <a:rPr lang="en-US" sz="3600">
                <a:solidFill>
                  <a:schemeClr val="bg1"/>
                </a:solidFill>
              </a:rPr>
              <a:t>   cl</a:t>
            </a:r>
            <a:r>
              <a:rPr lang="en-US" sz="3600" b="1">
                <a:solidFill>
                  <a:schemeClr val="bg1"/>
                </a:solidFill>
              </a:rPr>
              <a:t>ea</a:t>
            </a:r>
            <a:r>
              <a:rPr lang="en-US" sz="3600">
                <a:solidFill>
                  <a:schemeClr val="bg1"/>
                </a:solidFill>
              </a:rPr>
              <a:t>n, f</a:t>
            </a:r>
            <a:r>
              <a:rPr lang="en-US" sz="3600" b="1">
                <a:solidFill>
                  <a:schemeClr val="bg1"/>
                </a:solidFill>
              </a:rPr>
              <a:t>ee</a:t>
            </a:r>
            <a:r>
              <a:rPr lang="en-US" sz="3600">
                <a:solidFill>
                  <a:schemeClr val="bg1"/>
                </a:solidFill>
              </a:rPr>
              <a:t>d, m</a:t>
            </a:r>
            <a:r>
              <a:rPr lang="en-US" sz="3600" b="1">
                <a:solidFill>
                  <a:schemeClr val="bg1"/>
                </a:solidFill>
              </a:rPr>
              <a:t>ee</a:t>
            </a:r>
            <a:r>
              <a:rPr lang="en-US" sz="3600">
                <a:solidFill>
                  <a:schemeClr val="bg1"/>
                </a:solidFill>
              </a:rPr>
              <a:t>t, thr</a:t>
            </a:r>
            <a:r>
              <a:rPr lang="en-US" sz="3600" b="1">
                <a:solidFill>
                  <a:schemeClr val="bg1"/>
                </a:solidFill>
              </a:rPr>
              <a:t>ee</a:t>
            </a:r>
            <a:endParaRPr lang="ru-RU" sz="3600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[ eɪ ]   </a:t>
            </a:r>
            <a:r>
              <a:rPr lang="en-US" sz="3600">
                <a:solidFill>
                  <a:schemeClr val="bg1"/>
                </a:solidFill>
              </a:rPr>
              <a:t>m</a:t>
            </a:r>
            <a:r>
              <a:rPr lang="en-US" sz="3600" b="1">
                <a:solidFill>
                  <a:schemeClr val="bg1"/>
                </a:solidFill>
              </a:rPr>
              <a:t>ay</a:t>
            </a:r>
            <a:r>
              <a:rPr lang="en-US" sz="3600">
                <a:solidFill>
                  <a:schemeClr val="bg1"/>
                </a:solidFill>
              </a:rPr>
              <a:t>, s</a:t>
            </a:r>
            <a:r>
              <a:rPr lang="en-US" sz="3600" b="1">
                <a:solidFill>
                  <a:schemeClr val="bg1"/>
                </a:solidFill>
              </a:rPr>
              <a:t>ay</a:t>
            </a:r>
            <a:r>
              <a:rPr lang="en-US" sz="3600">
                <a:solidFill>
                  <a:schemeClr val="bg1"/>
                </a:solidFill>
              </a:rPr>
              <a:t>, l</a:t>
            </a:r>
            <a:r>
              <a:rPr lang="en-US" sz="3600" b="1">
                <a:solidFill>
                  <a:schemeClr val="bg1"/>
                </a:solidFill>
              </a:rPr>
              <a:t>ay</a:t>
            </a:r>
            <a:r>
              <a:rPr lang="en-US" sz="3600">
                <a:solidFill>
                  <a:schemeClr val="bg1"/>
                </a:solidFill>
              </a:rPr>
              <a:t>, m</a:t>
            </a:r>
            <a:r>
              <a:rPr lang="en-US" sz="3600" b="1">
                <a:solidFill>
                  <a:schemeClr val="bg1"/>
                </a:solidFill>
              </a:rPr>
              <a:t>a</a:t>
            </a:r>
            <a:r>
              <a:rPr lang="en-US" sz="3600">
                <a:solidFill>
                  <a:schemeClr val="bg1"/>
                </a:solidFill>
              </a:rPr>
              <a:t>ke, t</a:t>
            </a:r>
            <a:r>
              <a:rPr lang="en-US" sz="3600" b="1">
                <a:solidFill>
                  <a:schemeClr val="bg1"/>
                </a:solidFill>
              </a:rPr>
              <a:t>a</a:t>
            </a:r>
            <a:r>
              <a:rPr lang="en-US" sz="3600">
                <a:solidFill>
                  <a:schemeClr val="bg1"/>
                </a:solidFill>
              </a:rPr>
              <a:t>ble, tod</a:t>
            </a:r>
            <a:r>
              <a:rPr lang="en-US" sz="3600" b="1">
                <a:solidFill>
                  <a:schemeClr val="bg1"/>
                </a:solidFill>
              </a:rPr>
              <a:t>ay</a:t>
            </a:r>
            <a:endParaRPr lang="ru-RU" sz="3600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[ әʊ ] </a:t>
            </a:r>
            <a:r>
              <a:rPr lang="en-US" sz="3600">
                <a:solidFill>
                  <a:schemeClr val="bg1"/>
                </a:solidFill>
              </a:rPr>
              <a:t> ph</a:t>
            </a:r>
            <a:r>
              <a:rPr lang="en-US" sz="3600" b="1">
                <a:solidFill>
                  <a:schemeClr val="bg1"/>
                </a:solidFill>
              </a:rPr>
              <a:t>o</a:t>
            </a:r>
            <a:r>
              <a:rPr lang="en-US" sz="3600">
                <a:solidFill>
                  <a:schemeClr val="bg1"/>
                </a:solidFill>
              </a:rPr>
              <a:t>ne, h</a:t>
            </a:r>
            <a:r>
              <a:rPr lang="en-US" sz="3600" b="1">
                <a:solidFill>
                  <a:schemeClr val="bg1"/>
                </a:solidFill>
              </a:rPr>
              <a:t>o</a:t>
            </a:r>
            <a:r>
              <a:rPr lang="en-US" sz="3600">
                <a:solidFill>
                  <a:schemeClr val="bg1"/>
                </a:solidFill>
              </a:rPr>
              <a:t>me, h</a:t>
            </a:r>
            <a:r>
              <a:rPr lang="en-US" sz="3600" b="1">
                <a:solidFill>
                  <a:schemeClr val="bg1"/>
                </a:solidFill>
              </a:rPr>
              <a:t>o</a:t>
            </a:r>
            <a:r>
              <a:rPr lang="en-US" sz="3600">
                <a:solidFill>
                  <a:schemeClr val="bg1"/>
                </a:solidFill>
              </a:rPr>
              <a:t>mework, ph</a:t>
            </a:r>
            <a:r>
              <a:rPr lang="en-US" sz="3600" b="1">
                <a:solidFill>
                  <a:schemeClr val="bg1"/>
                </a:solidFill>
              </a:rPr>
              <a:t>o</a:t>
            </a:r>
            <a:r>
              <a:rPr lang="en-US" sz="3600">
                <a:solidFill>
                  <a:schemeClr val="bg1"/>
                </a:solidFill>
              </a:rPr>
              <a:t>to, g</a:t>
            </a:r>
            <a:r>
              <a:rPr lang="en-US" sz="36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987675" y="1628775"/>
            <a:ext cx="30924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Listen and read:</a:t>
            </a:r>
          </a:p>
          <a:p>
            <a:pPr algn="ctr"/>
            <a:endParaRPr lang="ru-RU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916238" y="404813"/>
            <a:ext cx="322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Warm - up</a:t>
            </a:r>
            <a:endParaRPr lang="ru-RU" sz="4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47112" name="U5_Ex2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59499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00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D4D"/>
            </a:gs>
            <a:gs pos="50000">
              <a:schemeClr val="bg2"/>
            </a:gs>
            <a:gs pos="100000">
              <a:srgbClr val="4D4D4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412875"/>
            <a:ext cx="2016125" cy="532923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>
                <a:solidFill>
                  <a:schemeClr val="bg1"/>
                </a:solidFill>
              </a:rPr>
              <a:t>do not-</a:t>
            </a:r>
          </a:p>
          <a:p>
            <a:pPr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>
                <a:solidFill>
                  <a:schemeClr val="bg1"/>
                </a:solidFill>
              </a:rPr>
              <a:t>does not-</a:t>
            </a:r>
          </a:p>
          <a:p>
            <a:pPr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>
                <a:solidFill>
                  <a:schemeClr val="bg1"/>
                </a:solidFill>
              </a:rPr>
              <a:t>cannot-</a:t>
            </a:r>
          </a:p>
          <a:p>
            <a:pPr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>
                <a:solidFill>
                  <a:schemeClr val="bg1"/>
                </a:solidFill>
              </a:rPr>
              <a:t>will not-</a:t>
            </a:r>
          </a:p>
          <a:p>
            <a:pPr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>
                <a:solidFill>
                  <a:schemeClr val="bg1"/>
                </a:solidFill>
              </a:rPr>
              <a:t>have not-</a:t>
            </a:r>
          </a:p>
          <a:p>
            <a:pPr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>
                <a:solidFill>
                  <a:schemeClr val="bg1"/>
                </a:solidFill>
              </a:rPr>
              <a:t>has not-</a:t>
            </a:r>
          </a:p>
          <a:p>
            <a:pPr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>
                <a:solidFill>
                  <a:schemeClr val="bg1"/>
                </a:solidFill>
              </a:rPr>
              <a:t>did not-</a:t>
            </a:r>
          </a:p>
          <a:p>
            <a:pPr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>
                <a:solidFill>
                  <a:schemeClr val="bg1"/>
                </a:solidFill>
              </a:rPr>
              <a:t>was not-  </a:t>
            </a:r>
          </a:p>
          <a:p>
            <a:pPr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>
                <a:solidFill>
                  <a:schemeClr val="bg1"/>
                </a:solidFill>
              </a:rPr>
              <a:t>were not-</a:t>
            </a:r>
          </a:p>
          <a:p>
            <a:pPr>
              <a:buFontTx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03800" y="1412875"/>
            <a:ext cx="187325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3200" b="1">
                <a:solidFill>
                  <a:schemeClr val="bg1"/>
                </a:solidFill>
              </a:rPr>
              <a:t>don’t</a:t>
            </a:r>
          </a:p>
          <a:p>
            <a:pPr>
              <a:spcBef>
                <a:spcPct val="5000"/>
              </a:spcBef>
            </a:pPr>
            <a:r>
              <a:rPr lang="en-US" sz="3200" b="1">
                <a:solidFill>
                  <a:schemeClr val="bg1"/>
                </a:solidFill>
              </a:rPr>
              <a:t>doesn’t</a:t>
            </a:r>
          </a:p>
          <a:p>
            <a:pPr>
              <a:spcBef>
                <a:spcPct val="5000"/>
              </a:spcBef>
            </a:pPr>
            <a:r>
              <a:rPr lang="en-US" sz="3200" b="1">
                <a:solidFill>
                  <a:schemeClr val="bg1"/>
                </a:solidFill>
              </a:rPr>
              <a:t>can’t</a:t>
            </a:r>
          </a:p>
          <a:p>
            <a:pPr>
              <a:spcBef>
                <a:spcPct val="5000"/>
              </a:spcBef>
            </a:pPr>
            <a:r>
              <a:rPr lang="en-US" sz="3200" b="1">
                <a:solidFill>
                  <a:schemeClr val="bg1"/>
                </a:solidFill>
              </a:rPr>
              <a:t>won’t</a:t>
            </a:r>
          </a:p>
          <a:p>
            <a:pPr>
              <a:spcBef>
                <a:spcPct val="5000"/>
              </a:spcBef>
            </a:pPr>
            <a:r>
              <a:rPr lang="en-US" sz="3200" b="1">
                <a:solidFill>
                  <a:schemeClr val="bg1"/>
                </a:solidFill>
              </a:rPr>
              <a:t>haven’t</a:t>
            </a:r>
          </a:p>
          <a:p>
            <a:pPr>
              <a:spcBef>
                <a:spcPct val="5000"/>
              </a:spcBef>
            </a:pPr>
            <a:r>
              <a:rPr lang="en-US" sz="3200" b="1">
                <a:solidFill>
                  <a:schemeClr val="bg1"/>
                </a:solidFill>
              </a:rPr>
              <a:t>hasn’t</a:t>
            </a:r>
          </a:p>
          <a:p>
            <a:pPr>
              <a:spcBef>
                <a:spcPct val="5000"/>
              </a:spcBef>
            </a:pPr>
            <a:r>
              <a:rPr lang="en-US" sz="3200" b="1">
                <a:solidFill>
                  <a:schemeClr val="bg1"/>
                </a:solidFill>
              </a:rPr>
              <a:t>didn’t</a:t>
            </a:r>
          </a:p>
          <a:p>
            <a:pPr>
              <a:spcBef>
                <a:spcPct val="5000"/>
              </a:spcBef>
            </a:pPr>
            <a:r>
              <a:rPr lang="en-US" sz="3200" b="1">
                <a:solidFill>
                  <a:schemeClr val="bg1"/>
                </a:solidFill>
              </a:rPr>
              <a:t>wasn’t</a:t>
            </a:r>
          </a:p>
          <a:p>
            <a:pPr>
              <a:spcBef>
                <a:spcPct val="5000"/>
              </a:spcBef>
            </a:pPr>
            <a:r>
              <a:rPr lang="en-US" sz="3200" b="1">
                <a:solidFill>
                  <a:schemeClr val="bg1"/>
                </a:solidFill>
              </a:rPr>
              <a:t>weren’t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/>
          </a:p>
          <a:p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700338" y="260350"/>
            <a:ext cx="322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Warm - up</a:t>
            </a:r>
            <a:endParaRPr lang="ru-RU" sz="4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763713" y="376238"/>
            <a:ext cx="7116762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                           </a:t>
            </a:r>
            <a:endParaRPr lang="ru-RU" sz="2000" b="1">
              <a:solidFill>
                <a:srgbClr val="FF0000"/>
              </a:solidFill>
            </a:endParaRPr>
          </a:p>
          <a:p>
            <a:pPr algn="ctr"/>
            <a:r>
              <a:rPr lang="ru-RU" sz="2000" b="1" i="1">
                <a:solidFill>
                  <a:schemeClr val="bg1"/>
                </a:solidFill>
              </a:rPr>
              <a:t>Переделай</a:t>
            </a:r>
            <a:r>
              <a:rPr lang="en-US" sz="2000" b="1" i="1">
                <a:solidFill>
                  <a:schemeClr val="bg1"/>
                </a:solidFill>
              </a:rPr>
              <a:t> </a:t>
            </a:r>
            <a:r>
              <a:rPr lang="ru-RU" sz="2000" b="1" i="1">
                <a:solidFill>
                  <a:schemeClr val="bg1"/>
                </a:solidFill>
              </a:rPr>
              <a:t>предложения</a:t>
            </a:r>
            <a:r>
              <a:rPr lang="en-US" sz="2000" b="1" i="1">
                <a:solidFill>
                  <a:schemeClr val="bg1"/>
                </a:solidFill>
              </a:rPr>
              <a:t> </a:t>
            </a:r>
            <a:r>
              <a:rPr lang="ru-RU" sz="2000" b="1" i="1">
                <a:solidFill>
                  <a:schemeClr val="bg1"/>
                </a:solidFill>
              </a:rPr>
              <a:t>по</a:t>
            </a:r>
            <a:r>
              <a:rPr lang="en-US" sz="2000" b="1" i="1">
                <a:solidFill>
                  <a:schemeClr val="bg1"/>
                </a:solidFill>
              </a:rPr>
              <a:t> </a:t>
            </a:r>
            <a:r>
              <a:rPr lang="ru-RU" sz="2000" b="1" i="1">
                <a:solidFill>
                  <a:schemeClr val="bg1"/>
                </a:solidFill>
              </a:rPr>
              <a:t>образцу</a:t>
            </a:r>
            <a:r>
              <a:rPr lang="en-US" sz="2000" b="1" i="1">
                <a:solidFill>
                  <a:schemeClr val="bg1"/>
                </a:solidFill>
              </a:rPr>
              <a:t>.</a:t>
            </a:r>
            <a:endParaRPr lang="ru-RU" sz="2000" b="1" i="1">
              <a:solidFill>
                <a:schemeClr val="bg1"/>
              </a:solidFill>
            </a:endParaRPr>
          </a:p>
          <a:p>
            <a:endParaRPr lang="ru-RU" sz="2000" b="1" i="1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    Example:</a:t>
            </a:r>
            <a:r>
              <a:rPr lang="en-US" sz="2000">
                <a:solidFill>
                  <a:schemeClr val="bg1"/>
                </a:solidFill>
              </a:rPr>
              <a:t> My sister </a:t>
            </a:r>
            <a:r>
              <a:rPr lang="en-US" sz="2000" u="sng">
                <a:solidFill>
                  <a:schemeClr val="bg1"/>
                </a:solidFill>
              </a:rPr>
              <a:t>does not</a:t>
            </a:r>
            <a:r>
              <a:rPr lang="en-US" sz="2000">
                <a:solidFill>
                  <a:schemeClr val="bg1"/>
                </a:solidFill>
              </a:rPr>
              <a:t> write fairy tales.—</a:t>
            </a:r>
            <a:endParaRPr lang="ru-RU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               </a:t>
            </a:r>
            <a:r>
              <a:rPr lang="ru-RU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chemeClr val="bg1"/>
                </a:solidFill>
              </a:rPr>
              <a:t>     My sister </a:t>
            </a:r>
            <a:r>
              <a:rPr lang="en-US" sz="2000" u="sng">
                <a:solidFill>
                  <a:schemeClr val="bg1"/>
                </a:solidFill>
              </a:rPr>
              <a:t>doesn’t</a:t>
            </a:r>
            <a:r>
              <a:rPr lang="en-US" sz="2000">
                <a:solidFill>
                  <a:schemeClr val="bg1"/>
                </a:solidFill>
              </a:rPr>
              <a:t> write fairy tales.</a:t>
            </a:r>
          </a:p>
          <a:p>
            <a:endParaRPr lang="ru-RU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1. I have not got a brother.—</a:t>
            </a:r>
            <a:endParaRPr lang="ru-RU" sz="2000">
              <a:solidFill>
                <a:schemeClr val="bg1"/>
              </a:solidFill>
            </a:endParaRPr>
          </a:p>
          <a:p>
            <a:endParaRPr lang="ru-RU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2. My grandmother does not listen to rock music.—</a:t>
            </a:r>
            <a:endParaRPr lang="ru-RU" sz="2000">
              <a:solidFill>
                <a:schemeClr val="bg1"/>
              </a:solidFill>
            </a:endParaRPr>
          </a:p>
          <a:p>
            <a:endParaRPr lang="ru-RU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3. His sister cannot take photos.—</a:t>
            </a:r>
            <a:endParaRPr lang="ru-RU" sz="2000">
              <a:solidFill>
                <a:schemeClr val="bg1"/>
              </a:solidFill>
            </a:endParaRPr>
          </a:p>
          <a:p>
            <a:endParaRPr lang="ru-RU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4. Her grandfather has not got a pet.—</a:t>
            </a:r>
            <a:endParaRPr lang="ru-RU" sz="2000">
              <a:solidFill>
                <a:schemeClr val="bg1"/>
              </a:solidFill>
            </a:endParaRPr>
          </a:p>
          <a:p>
            <a:endParaRPr lang="ru-RU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5. Mag did not play puzzles yesterday.—</a:t>
            </a:r>
            <a:endParaRPr lang="ru-RU" sz="2000">
              <a:solidFill>
                <a:schemeClr val="bg1"/>
              </a:solidFill>
            </a:endParaRPr>
          </a:p>
          <a:p>
            <a:endParaRPr lang="ru-RU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6. Our father will not watch the stars in the morning.—</a:t>
            </a:r>
            <a:endParaRPr lang="ru-RU" sz="2000">
              <a:solidFill>
                <a:schemeClr val="bg1"/>
              </a:solidFill>
            </a:endParaRPr>
          </a:p>
          <a:p>
            <a:endParaRPr lang="ru-RU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7. Their mother was not at home at two o’clock.—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 rot="5400000">
            <a:off x="-1908969" y="2851944"/>
            <a:ext cx="5184775" cy="8651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25400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000099">
                    <a:alpha val="78000"/>
                  </a:srgbClr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  <a:endParaRPr lang="ru-RU" sz="3600" b="1" kern="10">
              <a:ln w="25400">
                <a:solidFill>
                  <a:srgbClr val="333333"/>
                </a:solidFill>
                <a:round/>
                <a:headEnd/>
                <a:tailEnd/>
              </a:ln>
              <a:solidFill>
                <a:srgbClr val="000099">
                  <a:alpha val="78000"/>
                </a:srgbClr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124075" y="2492375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 </a:t>
            </a:r>
            <a:r>
              <a:rPr lang="en-US" sz="2000" b="1">
                <a:solidFill>
                  <a:srgbClr val="0000CC"/>
                </a:solidFill>
              </a:rPr>
              <a:t>I haven’t got a brother.</a:t>
            </a:r>
            <a:endParaRPr lang="ru-RU" sz="2000" b="1">
              <a:solidFill>
                <a:srgbClr val="0000CC"/>
              </a:solidFill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124075" y="3068638"/>
            <a:ext cx="583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My grandmother doesn’t listen to rock music.</a:t>
            </a:r>
            <a:endParaRPr lang="ru-RU" sz="2000" b="1">
              <a:solidFill>
                <a:srgbClr val="0000CC"/>
              </a:solidFill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124075" y="3644900"/>
            <a:ext cx="355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His sister can’t take photos.</a:t>
            </a:r>
            <a:endParaRPr lang="ru-RU" sz="2000" b="1">
              <a:solidFill>
                <a:srgbClr val="0000CC"/>
              </a:solidFill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124075" y="4292600"/>
            <a:ext cx="410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Her grandfather hasn’t got a pet.</a:t>
            </a:r>
            <a:endParaRPr lang="ru-RU" sz="2000" b="1">
              <a:solidFill>
                <a:srgbClr val="0000CC"/>
              </a:solidFill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124075" y="4941888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Mag didn’t play puzzles yesterday.</a:t>
            </a:r>
            <a:endParaRPr lang="ru-RU" sz="2000" b="1">
              <a:solidFill>
                <a:srgbClr val="0000CC"/>
              </a:solidFill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124075" y="5516563"/>
            <a:ext cx="595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Our father won’t watch the stars in the morning.</a:t>
            </a:r>
            <a:endParaRPr lang="ru-RU" sz="2000" b="1">
              <a:solidFill>
                <a:srgbClr val="0000CC"/>
              </a:solidFill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051050" y="6092825"/>
            <a:ext cx="669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Their mother wasn’t at home at two o’clock.</a:t>
            </a:r>
            <a:endParaRPr lang="ru-RU" sz="20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  <p:bldP spid="46088" grpId="0"/>
      <p:bldP spid="46089" grpId="0"/>
      <p:bldP spid="46090" grpId="0"/>
      <p:bldP spid="46091" grpId="0"/>
      <p:bldP spid="460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82296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do homework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go shopping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make the bed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lay the table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do the washing up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answer phone calls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clean the room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feed the pet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water the flowers</a:t>
            </a:r>
          </a:p>
          <a:p>
            <a:pPr>
              <a:spcBef>
                <a:spcPct val="50000"/>
              </a:spcBef>
            </a:pPr>
            <a:r>
              <a:rPr lang="en-US"/>
              <a:t> </a:t>
            </a:r>
            <a:endParaRPr lang="ru-RU"/>
          </a:p>
        </p:txBody>
      </p:sp>
      <p:pic>
        <p:nvPicPr>
          <p:cNvPr id="12293" name="Picture 5" descr="34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9563" y="3500438"/>
            <a:ext cx="1873250" cy="1427162"/>
          </a:xfrm>
          <a:prstGeom prst="rect">
            <a:avLst/>
          </a:prstGeom>
          <a:noFill/>
        </p:spPr>
      </p:pic>
      <p:pic>
        <p:nvPicPr>
          <p:cNvPr id="12294" name="Picture 6" descr="512327_5466313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0"/>
            <a:ext cx="1644650" cy="1655763"/>
          </a:xfrm>
          <a:prstGeom prst="rect">
            <a:avLst/>
          </a:prstGeom>
          <a:noFill/>
        </p:spPr>
      </p:pic>
      <p:pic>
        <p:nvPicPr>
          <p:cNvPr id="12295" name="Picture 7" descr="0005-006-Zapravljajut-krovatk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2276475"/>
            <a:ext cx="1735137" cy="1644650"/>
          </a:xfrm>
          <a:prstGeom prst="rect">
            <a:avLst/>
          </a:prstGeom>
          <a:noFill/>
        </p:spPr>
      </p:pic>
      <p:pic>
        <p:nvPicPr>
          <p:cNvPr id="12296" name="Picture 8" descr="dinner_tabl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713" y="4508500"/>
            <a:ext cx="1363662" cy="2109788"/>
          </a:xfrm>
          <a:prstGeom prst="rect">
            <a:avLst/>
          </a:prstGeom>
          <a:noFill/>
        </p:spPr>
      </p:pic>
      <p:pic>
        <p:nvPicPr>
          <p:cNvPr id="12297" name="Picture 9" descr="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1052513"/>
            <a:ext cx="1728787" cy="1328737"/>
          </a:xfrm>
          <a:prstGeom prst="rect">
            <a:avLst/>
          </a:prstGeom>
          <a:noFill/>
        </p:spPr>
      </p:pic>
      <p:pic>
        <p:nvPicPr>
          <p:cNvPr id="12298" name="Picture 10" descr="f_134576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77000" y="5181600"/>
            <a:ext cx="2055813" cy="1506538"/>
          </a:xfrm>
          <a:prstGeom prst="rect">
            <a:avLst/>
          </a:prstGeom>
          <a:noFill/>
        </p:spPr>
      </p:pic>
      <p:pic>
        <p:nvPicPr>
          <p:cNvPr id="12299" name="Picture 11" descr="12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00800" y="227013"/>
            <a:ext cx="2058988" cy="1370012"/>
          </a:xfrm>
          <a:prstGeom prst="rect">
            <a:avLst/>
          </a:prstGeom>
          <a:noFill/>
        </p:spPr>
      </p:pic>
      <p:pic>
        <p:nvPicPr>
          <p:cNvPr id="12300" name="Picture 12" descr="0014-007-Moet-posudu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3860800"/>
            <a:ext cx="1657350" cy="1657350"/>
          </a:xfrm>
          <a:prstGeom prst="rect">
            <a:avLst/>
          </a:prstGeom>
          <a:noFill/>
        </p:spPr>
      </p:pic>
      <p:pic>
        <p:nvPicPr>
          <p:cNvPr id="12301" name="Picture 13" descr="0022-042-Govorit-po-telefonu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91400" y="1751013"/>
            <a:ext cx="1501775" cy="1458912"/>
          </a:xfrm>
          <a:prstGeom prst="rect">
            <a:avLst/>
          </a:prstGeom>
          <a:noFill/>
        </p:spPr>
      </p:pic>
      <p:sp>
        <p:nvSpPr>
          <p:cNvPr id="12303" name="Line 15"/>
          <p:cNvSpPr>
            <a:spLocks noChangeShapeType="1"/>
          </p:cNvSpPr>
          <p:nvPr/>
        </p:nvSpPr>
        <p:spPr bwMode="auto">
          <a:xfrm flipH="1" flipV="1">
            <a:off x="2843213" y="1412875"/>
            <a:ext cx="969962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276600" y="2438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2743200" y="2895600"/>
            <a:ext cx="1143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1600200" y="3657600"/>
            <a:ext cx="2133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5943600" y="2514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 flipV="1">
            <a:off x="685800" y="2514600"/>
            <a:ext cx="3048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5638800" y="51054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5867400" y="1700213"/>
            <a:ext cx="8382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5651500" y="1341438"/>
            <a:ext cx="1296988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 flipH="1">
            <a:off x="1908175" y="1196975"/>
            <a:ext cx="481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1</a:t>
            </a:r>
            <a:endParaRPr lang="ru-RU" b="1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158750" y="20081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2</a:t>
            </a:r>
            <a:endParaRPr lang="ru-RU" b="1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158750" y="51768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4</a:t>
            </a:r>
            <a:endParaRPr lang="ru-RU" b="1"/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2051050" y="6308725"/>
            <a:ext cx="43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5</a:t>
            </a:r>
            <a:endParaRPr lang="ru-RU" b="1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6424613" y="12890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6</a:t>
            </a:r>
            <a:endParaRPr lang="ru-RU" b="1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7359650" y="28003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7</a:t>
            </a:r>
            <a:endParaRPr lang="ru-RU" b="1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6640513" y="46005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8</a:t>
            </a:r>
            <a:endParaRPr lang="ru-RU" b="1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6516688" y="6092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9</a:t>
            </a:r>
            <a:endParaRPr lang="ru-RU" b="1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2339975" y="32845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3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34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836613"/>
            <a:ext cx="1944687" cy="1482725"/>
          </a:xfrm>
          <a:prstGeom prst="rect">
            <a:avLst/>
          </a:prstGeom>
          <a:noFill/>
        </p:spPr>
      </p:pic>
      <p:pic>
        <p:nvPicPr>
          <p:cNvPr id="11269" name="Picture 5" descr="512327_5466313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781300"/>
            <a:ext cx="1944687" cy="1585913"/>
          </a:xfrm>
          <a:prstGeom prst="rect">
            <a:avLst/>
          </a:prstGeom>
          <a:noFill/>
        </p:spPr>
      </p:pic>
      <p:pic>
        <p:nvPicPr>
          <p:cNvPr id="11270" name="Picture 6" descr="0005-006-Zapravljajut-krovatk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4724400"/>
            <a:ext cx="1690687" cy="1601788"/>
          </a:xfrm>
          <a:prstGeom prst="rect">
            <a:avLst/>
          </a:prstGeom>
          <a:noFill/>
        </p:spPr>
      </p:pic>
      <p:pic>
        <p:nvPicPr>
          <p:cNvPr id="11271" name="Picture 7" descr="dinner_tabl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4763" y="908050"/>
            <a:ext cx="1473200" cy="1955800"/>
          </a:xfrm>
          <a:prstGeom prst="rect">
            <a:avLst/>
          </a:prstGeom>
          <a:noFill/>
        </p:spPr>
      </p:pic>
      <p:pic>
        <p:nvPicPr>
          <p:cNvPr id="11272" name="Picture 8" descr="0014-007-Moet-posudu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86200" y="3276600"/>
            <a:ext cx="1371600" cy="1371600"/>
          </a:xfrm>
          <a:prstGeom prst="rect">
            <a:avLst/>
          </a:prstGeom>
          <a:noFill/>
        </p:spPr>
      </p:pic>
      <p:pic>
        <p:nvPicPr>
          <p:cNvPr id="11273" name="Picture 9" descr="0022-042-Govorit-po-telefonu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838" y="4926013"/>
            <a:ext cx="1449387" cy="1408112"/>
          </a:xfrm>
          <a:prstGeom prst="rect">
            <a:avLst/>
          </a:prstGeom>
          <a:noFill/>
        </p:spPr>
      </p:pic>
      <p:pic>
        <p:nvPicPr>
          <p:cNvPr id="11274" name="Picture 10" descr="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3663" y="981075"/>
            <a:ext cx="1800225" cy="1328738"/>
          </a:xfrm>
          <a:prstGeom prst="rect">
            <a:avLst/>
          </a:prstGeom>
          <a:noFill/>
        </p:spPr>
      </p:pic>
      <p:pic>
        <p:nvPicPr>
          <p:cNvPr id="11275" name="Picture 11" descr="f_1345761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72225" y="2997200"/>
            <a:ext cx="1989138" cy="1457325"/>
          </a:xfrm>
          <a:prstGeom prst="rect">
            <a:avLst/>
          </a:prstGeom>
          <a:noFill/>
        </p:spPr>
      </p:pic>
      <p:pic>
        <p:nvPicPr>
          <p:cNvPr id="11276" name="Picture 12" descr="12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27763" y="5084763"/>
            <a:ext cx="2205037" cy="1466850"/>
          </a:xfrm>
          <a:prstGeom prst="rect">
            <a:avLst/>
          </a:prstGeom>
          <a:noFill/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900113" y="404813"/>
            <a:ext cx="1901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do homework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33400" y="2362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57200" y="2286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900113" y="2492375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go shopping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900113" y="4437063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make the bed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419475" y="2997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do the washing up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200400" y="46482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   </a:t>
            </a:r>
            <a:r>
              <a:rPr lang="en-US" b="1">
                <a:solidFill>
                  <a:schemeClr val="bg2"/>
                </a:solidFill>
              </a:rPr>
              <a:t>answer phone calls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227763" y="47625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</a:t>
            </a:r>
            <a:r>
              <a:rPr lang="en-US" b="1">
                <a:solidFill>
                  <a:schemeClr val="bg2"/>
                </a:solidFill>
              </a:rPr>
              <a:t>clean the room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6443663" y="25654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feed the pet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6227763" y="4652963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water the flowers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779838" y="62071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lay the table</a:t>
            </a:r>
            <a:endParaRPr lang="ru-RU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311275" y="1216025"/>
            <a:ext cx="693261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Do you help at home?</a:t>
            </a:r>
          </a:p>
          <a:p>
            <a:endParaRPr lang="en-US" sz="44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r>
              <a:rPr lang="en-US" sz="4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What do you do?</a:t>
            </a:r>
            <a:endParaRPr lang="ru-RU" sz="4400" b="1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615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187450" y="3716338"/>
          <a:ext cx="1933575" cy="1731962"/>
        </p:xfrm>
        <a:graphic>
          <a:graphicData uri="http://schemas.openxmlformats.org/presentationml/2006/ole">
            <p:oleObj spid="_x0000_s6152" name="Документ" r:id="rId3" imgW="1933506" imgH="1731954" progId="Word.Document.8">
              <p:embed/>
            </p:oleObj>
          </a:graphicData>
        </a:graphic>
      </p:graphicFrame>
      <p:graphicFrame>
        <p:nvGraphicFramePr>
          <p:cNvPr id="615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443663" y="2781300"/>
          <a:ext cx="1970087" cy="1719263"/>
        </p:xfrm>
        <a:graphic>
          <a:graphicData uri="http://schemas.openxmlformats.org/presentationml/2006/ole">
            <p:oleObj spid="_x0000_s6154" name="Документ" r:id="rId4" imgW="1970137" imgH="1719737" progId="Word.Document.8">
              <p:embed/>
            </p:oleObj>
          </a:graphicData>
        </a:graphic>
      </p:graphicFrame>
      <p:graphicFrame>
        <p:nvGraphicFramePr>
          <p:cNvPr id="6157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3924300" y="4149725"/>
          <a:ext cx="1938338" cy="1992313"/>
        </p:xfrm>
        <a:graphic>
          <a:graphicData uri="http://schemas.openxmlformats.org/presentationml/2006/ole">
            <p:oleObj spid="_x0000_s6157" name="Документ" r:id="rId5" imgW="1938175" imgH="199282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1721</TotalTime>
  <Words>618</Words>
  <Application>Microsoft Office PowerPoint</Application>
  <PresentationFormat>Экран (4:3)</PresentationFormat>
  <Paragraphs>190</Paragraphs>
  <Slides>20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Bookman Old Style</vt:lpstr>
      <vt:lpstr>Times New Roman</vt:lpstr>
      <vt:lpstr>Оформление по умолчанию</vt:lpstr>
      <vt:lpstr>Документ Microsoft Word</vt:lpstr>
      <vt:lpstr>Слайд 1</vt:lpstr>
      <vt:lpstr>Слайд 2</vt:lpstr>
      <vt:lpstr>Тема урока: Home duties  Домашние обязанности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Homework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re</cp:lastModifiedBy>
  <cp:revision>52</cp:revision>
  <dcterms:created xsi:type="dcterms:W3CDTF">2014-01-14T14:58:59Z</dcterms:created>
  <dcterms:modified xsi:type="dcterms:W3CDTF">2015-04-02T19:41:02Z</dcterms:modified>
</cp:coreProperties>
</file>