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62" r:id="rId4"/>
    <p:sldId id="263" r:id="rId5"/>
    <p:sldId id="265" r:id="rId6"/>
    <p:sldId id="266" r:id="rId7"/>
    <p:sldId id="267" r:id="rId8"/>
    <p:sldId id="282" r:id="rId9"/>
    <p:sldId id="274" r:id="rId10"/>
    <p:sldId id="268" r:id="rId11"/>
    <p:sldId id="284" r:id="rId12"/>
    <p:sldId id="272" r:id="rId13"/>
    <p:sldId id="271" r:id="rId14"/>
    <p:sldId id="277" r:id="rId15"/>
    <p:sldId id="270" r:id="rId16"/>
    <p:sldId id="273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7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6.jpe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jpe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6.jpe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6.jpe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6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E01E-D582-4E52-AD34-60909D2683F7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5708A-1464-48EE-88F5-EF4EF48108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841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708A-1464-48EE-88F5-EF4EF481084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708A-1464-48EE-88F5-EF4EF481084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708A-1464-48EE-88F5-EF4EF481084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708A-1464-48EE-88F5-EF4EF481084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slide" Target="slide12.x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3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1.jpeg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slide" Target="slide12.xml"/><Relationship Id="rId5" Type="http://schemas.openxmlformats.org/officeDocument/2006/relationships/image" Target="../media/image27.png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slide" Target="slide15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123rf.com/clipart-v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png"/><Relationship Id="rId5" Type="http://schemas.openxmlformats.org/officeDocument/2006/relationships/slide" Target="slide10.x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6818312" y="285728"/>
            <a:ext cx="2325688" cy="2911475"/>
            <a:chOff x="4357686" y="214290"/>
            <a:chExt cx="2325850" cy="2911474"/>
          </a:xfrm>
        </p:grpSpPr>
        <p:pic>
          <p:nvPicPr>
            <p:cNvPr id="5" name="Picture 2" descr="C:\Documents and Settings\User\Рабочий стол\картинки\d0099ff9a62f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57686" y="214290"/>
              <a:ext cx="2325850" cy="2911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6"/>
            <p:cNvSpPr txBox="1"/>
            <p:nvPr/>
          </p:nvSpPr>
          <p:spPr>
            <a:xfrm rot="19806828">
              <a:off x="5097513" y="1254103"/>
              <a:ext cx="971618" cy="708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  <a:cs typeface="Courier New" pitchFamily="49" charset="0"/>
                </a:rPr>
                <a:t>ГИА </a:t>
              </a: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  <a:cs typeface="Courier New" pitchFamily="49" charset="0"/>
                </a:rPr>
                <a:t>2015</a:t>
              </a:r>
              <a:endPara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00166" y="1214422"/>
            <a:ext cx="56436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ОГЭ 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- 2015</a:t>
            </a:r>
            <a:r>
              <a:rPr lang="en-US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«АЛГЕБРА»</a:t>
            </a:r>
            <a:b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№6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385762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32741"/>
                </a:solidFill>
                <a:latin typeface="Times New Roman" pitchFamily="18" charset="0"/>
                <a:cs typeface="Times New Roman" pitchFamily="18" charset="0"/>
              </a:rPr>
              <a:t>Авторы:</a:t>
            </a:r>
          </a:p>
          <a:p>
            <a:r>
              <a:rPr lang="ru-RU" sz="2000" b="1" dirty="0" smtClean="0">
                <a:solidFill>
                  <a:srgbClr val="332741"/>
                </a:solidFill>
                <a:latin typeface="Times New Roman" pitchFamily="18" charset="0"/>
                <a:cs typeface="Times New Roman" pitchFamily="18" charset="0"/>
              </a:rPr>
              <a:t> Комарова Галина Александровна,</a:t>
            </a:r>
          </a:p>
          <a:p>
            <a:r>
              <a:rPr lang="ru-RU" sz="2000" b="1" dirty="0" smtClean="0">
                <a:solidFill>
                  <a:srgbClr val="332741"/>
                </a:solidFill>
                <a:latin typeface="Times New Roman" pitchFamily="18" charset="0"/>
                <a:cs typeface="Times New Roman" pitchFamily="18" charset="0"/>
              </a:rPr>
              <a:t>Грызунова Лариса Валерьевна  – учителя физики и математики МКОСШ № 3.</a:t>
            </a:r>
            <a:endParaRPr lang="ru-RU" sz="2000" b="1" dirty="0">
              <a:solidFill>
                <a:srgbClr val="3327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6072206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332741"/>
                </a:solidFill>
                <a:latin typeface="Times New Roman" pitchFamily="18" charset="0"/>
                <a:cs typeface="Times New Roman" pitchFamily="18" charset="0"/>
              </a:rPr>
              <a:t>г. Заволжск - 2015</a:t>
            </a:r>
            <a:endParaRPr lang="ru-RU" sz="2000" dirty="0">
              <a:solidFill>
                <a:srgbClr val="3327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428604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332741"/>
                </a:solidFill>
              </a:rPr>
              <a:t>Муниципальная казённая общеобразовательная средняя школа  № 3.</a:t>
            </a:r>
            <a:endParaRPr lang="ru-RU" dirty="0">
              <a:solidFill>
                <a:srgbClr val="3327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7659" y="295055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Дана арифметическая прогрессия:25; 19; 13; …  Укажите первый отрицательный член этой прогрессии. </a:t>
            </a:r>
            <a:endParaRPr lang="ru-RU" dirty="0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19249384"/>
              </p:ext>
            </p:extLst>
          </p:nvPr>
        </p:nvGraphicFramePr>
        <p:xfrm>
          <a:off x="4381390" y="2133032"/>
          <a:ext cx="3949700" cy="4022725"/>
        </p:xfrm>
        <a:graphic>
          <a:graphicData uri="http://schemas.openxmlformats.org/presentationml/2006/ole">
            <p:oleObj spid="_x0000_s20496" name="Формула" r:id="rId4" imgW="1574640" imgH="1600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55976" y="1636355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справка 5">
            <a:hlinkClick r:id="" action="ppaction://hlinkshowjump?jump=nextslide" highlightClick="1"/>
          </p:cNvPr>
          <p:cNvSpPr/>
          <p:nvPr/>
        </p:nvSpPr>
        <p:spPr>
          <a:xfrm>
            <a:off x="426742" y="1740123"/>
            <a:ext cx="928694" cy="785818"/>
          </a:xfrm>
          <a:prstGeom prst="actionButtonHel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851920" y="609329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200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-5</a:t>
            </a:r>
            <a:r>
              <a:rPr lang="ru-RU" sz="3200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1680050"/>
            <a:ext cx="1440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</a:t>
            </a:r>
            <a:r>
              <a:rPr lang="ru-RU" sz="3200" dirty="0" smtClean="0">
                <a:solidFill>
                  <a:prstClr val="black"/>
                </a:solidFill>
              </a:rPr>
              <a:t>:</a:t>
            </a:r>
            <a:endParaRPr lang="en-US" sz="3200" dirty="0" smtClean="0">
              <a:solidFill>
                <a:prstClr val="black"/>
              </a:solidFill>
            </a:endParaRPr>
          </a:p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&lt;0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25070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19522374"/>
              </p:ext>
            </p:extLst>
          </p:nvPr>
        </p:nvGraphicFramePr>
        <p:xfrm>
          <a:off x="1766888" y="2691726"/>
          <a:ext cx="1530350" cy="2451774"/>
        </p:xfrm>
        <a:graphic>
          <a:graphicData uri="http://schemas.openxmlformats.org/presentationml/2006/ole">
            <p:oleObj spid="_x0000_s20497" name="Формула" r:id="rId5" imgW="469800" imgH="863280" progId="Equation.3">
              <p:embed/>
            </p:oleObj>
          </a:graphicData>
        </a:graphic>
      </p:graphicFrame>
      <p:pic>
        <p:nvPicPr>
          <p:cNvPr id="20487" name="Picture 7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994360"/>
            <a:ext cx="1008112" cy="65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428728" y="1643050"/>
          <a:ext cx="6577054" cy="1071570"/>
        </p:xfrm>
        <a:graphic>
          <a:graphicData uri="http://schemas.openxmlformats.org/presentationml/2006/ole">
            <p:oleObj spid="_x0000_s37896" name="Формула" r:id="rId6" imgW="78740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571480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Разность арифметической прогрессии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143248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-го члена арифметической                     прогрессии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43561798"/>
              </p:ext>
            </p:extLst>
          </p:nvPr>
        </p:nvGraphicFramePr>
        <p:xfrm>
          <a:off x="1500166" y="4357694"/>
          <a:ext cx="6618466" cy="1071570"/>
        </p:xfrm>
        <a:graphic>
          <a:graphicData uri="http://schemas.openxmlformats.org/presentationml/2006/ole">
            <p:oleObj spid="_x0000_s37897" name="Формула" r:id="rId7" imgW="1054100" imgH="228600" progId="Equation.3">
              <p:embed/>
            </p:oleObj>
          </a:graphicData>
        </a:graphic>
      </p:graphicFrame>
      <p:sp>
        <p:nvSpPr>
          <p:cNvPr id="9" name="Управляющая кнопка: назад 8">
            <a:hlinkClick r:id="rId8" action="ppaction://hlinksldjump" highlightClick="1"/>
          </p:cNvPr>
          <p:cNvSpPr/>
          <p:nvPr/>
        </p:nvSpPr>
        <p:spPr>
          <a:xfrm>
            <a:off x="7429520" y="5786454"/>
            <a:ext cx="1357322" cy="785818"/>
          </a:xfrm>
          <a:prstGeom prst="actionButtonBackPrevio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521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91741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Выписано несколько последовательных членов арифметической прогрессии: …; 8; х ; 16; 20; … . Найдите член прогрессии, обозначенный буквой . </a:t>
            </a:r>
          </a:p>
          <a:p>
            <a:endParaRPr lang="ru-RU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56188549"/>
              </p:ext>
            </p:extLst>
          </p:nvPr>
        </p:nvGraphicFramePr>
        <p:xfrm>
          <a:off x="4181475" y="3143250"/>
          <a:ext cx="3265488" cy="1303338"/>
        </p:xfrm>
        <a:graphic>
          <a:graphicData uri="http://schemas.openxmlformats.org/presentationml/2006/ole">
            <p:oleObj spid="_x0000_s16396" name="Формула" r:id="rId4" imgW="99036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6016" y="1924573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395536" y="1700808"/>
            <a:ext cx="928694" cy="785818"/>
          </a:xfrm>
          <a:prstGeom prst="actionButtonHel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714744" y="5949280"/>
            <a:ext cx="287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600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12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801329"/>
            <a:ext cx="18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807" y="2348880"/>
            <a:ext cx="864096" cy="77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47764" y="2503007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=8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808" y="3149338"/>
            <a:ext cx="920328" cy="788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91136" y="3291859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=16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8" y="3963419"/>
            <a:ext cx="576065" cy="740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315190" y="4010580"/>
            <a:ext cx="1705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7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949280"/>
            <a:ext cx="1008112" cy="65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96" name="Object 12" descr="Упаковочная бумага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31818583"/>
              </p:ext>
            </p:extLst>
          </p:nvPr>
        </p:nvGraphicFramePr>
        <p:xfrm>
          <a:off x="1428728" y="2643182"/>
          <a:ext cx="6572296" cy="1844675"/>
        </p:xfrm>
        <a:graphic>
          <a:graphicData uri="http://schemas.openxmlformats.org/presentationml/2006/ole">
            <p:oleObj spid="_x0000_s17415" name="Формула" r:id="rId4" imgW="95220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357166"/>
            <a:ext cx="77867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Каждый член арифметической прогрессии равен среднему арифметическому предыдущего и последующего членов этой прогрессии.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 l="15115" t="16130" r="6062"/>
          <a:stretch>
            <a:fillRect/>
          </a:stretch>
        </p:blipFill>
        <p:spPr bwMode="auto">
          <a:xfrm>
            <a:off x="4357686" y="4929198"/>
            <a:ext cx="1571636" cy="152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5264"/>
            <a:ext cx="137795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0034" y="357166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Арифметическая прогрессия задана условием a</a:t>
            </a:r>
            <a:r>
              <a:rPr lang="ru-RU" sz="2800" b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=2,2−4,4n. Найдите сумму первых 13 её членов. 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1748977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57480384"/>
              </p:ext>
            </p:extLst>
          </p:nvPr>
        </p:nvGraphicFramePr>
        <p:xfrm>
          <a:off x="3203575" y="2565400"/>
          <a:ext cx="5580063" cy="3074988"/>
        </p:xfrm>
        <a:graphic>
          <a:graphicData uri="http://schemas.openxmlformats.org/presentationml/2006/ole">
            <p:oleObj spid="_x0000_s11274" name="Формула" r:id="rId4" imgW="2044440" imgH="1091880" progId="Equation.3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63888" y="609329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200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-371,8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23957" y="1825920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=2,2−4,4n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37890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57" y="2945711"/>
            <a:ext cx="952284" cy="63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41283" y="2939973"/>
            <a:ext cx="927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71" name="Picture 7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19258"/>
            <a:ext cx="100647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0166" y="357166"/>
            <a:ext cx="70723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Дана арифметическая прогрессия: −7; −4; −1; …  Найдите сумму первых шестидесяти её членов.</a:t>
            </a:r>
          </a:p>
          <a:p>
            <a:pPr marL="457200" lvl="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Записаны первые три члена арифметической прогрессии: −8; −1; 6. Какое число стоит в этой арифметической прогрессии на 51-м месте? 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арифметической прогрессии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a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=71, a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=149. Найдите разность прогрессии. 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Выписано несколько последовательных членов арифметической прогрессии: …; -2;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-8; -11; … . Найдите член прогрессии, обозначенный буквой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71604" y="285728"/>
            <a:ext cx="6715172" cy="637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Результатом своей личной работы считаю, что я ..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А. Разобрался в теории.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В. Научился решать задачи.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С. Повторил весь ранее изученный материал.</a:t>
            </a:r>
          </a:p>
          <a:p>
            <a:pPr marL="609600" indent="-609600" algn="r">
              <a:lnSpc>
                <a:spcPct val="80000"/>
              </a:lnSpc>
              <a:defRPr/>
            </a:pP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Чего  вам не хватало на уроке при решении задач?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А. Знаний.            Б.   Времени.     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С. Желания.        Д. Решал нормально.</a:t>
            </a:r>
          </a:p>
          <a:p>
            <a:pPr marL="609600" indent="-609600">
              <a:lnSpc>
                <a:spcPct val="80000"/>
              </a:lnSpc>
              <a:defRPr/>
            </a:pP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оказывал вам помощь  в преодолении трудностей на уроке?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А. Одноклассники.           Б. Учитель.        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С. Учебник.                       Д. Никто. </a:t>
            </a:r>
          </a:p>
          <a:p>
            <a:pPr marL="609600" indent="-609600"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57166"/>
            <a:ext cx="582211" cy="542928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85984" y="3929066"/>
            <a:ext cx="46653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http://ru.123rf.com/clipart-ve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785794"/>
            <a:ext cx="65722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создании презентации были использованы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с сайта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«Открытый банк заданий по математике»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ОГЭ – 2015.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15115" t="16130" r="6062"/>
          <a:stretch>
            <a:fillRect/>
          </a:stretch>
        </p:blipFill>
        <p:spPr bwMode="auto">
          <a:xfrm>
            <a:off x="4355976" y="4653136"/>
            <a:ext cx="1571636" cy="152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878" y="1071546"/>
            <a:ext cx="8501122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ACE9F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400" b="1" i="1" kern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Обобщить теоретические знания по теме;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ACE9F"/>
              </a:buClr>
              <a:buSzPct val="60000"/>
              <a:defRPr/>
            </a:pPr>
            <a:r>
              <a:rPr lang="ru-RU" sz="2400" b="1" i="1" kern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    совершенствовать навыки нахождения </a:t>
            </a:r>
            <a:r>
              <a:rPr lang="ru-RU" sz="2400" b="1" i="1" kern="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п-го</a:t>
            </a:r>
            <a:r>
              <a:rPr lang="ru-RU" sz="2400" b="1" i="1" kern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 члена и суммы </a:t>
            </a:r>
            <a:r>
              <a:rPr lang="ru-RU" sz="2400" b="1" i="1" kern="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п</a:t>
            </a:r>
            <a:r>
              <a:rPr lang="ru-RU" sz="2400" b="1" i="1" kern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 - первых членов арифметической прогрессии с помощью формул;</a:t>
            </a:r>
          </a:p>
          <a:p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4786322"/>
            <a:ext cx="6000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ACE9F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400" b="1" i="1" kern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Воспитывать волю и настойчивость для достижения конечных результатов;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2714620"/>
            <a:ext cx="7000924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ACE9F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400" b="1" i="1" kern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Развивать познавательный интерес учащихся, учить их видеть связь между математикой и окружающей жизнью;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ACE9F"/>
              </a:buClr>
              <a:buSzPct val="60000"/>
              <a:defRPr/>
            </a:pPr>
            <a:r>
              <a:rPr lang="ru-RU" sz="2400" b="1" i="1" kern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     развивать грамотную математическую речь;</a:t>
            </a:r>
          </a:p>
          <a:p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35716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занятия: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28662" y="357166"/>
            <a:ext cx="7286676" cy="206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Дана арифметическая прогрессия: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−3; 1; 5; … .  Найдите сумму первых шестидесяти её членов.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Управляющая кнопка: справка 9">
            <a:hlinkClick r:id="" action="ppaction://hlinkshowjump?jump=nextslide" highlightClick="1"/>
          </p:cNvPr>
          <p:cNvSpPr/>
          <p:nvPr/>
        </p:nvSpPr>
        <p:spPr>
          <a:xfrm>
            <a:off x="500034" y="2714620"/>
            <a:ext cx="928694" cy="785818"/>
          </a:xfrm>
          <a:prstGeom prst="actionButtonHel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14678" y="5961362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6900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rId4" action="ppaction://hlinksldjump" highlightClick="1"/>
          </p:cNvPr>
          <p:cNvSpPr/>
          <p:nvPr/>
        </p:nvSpPr>
        <p:spPr>
          <a:xfrm>
            <a:off x="7858148" y="5857892"/>
            <a:ext cx="928694" cy="714380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14480" y="23574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00166" y="2786058"/>
          <a:ext cx="1571625" cy="1936750"/>
        </p:xfrm>
        <a:graphic>
          <a:graphicData uri="http://schemas.openxmlformats.org/presentationml/2006/ole">
            <p:oleObj spid="_x0000_s22540" name="Формула" r:id="rId5" imgW="482600" imgH="6858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57620" y="2357430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602038" y="3000375"/>
          <a:ext cx="4981575" cy="642938"/>
        </p:xfrm>
        <a:graphic>
          <a:graphicData uri="http://schemas.openxmlformats.org/presentationml/2006/ole">
            <p:oleObj spid="_x0000_s22541" name="Формула" r:id="rId6" imgW="1511300" imgH="2159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17167964"/>
              </p:ext>
            </p:extLst>
          </p:nvPr>
        </p:nvGraphicFramePr>
        <p:xfrm>
          <a:off x="3644900" y="4195763"/>
          <a:ext cx="4705350" cy="1104900"/>
        </p:xfrm>
        <a:graphic>
          <a:graphicData uri="http://schemas.openxmlformats.org/presentationml/2006/ole">
            <p:oleObj spid="_x0000_s22542" name="Формула" r:id="rId7" imgW="146016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57224" y="714356"/>
            <a:ext cx="742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 суммы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первых членов арифметической прогрессии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1571604" y="2285992"/>
          <a:ext cx="6408758" cy="1357322"/>
        </p:xfrm>
        <a:graphic>
          <a:graphicData uri="http://schemas.openxmlformats.org/presentationml/2006/ole">
            <p:oleObj spid="_x0000_s1029" name="Формула" r:id="rId4" imgW="1269449" imgH="393529" progId="Equation.3">
              <p:embed/>
            </p:oleObj>
          </a:graphicData>
        </a:graphic>
      </p:graphicFrame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715272" y="5715016"/>
            <a:ext cx="1071570" cy="857256"/>
          </a:xfrm>
          <a:prstGeom prst="actionButtonBackPrevio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00867" y="240991"/>
            <a:ext cx="75724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/>
              <a:t>.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Арифметическая прогрессия ( </a:t>
            </a:r>
            <a:r>
              <a:rPr lang="ru-RU" sz="32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="1" baseline="-250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lvl="0"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задана условиями: a</a:t>
            </a:r>
            <a:r>
              <a:rPr lang="ru-RU" sz="3200" b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=3,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+ 4 Найдите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rId4" action="ppaction://hlinksldjump" highlightClick="1"/>
          </p:cNvPr>
          <p:cNvSpPr/>
          <p:nvPr/>
        </p:nvSpPr>
        <p:spPr>
          <a:xfrm>
            <a:off x="7572396" y="5857892"/>
            <a:ext cx="1214446" cy="714380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47664" y="2204864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61315360"/>
              </p:ext>
            </p:extLst>
          </p:nvPr>
        </p:nvGraphicFramePr>
        <p:xfrm>
          <a:off x="1535885" y="2656453"/>
          <a:ext cx="2643206" cy="2214578"/>
        </p:xfrm>
        <a:graphic>
          <a:graphicData uri="http://schemas.openxmlformats.org/presentationml/2006/ole">
            <p:oleObj spid="_x0000_s21522" name="Формула" r:id="rId5" imgW="787400" imgH="6858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10717996"/>
              </p:ext>
            </p:extLst>
          </p:nvPr>
        </p:nvGraphicFramePr>
        <p:xfrm>
          <a:off x="4611249" y="2924944"/>
          <a:ext cx="3643338" cy="660400"/>
        </p:xfrm>
        <a:graphic>
          <a:graphicData uri="http://schemas.openxmlformats.org/presentationml/2006/ole">
            <p:oleObj spid="_x0000_s21523" name="Формула" r:id="rId6" imgW="10287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97477" y="2204862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58941537"/>
              </p:ext>
            </p:extLst>
          </p:nvPr>
        </p:nvGraphicFramePr>
        <p:xfrm>
          <a:off x="4597477" y="3861048"/>
          <a:ext cx="3868738" cy="660400"/>
        </p:xfrm>
        <a:graphic>
          <a:graphicData uri="http://schemas.openxmlformats.org/presentationml/2006/ole">
            <p:oleObj spid="_x0000_s21524" name="Формула" r:id="rId7" imgW="1091726" imgH="228501" progId="Equation.3">
              <p:embed/>
            </p:oleObj>
          </a:graphicData>
        </a:graphic>
      </p:graphicFrame>
      <p:sp>
        <p:nvSpPr>
          <p:cNvPr id="11" name="Управляющая кнопка: справка 10">
            <a:hlinkClick r:id="" action="ppaction://hlinkshowjump?jump=nextslide" highlightClick="1"/>
          </p:cNvPr>
          <p:cNvSpPr/>
          <p:nvPr/>
        </p:nvSpPr>
        <p:spPr>
          <a:xfrm>
            <a:off x="336520" y="1301832"/>
            <a:ext cx="928694" cy="785818"/>
          </a:xfrm>
          <a:prstGeom prst="actionButtonHel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597477" y="5987497"/>
            <a:ext cx="2312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428728" y="1643050"/>
          <a:ext cx="6577054" cy="1071570"/>
        </p:xfrm>
        <a:graphic>
          <a:graphicData uri="http://schemas.openxmlformats.org/presentationml/2006/ole">
            <p:oleObj spid="_x0000_s3080" name="Формула" r:id="rId6" imgW="78740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571480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Разность арифметической прогрессии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143248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-го члена арифметической                     прогрессии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1500166" y="4357694"/>
          <a:ext cx="6618466" cy="1071570"/>
        </p:xfrm>
        <a:graphic>
          <a:graphicData uri="http://schemas.openxmlformats.org/presentationml/2006/ole">
            <p:oleObj spid="_x0000_s3081" name="Формула" r:id="rId7" imgW="1054100" imgH="228600" progId="Equation.3">
              <p:embed/>
            </p:oleObj>
          </a:graphicData>
        </a:graphic>
      </p:graphicFrame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7429520" y="5786454"/>
            <a:ext cx="1357322" cy="785818"/>
          </a:xfrm>
          <a:prstGeom prst="actionButtonBackPrevio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529" y="357166"/>
            <a:ext cx="8850634" cy="1926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Записаны первые три члена арифметической прогрессии: 20; 17; 14. Какое число стоит в этой арифметической прогрессии на 91-м месте?</a:t>
            </a:r>
            <a:endParaRPr lang="ru-RU" sz="28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59670" y="237934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</a:t>
            </a:r>
            <a:r>
              <a:rPr lang="ru-RU" sz="3200" dirty="0" smtClean="0"/>
              <a:t>: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63202400"/>
              </p:ext>
            </p:extLst>
          </p:nvPr>
        </p:nvGraphicFramePr>
        <p:xfrm>
          <a:off x="1652513" y="2952227"/>
          <a:ext cx="1571636" cy="2643207"/>
        </p:xfrm>
        <a:graphic>
          <a:graphicData uri="http://schemas.openxmlformats.org/presentationml/2006/ole">
            <p:oleObj spid="_x0000_s4131" name="Формула" r:id="rId5" imgW="482400" imgH="914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29058" y="371475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42165151"/>
              </p:ext>
            </p:extLst>
          </p:nvPr>
        </p:nvGraphicFramePr>
        <p:xfrm>
          <a:off x="3707904" y="3000372"/>
          <a:ext cx="5191125" cy="770733"/>
        </p:xfrm>
        <a:graphic>
          <a:graphicData uri="http://schemas.openxmlformats.org/presentationml/2006/ole">
            <p:oleObj spid="_x0000_s4132" name="Формула" r:id="rId6" imgW="1574640" imgH="215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74700" y="2379343"/>
            <a:ext cx="2068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20547699"/>
              </p:ext>
            </p:extLst>
          </p:nvPr>
        </p:nvGraphicFramePr>
        <p:xfrm>
          <a:off x="3857620" y="3786190"/>
          <a:ext cx="4429156" cy="1720864"/>
        </p:xfrm>
        <a:graphic>
          <a:graphicData uri="http://schemas.openxmlformats.org/presentationml/2006/ole">
            <p:oleObj spid="_x0000_s4133" name="Формула" r:id="rId7" imgW="939600" imgH="457200" progId="Equation.3">
              <p:embed/>
            </p:oleObj>
          </a:graphicData>
        </a:graphic>
      </p:graphicFrame>
      <p:sp>
        <p:nvSpPr>
          <p:cNvPr id="15" name="Управляющая кнопка: далее 14">
            <a:hlinkClick r:id="rId8" action="ppaction://hlinksldjump" highlightClick="1"/>
          </p:cNvPr>
          <p:cNvSpPr/>
          <p:nvPr/>
        </p:nvSpPr>
        <p:spPr>
          <a:xfrm>
            <a:off x="7572396" y="5786454"/>
            <a:ext cx="1214446" cy="785794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справка 13">
            <a:hlinkClick r:id="" action="ppaction://hlinkshowjump?jump=nextslide" highlightClick="1"/>
          </p:cNvPr>
          <p:cNvSpPr/>
          <p:nvPr/>
        </p:nvSpPr>
        <p:spPr>
          <a:xfrm>
            <a:off x="343555" y="1986434"/>
            <a:ext cx="928694" cy="785818"/>
          </a:xfrm>
          <a:prstGeom prst="actionButtonHel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83968" y="602128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-250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163"/>
            <a:ext cx="9174163" cy="688816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428728" y="1643050"/>
          <a:ext cx="6577054" cy="1071570"/>
        </p:xfrm>
        <a:graphic>
          <a:graphicData uri="http://schemas.openxmlformats.org/presentationml/2006/ole">
            <p:oleObj spid="_x0000_s36872" name="Формула" r:id="rId6" imgW="78740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571480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Разность арифметической прогрессии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143248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-го члена арифметической                     прогрессии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1500166" y="4357694"/>
          <a:ext cx="6618466" cy="1071570"/>
        </p:xfrm>
        <a:graphic>
          <a:graphicData uri="http://schemas.openxmlformats.org/presentationml/2006/ole">
            <p:oleObj spid="_x0000_s36873" name="Формула" r:id="rId7" imgW="1054100" imgH="228600" progId="Equation.3">
              <p:embed/>
            </p:oleObj>
          </a:graphicData>
        </a:graphic>
      </p:graphicFrame>
      <p:sp>
        <p:nvSpPr>
          <p:cNvPr id="9" name="Управляющая кнопка: назад 8">
            <a:hlinkClick r:id="rId8" action="ppaction://hlinksldjump" highlightClick="1"/>
          </p:cNvPr>
          <p:cNvSpPr/>
          <p:nvPr/>
        </p:nvSpPr>
        <p:spPr>
          <a:xfrm>
            <a:off x="7429520" y="5786454"/>
            <a:ext cx="1357322" cy="785818"/>
          </a:xfrm>
          <a:prstGeom prst="actionButtonBackPrevio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73" y="0"/>
            <a:ext cx="91741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4483" y="357166"/>
            <a:ext cx="88924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В арифметической прогрессии (</a:t>
            </a:r>
            <a:r>
              <a:rPr lang="ru-RU" sz="3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000" b="1" baseline="-250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a</a:t>
            </a:r>
            <a:r>
              <a:rPr lang="ru-RU" sz="3000" b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11,5 ,  a</a:t>
            </a:r>
            <a:r>
              <a:rPr lang="ru-RU" sz="3000" b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−22. Найдите разность прогрессии.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36363" y="1603660"/>
            <a:ext cx="2079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17733123"/>
              </p:ext>
            </p:extLst>
          </p:nvPr>
        </p:nvGraphicFramePr>
        <p:xfrm>
          <a:off x="2987824" y="2288977"/>
          <a:ext cx="5929313" cy="2185987"/>
        </p:xfrm>
        <a:graphic>
          <a:graphicData uri="http://schemas.openxmlformats.org/presentationml/2006/ole">
            <p:oleObj spid="_x0000_s14346" name="Формула" r:id="rId4" imgW="1777680" imgH="634680" progId="Equation.3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35896" y="594928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600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- 0,7</a:t>
            </a:r>
            <a:r>
              <a:rPr lang="ru-RU" sz="3600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20900" y="160366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3883" y="2412475"/>
            <a:ext cx="1968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= −11,5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= −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pic>
        <p:nvPicPr>
          <p:cNvPr id="14341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25779"/>
            <a:ext cx="123825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591</Words>
  <Application>Microsoft Office PowerPoint</Application>
  <PresentationFormat>Экран (4:3)</PresentationFormat>
  <Paragraphs>94</Paragraphs>
  <Slides>17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Гость</cp:lastModifiedBy>
  <cp:revision>62</cp:revision>
  <dcterms:created xsi:type="dcterms:W3CDTF">2015-01-25T21:30:17Z</dcterms:created>
  <dcterms:modified xsi:type="dcterms:W3CDTF">2015-01-28T13:00:41Z</dcterms:modified>
</cp:coreProperties>
</file>