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2" r:id="rId1"/>
  </p:sldMasterIdLst>
  <p:sldIdLst>
    <p:sldId id="256" r:id="rId2"/>
    <p:sldId id="261" r:id="rId3"/>
    <p:sldId id="257" r:id="rId4"/>
    <p:sldId id="259" r:id="rId5"/>
    <p:sldId id="258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72" r:id="rId14"/>
    <p:sldId id="275" r:id="rId15"/>
    <p:sldId id="273" r:id="rId16"/>
    <p:sldId id="268" r:id="rId17"/>
    <p:sldId id="269" r:id="rId18"/>
    <p:sldId id="270" r:id="rId19"/>
    <p:sldId id="271" r:id="rId20"/>
    <p:sldId id="274" r:id="rId21"/>
  </p:sldIdLst>
  <p:sldSz cx="9144000" cy="6858000" type="screen4x3"/>
  <p:notesSz cx="6858000" cy="9144000"/>
  <p:embeddedFontLst>
    <p:embeddedFont>
      <p:font typeface="Franklin Gothic Medium" pitchFamily="34" charset="0"/>
      <p:regular r:id="rId22"/>
      <p:italic r:id="rId23"/>
    </p:embeddedFont>
    <p:embeddedFont>
      <p:font typeface="Franklin Gothic Book" pitchFamily="34" charset="0"/>
      <p:regular r:id="rId24"/>
      <p:italic r:id="rId25"/>
    </p:embeddedFont>
    <p:embeddedFont>
      <p:font typeface="Wingdings 2" pitchFamily="18" charset="2"/>
      <p:regular r:id="rId26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26682-2F2F-4760-AC1A-A61EBDB0FC67}" type="datetimeFigureOut">
              <a:rPr lang="ru-RU" smtClean="0"/>
              <a:t>30.01.2015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FEBD2D6-F66B-4CFF-9438-DAE73975398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26682-2F2F-4760-AC1A-A61EBDB0FC67}" type="datetimeFigureOut">
              <a:rPr lang="ru-RU" smtClean="0"/>
              <a:t>30.01.2015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BD2D6-F66B-4CFF-9438-DAE73975398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26682-2F2F-4760-AC1A-A61EBDB0FC67}" type="datetimeFigureOut">
              <a:rPr lang="ru-RU" smtClean="0"/>
              <a:t>30.01.2015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BD2D6-F66B-4CFF-9438-DAE73975398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26682-2F2F-4760-AC1A-A61EBDB0FC67}" type="datetimeFigureOut">
              <a:rPr lang="ru-RU" smtClean="0"/>
              <a:t>30.01.2015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FEBD2D6-F66B-4CFF-9438-DAE73975398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26682-2F2F-4760-AC1A-A61EBDB0FC67}" type="datetimeFigureOut">
              <a:rPr lang="ru-RU" smtClean="0"/>
              <a:t>30.01.2015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BD2D6-F66B-4CFF-9438-DAE73975398C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26682-2F2F-4760-AC1A-A61EBDB0FC67}" type="datetimeFigureOut">
              <a:rPr lang="ru-RU" smtClean="0"/>
              <a:t>30.01.2015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BD2D6-F66B-4CFF-9438-DAE73975398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26682-2F2F-4760-AC1A-A61EBDB0FC67}" type="datetimeFigureOut">
              <a:rPr lang="ru-RU" smtClean="0"/>
              <a:t>30.01.2015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0FEBD2D6-F66B-4CFF-9438-DAE73975398C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26682-2F2F-4760-AC1A-A61EBDB0FC67}" type="datetimeFigureOut">
              <a:rPr lang="ru-RU" smtClean="0"/>
              <a:t>30.01.2015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BD2D6-F66B-4CFF-9438-DAE73975398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26682-2F2F-4760-AC1A-A61EBDB0FC67}" type="datetimeFigureOut">
              <a:rPr lang="ru-RU" smtClean="0"/>
              <a:t>30.01.2015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BD2D6-F66B-4CFF-9438-DAE73975398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26682-2F2F-4760-AC1A-A61EBDB0FC67}" type="datetimeFigureOut">
              <a:rPr lang="ru-RU" smtClean="0"/>
              <a:t>30.01.2015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BD2D6-F66B-4CFF-9438-DAE73975398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26682-2F2F-4760-AC1A-A61EBDB0FC67}" type="datetimeFigureOut">
              <a:rPr lang="ru-RU" smtClean="0"/>
              <a:t>30.01.2015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BD2D6-F66B-4CFF-9438-DAE73975398C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3726682-2F2F-4760-AC1A-A61EBDB0FC67}" type="datetimeFigureOut">
              <a:rPr lang="ru-RU" smtClean="0"/>
              <a:t>30.01.2015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FEBD2D6-F66B-4CFF-9438-DAE73975398C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video" Target="&#1092;&#1086;&#1090;&#1086;&#1089;&#1080;&#1085;&#1090;&#1077;&#1079;.swf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9.xml"/><Relationship Id="rId4" Type="http://schemas.openxmlformats.org/officeDocument/2006/relationships/slide" Target="slide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6" Type="http://schemas.openxmlformats.org/officeDocument/2006/relationships/slide" Target="slide12.xml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5" Type="http://schemas.openxmlformats.org/officeDocument/2006/relationships/slide" Target="slide12.xml"/><Relationship Id="rId4" Type="http://schemas.openxmlformats.org/officeDocument/2006/relationships/image" Target="../media/image18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hyperlink" Target="http://files.school-collection.edu.ru/dlrstore/512ebdbd-555a-490f-946f-4d703f87c915/index_listing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slide" Target="slide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Relationship Id="rId5" Type="http://schemas.openxmlformats.org/officeDocument/2006/relationships/slide" Target="slide12.xml"/><Relationship Id="rId4" Type="http://schemas.openxmlformats.org/officeDocument/2006/relationships/image" Target="../media/image22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school-collection.edu.ru/catalog/res/bb145221-aae7-11db-abbd-0800200c9a66/?interface=catalog" TargetMode="External"/><Relationship Id="rId3" Type="http://schemas.openxmlformats.org/officeDocument/2006/relationships/hyperlink" Target="http://school-collection.edu.ru/catalog/res/b94c0e9f-7f02-42ee-b821-f3dcc2a79460/?interface=catalog&amp;class=47&amp;subject%5b%5d=26&amp;subject%5b%5d=27" TargetMode="External"/><Relationship Id="rId7" Type="http://schemas.openxmlformats.org/officeDocument/2006/relationships/hyperlink" Target="http://school-collection.edu.ru/catalog/res/30ade304-02be-48cc-9968-83fc381ed627/?interface=catalog" TargetMode="External"/><Relationship Id="rId2" Type="http://schemas.openxmlformats.org/officeDocument/2006/relationships/hyperlink" Target="http://school-collection.edu.ru/catalog/res/fb090f6e-b476-4118-b0ed-15fa157f36ff/?interface=catalog&amp;class=47&amp;subject%5b%5d=26&amp;subject%5b%5d=27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school-collection.edu.ru/catalog/res/bb14522c-aae7-11db-abbd-0800200c9a66/?interface=catalog" TargetMode="External"/><Relationship Id="rId5" Type="http://schemas.openxmlformats.org/officeDocument/2006/relationships/hyperlink" Target="http://school-collection.edu.ru/catalog/res/db815ded-e1e1-46ec-898e-c3cd6fba18f6/?interface=catalog&amp;class=47&amp;subject%5b%5d=26&amp;subject%5b%5d=27" TargetMode="External"/><Relationship Id="rId4" Type="http://schemas.openxmlformats.org/officeDocument/2006/relationships/hyperlink" Target="http://school-collection.edu.ru/catalog/res/f22eef4b-2360-4152-b961-5fa26016ed0b/?interface=catalog&amp;class=47&amp;subject%5b%5d=26&amp;subject%5b%5d=27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video" Target="&#1087;&#1088;&#1080;&#1079;&#1085;&#1072;&#1082;&#1080;%20&#1093;&#1080;&#1084;&#1080;&#1095;&#1077;&#1089;&#1082;&#1080;&#1093;%20&#1080;%20&#1092;&#1080;&#1079;&#1080;&#1095;&#1077;&#1089;&#1082;&#1080;&#1093;%20&#1103;&#1074;&#1083;&#1077;&#1085;&#1080;&#1081;.swf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video" Target="&#1092;&#1088;&#1072;&#1079;&#1099;%20&#1086;%20&#1093;&#1080;&#1084;%20&#1103;&#1074;&#1083;&#1077;&#1085;&#1080;&#1103;&#1093;.swf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microsoft.com/office/2007/relationships/media" Target="../media/media2.wmv"/><Relationship Id="rId7" Type="http://schemas.openxmlformats.org/officeDocument/2006/relationships/video" Target="&#1075;&#1086;&#1088;&#1077;&#1085;&#1080;&#1077;.swf" TargetMode="External"/><Relationship Id="rId12" Type="http://schemas.openxmlformats.org/officeDocument/2006/relationships/image" Target="../media/image8.png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video" Target="../media/media3.wmv"/><Relationship Id="rId11" Type="http://schemas.openxmlformats.org/officeDocument/2006/relationships/image" Target="../media/image11.png"/><Relationship Id="rId5" Type="http://schemas.microsoft.com/office/2007/relationships/media" Target="../media/media3.wmv"/><Relationship Id="rId10" Type="http://schemas.openxmlformats.org/officeDocument/2006/relationships/image" Target="../media/image10.png"/><Relationship Id="rId4" Type="http://schemas.openxmlformats.org/officeDocument/2006/relationships/video" Target="../media/media2.wmv"/><Relationship Id="rId9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260648"/>
            <a:ext cx="8458200" cy="1222375"/>
          </a:xfrm>
        </p:spPr>
        <p:txBody>
          <a:bodyPr/>
          <a:lstStyle/>
          <a:p>
            <a:r>
              <a:rPr lang="ru-RU" dirty="0" smtClean="0"/>
              <a:t>Подведем итоги</a:t>
            </a:r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23528" y="1632835"/>
            <a:ext cx="8458200" cy="1222375"/>
          </a:xfrm>
          <a:prstGeom prst="rect">
            <a:avLst/>
          </a:prstGeom>
        </p:spPr>
        <p:txBody>
          <a:bodyPr vert="horz" anchor="t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Химические явления в живой и неживой природе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3068960"/>
            <a:ext cx="2286000" cy="2286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620688"/>
            <a:ext cx="7882136" cy="6009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5440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Химическое явление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755576" y="2885258"/>
            <a:ext cx="1584176" cy="15841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395536" y="3893370"/>
            <a:ext cx="1008112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1835696" y="3387679"/>
            <a:ext cx="1008112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 rot="2254791">
            <a:off x="6894917" y="2137318"/>
            <a:ext cx="1584176" cy="15841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 rot="2254791">
            <a:off x="6230197" y="2600779"/>
            <a:ext cx="1008112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 rot="2254791">
            <a:off x="7679934" y="3078322"/>
            <a:ext cx="1008112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 rot="10527669">
            <a:off x="4572919" y="4618790"/>
            <a:ext cx="1584176" cy="15841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 rot="10527669">
            <a:off x="5450007" y="4137715"/>
            <a:ext cx="1008112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 rot="10527669">
            <a:off x="4054382" y="4755787"/>
            <a:ext cx="1008112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217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0.25 L -8.33333E-7 3.7037E-6 " pathEditMode="relative" rAng="0" ptsTypes="AA">
                                      <p:cBhvr>
                                        <p:cTn id="21" dur="2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0.25 L -1.94444E-6 1.85185E-6 " pathEditMode="relative" rAng="0" ptsTypes="AA">
                                      <p:cBhvr>
                                        <p:cTn id="23" dur="20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0.25 L -1.66667E-6 -3.7037E-6 " pathEditMode="relative" rAng="0" ptsTypes="AA">
                                      <p:cBhvr>
                                        <p:cTn id="25" dur="200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фотосинтез.swf"/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223628" y="1628800"/>
            <a:ext cx="6696744" cy="502255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09959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Тело природы – фабрика химических превращений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60563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Вещества, образуемые растениями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6000" dirty="0" smtClean="0">
                <a:hlinkClick r:id="rId2" action="ppaction://hlinksldjump"/>
              </a:rPr>
              <a:t>Фитонциды</a:t>
            </a:r>
            <a:endParaRPr lang="ru-RU" sz="6000" dirty="0" smtClean="0"/>
          </a:p>
          <a:p>
            <a:r>
              <a:rPr lang="ru-RU" sz="6000" dirty="0" smtClean="0">
                <a:hlinkClick r:id="rId3" action="ppaction://hlinksldjump"/>
              </a:rPr>
              <a:t>Дубильные вещества</a:t>
            </a:r>
            <a:endParaRPr lang="ru-RU" sz="6000" dirty="0" smtClean="0"/>
          </a:p>
          <a:p>
            <a:r>
              <a:rPr lang="ru-RU" sz="6000" dirty="0" smtClean="0">
                <a:hlinkClick r:id="rId4" action="ppaction://hlinksldjump"/>
              </a:rPr>
              <a:t>Витамины</a:t>
            </a:r>
            <a:endParaRPr lang="ru-RU" sz="6000" dirty="0" smtClean="0"/>
          </a:p>
          <a:p>
            <a:r>
              <a:rPr lang="ru-RU" sz="6000" dirty="0" smtClean="0">
                <a:hlinkClick r:id="rId5" action="ppaction://hlinksldjump"/>
              </a:rPr>
              <a:t>Яды</a:t>
            </a:r>
            <a:endParaRPr lang="ru-RU" sz="6000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33774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Повторим главное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2954958"/>
          </a:xfrm>
        </p:spPr>
        <p:txBody>
          <a:bodyPr/>
          <a:lstStyle/>
          <a:p>
            <a:pPr algn="just"/>
            <a:r>
              <a:rPr lang="ru-RU" sz="4400" dirty="0" smtClean="0"/>
              <a:t>При физических явлениях молекулы не разрушаются, и поэтому новые вещества не образуются.</a:t>
            </a:r>
          </a:p>
          <a:p>
            <a:pPr algn="just"/>
            <a:endParaRPr lang="ru-RU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304800" y="1706563"/>
            <a:ext cx="8686800" cy="2954958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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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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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4400" dirty="0" smtClean="0"/>
              <a:t>При химических явлениях молекулы распадаются на атомы, образуя новые вещества.</a:t>
            </a:r>
          </a:p>
          <a:p>
            <a:pPr algn="just"/>
            <a:endParaRPr lang="ru-RU" dirty="0"/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304800" y="1858963"/>
            <a:ext cx="8686800" cy="2954958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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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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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4400" dirty="0" smtClean="0"/>
              <a:t>Живой организм – фабрика химических превращений.</a:t>
            </a:r>
          </a:p>
          <a:p>
            <a:pPr algn="just"/>
            <a:endParaRPr lang="ru-RU" dirty="0"/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457200" y="1706563"/>
            <a:ext cx="8686800" cy="2954958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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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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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4400" dirty="0" smtClean="0"/>
              <a:t>Чтобы произошла </a:t>
            </a:r>
            <a:r>
              <a:rPr lang="ru-RU" sz="4400" dirty="0" err="1" smtClean="0"/>
              <a:t>химическия</a:t>
            </a:r>
            <a:r>
              <a:rPr lang="ru-RU" sz="4400" dirty="0" smtClean="0"/>
              <a:t> реакция, необходимы определенные условия.</a:t>
            </a: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6870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300"/>
                            </p:stCondLst>
                            <p:childTnLst>
                              <p:par>
                                <p:cTn id="18" presetID="16" presetClass="exit" presetSubtype="21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barn(inVertical)">
                                      <p:cBhvr>
                                        <p:cTn id="19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900"/>
                            </p:stCondLst>
                            <p:childTnLst>
                              <p:par>
                                <p:cTn id="31" presetID="16" presetClass="exit" presetSubtype="21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barn(inVertical)">
                                      <p:cBhvr>
                                        <p:cTn id="32" dur="3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50"/>
                            </p:stCondLst>
                            <p:childTnLst>
                              <p:par>
                                <p:cTn id="44" presetID="16" presetClass="exit" presetSubtype="21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barn(inVertical)">
                                      <p:cBhvr>
                                        <p:cTn id="45" dur="3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600"/>
                            </p:stCondLst>
                            <p:childTnLst>
                              <p:par>
                                <p:cTn id="57" presetID="16" presetClass="exit" presetSubtype="21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barn(inVertical)">
                                      <p:cBhvr>
                                        <p:cTn id="58" dur="3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3" grpId="1" build="p"/>
      <p:bldP spid="4" grpId="0" build="p"/>
      <p:bldP spid="4" grpId="1" build="p"/>
      <p:bldP spid="5" grpId="0" build="p"/>
      <p:bldP spid="5" grpId="1" build="p"/>
      <p:bldP spid="6" grpId="0" build="p"/>
      <p:bldP spid="6" grpI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2954958"/>
          </a:xfrm>
        </p:spPr>
        <p:txBody>
          <a:bodyPr/>
          <a:lstStyle/>
          <a:p>
            <a:pPr algn="just"/>
            <a:r>
              <a:rPr lang="ru-RU" sz="4400" dirty="0"/>
              <a:t>Определить, какие химические явления происходят на кухне ежедневно</a:t>
            </a:r>
            <a:r>
              <a:rPr lang="ru-RU" sz="4400" dirty="0" smtClean="0"/>
              <a:t>.</a:t>
            </a: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4178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2348880"/>
            <a:ext cx="5184576" cy="841248"/>
          </a:xfrm>
        </p:spPr>
        <p:txBody>
          <a:bodyPr>
            <a:noAutofit/>
          </a:bodyPr>
          <a:lstStyle/>
          <a:p>
            <a:r>
              <a:rPr lang="ru-RU" sz="8000" dirty="0" smtClean="0"/>
              <a:t>Спасибо!</a:t>
            </a:r>
            <a:endParaRPr lang="ru-RU" sz="8000" dirty="0"/>
          </a:p>
        </p:txBody>
      </p:sp>
    </p:spTree>
    <p:extLst>
      <p:ext uri="{BB962C8B-B14F-4D97-AF65-F5344CB8AC3E}">
        <p14:creationId xmlns:p14="http://schemas.microsoft.com/office/powerpoint/2010/main" val="3706817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Растения, содержащие фитонциды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123" y="1627238"/>
            <a:ext cx="3848159" cy="261588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124" y="4036593"/>
            <a:ext cx="3848159" cy="245722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7" y="4149080"/>
            <a:ext cx="3673642" cy="223224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7" y="1556792"/>
            <a:ext cx="3777311" cy="2569127"/>
          </a:xfrm>
          <a:prstGeom prst="rect">
            <a:avLst/>
          </a:prstGeom>
        </p:spPr>
      </p:pic>
      <p:sp>
        <p:nvSpPr>
          <p:cNvPr id="8" name="Выгнутая вправо стрелка 7">
            <a:hlinkClick r:id="rId6" action="ppaction://hlinksldjump"/>
          </p:cNvPr>
          <p:cNvSpPr/>
          <p:nvPr/>
        </p:nvSpPr>
        <p:spPr>
          <a:xfrm>
            <a:off x="8316416" y="6381329"/>
            <a:ext cx="827584" cy="476672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9645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02758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Растения, содержащие дубильные вещества</a:t>
            </a:r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9447" y="1232756"/>
            <a:ext cx="3941510" cy="2952328"/>
          </a:xfr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136703"/>
            <a:ext cx="3449215" cy="216807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2852936"/>
            <a:ext cx="2917124" cy="3595861"/>
          </a:xfrm>
          <a:prstGeom prst="rect">
            <a:avLst/>
          </a:prstGeom>
        </p:spPr>
      </p:pic>
      <p:sp>
        <p:nvSpPr>
          <p:cNvPr id="11" name="Выгнутая вправо стрелка 10">
            <a:hlinkClick r:id="rId5" action="ppaction://hlinksldjump"/>
          </p:cNvPr>
          <p:cNvSpPr/>
          <p:nvPr/>
        </p:nvSpPr>
        <p:spPr>
          <a:xfrm>
            <a:off x="8316416" y="6381329"/>
            <a:ext cx="827584" cy="476672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4242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hlinkClick r:id="rId2"/>
              </a:rPr>
              <a:t>Растения, содержащие витамины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230007"/>
            <a:ext cx="7632848" cy="5079313"/>
          </a:xfrm>
          <a:prstGeom prst="rect">
            <a:avLst/>
          </a:prstGeom>
        </p:spPr>
      </p:pic>
      <p:sp>
        <p:nvSpPr>
          <p:cNvPr id="9" name="Выгнутая вправо стрелка 8">
            <a:hlinkClick r:id="rId4" action="ppaction://hlinksldjump"/>
          </p:cNvPr>
          <p:cNvSpPr/>
          <p:nvPr/>
        </p:nvSpPr>
        <p:spPr>
          <a:xfrm>
            <a:off x="8316416" y="6381329"/>
            <a:ext cx="827584" cy="476672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4242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Растения, содержащие яды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143" y="3429000"/>
            <a:ext cx="2240433" cy="282294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2193" y="1412776"/>
            <a:ext cx="3524453" cy="263993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3429000"/>
            <a:ext cx="1628775" cy="2800350"/>
          </a:xfrm>
          <a:prstGeom prst="rect">
            <a:avLst/>
          </a:prstGeom>
        </p:spPr>
      </p:pic>
      <p:sp>
        <p:nvSpPr>
          <p:cNvPr id="11" name="Выгнутая вправо стрелка 10">
            <a:hlinkClick r:id="rId5" action="ppaction://hlinksldjump"/>
          </p:cNvPr>
          <p:cNvSpPr/>
          <p:nvPr/>
        </p:nvSpPr>
        <p:spPr>
          <a:xfrm>
            <a:off x="8316416" y="6381329"/>
            <a:ext cx="827584" cy="476672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4242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Закрепить понятие – явление.</a:t>
            </a:r>
          </a:p>
          <a:p>
            <a:r>
              <a:rPr lang="ru-RU" dirty="0" smtClean="0"/>
              <a:t>Уметь отличать физические явления от химических.</a:t>
            </a:r>
          </a:p>
          <a:p>
            <a:r>
              <a:rPr lang="ru-RU" dirty="0" smtClean="0"/>
              <a:t>Уметь доказывать, что живая и неживая природа – фабрика химических превращений.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60685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00"/>
                            </p:stCondLst>
                            <p:childTnLst>
                              <p:par>
                                <p:cTn id="18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300"/>
                            </p:stCondLst>
                            <p:childTnLst>
                              <p:par>
                                <p:cTn id="26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Использованные источники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79512" y="1916832"/>
            <a:ext cx="8964488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sz="1100" b="1" dirty="0" smtClean="0"/>
              <a:t>Опыт</a:t>
            </a:r>
            <a:r>
              <a:rPr lang="ru-RU" sz="1100" b="1" dirty="0"/>
              <a:t>: гашение соды уксусом (N </a:t>
            </a:r>
            <a:r>
              <a:rPr lang="ru-RU" sz="1100" b="1" dirty="0" smtClean="0"/>
              <a:t>113432) </a:t>
            </a:r>
            <a:r>
              <a:rPr lang="en-US" sz="1100" b="1" dirty="0">
                <a:hlinkClick r:id="rId2"/>
              </a:rPr>
              <a:t>http://school-collection.edu.ru/catalog/res/fb090f6e-b476-4118-b0ed-15fa157f36ff/?interface=catalog&amp;class=47&amp;subject%5b%5d=26&amp;subject%5b%5d=27</a:t>
            </a:r>
            <a:endParaRPr lang="ru-RU" sz="1100" b="1" dirty="0" smtClean="0"/>
          </a:p>
          <a:p>
            <a:pPr marL="342900" indent="-342900">
              <a:buFont typeface="+mj-lt"/>
              <a:buAutoNum type="arabicPeriod"/>
            </a:pPr>
            <a:r>
              <a:rPr lang="ru-RU" sz="1100" b="1" dirty="0" smtClean="0"/>
              <a:t>Опыт</a:t>
            </a:r>
            <a:r>
              <a:rPr lang="ru-RU" sz="1100" b="1" dirty="0"/>
              <a:t>: изменение крахмала под действием слюны (N 113387</a:t>
            </a:r>
            <a:r>
              <a:rPr lang="ru-RU" sz="1100" b="1" dirty="0" smtClean="0"/>
              <a:t>) </a:t>
            </a:r>
            <a:r>
              <a:rPr lang="en-US" sz="1100" b="1" dirty="0" smtClean="0">
                <a:hlinkClick r:id="rId3"/>
              </a:rPr>
              <a:t>http</a:t>
            </a:r>
            <a:r>
              <a:rPr lang="en-US" sz="1100" b="1" dirty="0">
                <a:hlinkClick r:id="rId3"/>
              </a:rPr>
              <a:t>://</a:t>
            </a:r>
            <a:r>
              <a:rPr lang="en-US" sz="1100" b="1" dirty="0" smtClean="0">
                <a:hlinkClick r:id="rId3"/>
              </a:rPr>
              <a:t>school-collection.edu.ru/catalog/res/b94c0e9f-7f02-42ee-b821-f3dcc2a79460</a:t>
            </a:r>
            <a:r>
              <a:rPr lang="en-US" sz="1100" b="1" dirty="0">
                <a:hlinkClick r:id="rId3"/>
              </a:rPr>
              <a:t>/?interface=catalog&amp;class=47&amp;subject[]=26&amp;subject[]=</a:t>
            </a:r>
            <a:r>
              <a:rPr lang="en-US" sz="1100" b="1" dirty="0" smtClean="0">
                <a:hlinkClick r:id="rId3"/>
              </a:rPr>
              <a:t>27</a:t>
            </a:r>
            <a:endParaRPr lang="ru-RU" sz="1100" b="1" dirty="0" smtClean="0"/>
          </a:p>
          <a:p>
            <a:pPr marL="342900" indent="-342900">
              <a:buFont typeface="+mj-lt"/>
              <a:buAutoNum type="arabicPeriod"/>
            </a:pPr>
            <a:r>
              <a:rPr lang="ru-RU" sz="1100" b="1" dirty="0"/>
              <a:t>Опыт: обугливание хлеба (N 113428</a:t>
            </a:r>
            <a:r>
              <a:rPr lang="ru-RU" sz="1100" b="1" dirty="0" smtClean="0"/>
              <a:t>) </a:t>
            </a:r>
            <a:r>
              <a:rPr lang="en-US" sz="1100" b="1" dirty="0">
                <a:hlinkClick r:id="rId4"/>
              </a:rPr>
              <a:t>http://school-collection.edu.ru/catalog/res/f22eef4b-2360-4152-b961-5fa26016ed0b/?interface=catalog&amp;class=47&amp;subject[]=26&amp;subject[]=27</a:t>
            </a:r>
            <a:endParaRPr lang="ru-RU" sz="1100" b="1" dirty="0" smtClean="0"/>
          </a:p>
          <a:p>
            <a:pPr marL="342900" indent="-342900">
              <a:buFont typeface="+mj-lt"/>
              <a:buAutoNum type="arabicPeriod"/>
            </a:pPr>
            <a:r>
              <a:rPr lang="ru-RU" sz="1100" b="1" dirty="0"/>
              <a:t>Явления физические и химические (N 113417</a:t>
            </a:r>
            <a:r>
              <a:rPr lang="ru-RU" sz="1100" b="1" dirty="0" smtClean="0"/>
              <a:t>) </a:t>
            </a:r>
            <a:r>
              <a:rPr lang="en-US" sz="1100" b="1" dirty="0">
                <a:hlinkClick r:id="rId5"/>
              </a:rPr>
              <a:t>http://school-collection.edu.ru/catalog/res/db815ded-e1e1-46ec-898e-c3cd6fba18f6/?interface=catalog&amp;class=47&amp;subject[]=26&amp;subject[]=</a:t>
            </a:r>
            <a:r>
              <a:rPr lang="en-US" sz="1100" b="1" dirty="0" smtClean="0">
                <a:hlinkClick r:id="rId5"/>
              </a:rPr>
              <a:t>27</a:t>
            </a:r>
            <a:endParaRPr lang="ru-RU" sz="1100" b="1" dirty="0" smtClean="0"/>
          </a:p>
          <a:p>
            <a:pPr marL="342900" indent="-342900">
              <a:buFont typeface="+mj-lt"/>
              <a:buAutoNum type="arabicPeriod"/>
            </a:pPr>
            <a:r>
              <a:rPr lang="ru-RU" sz="1100" b="1" dirty="0"/>
              <a:t>Химические явления в природе: фотосинтез (N 131629</a:t>
            </a:r>
            <a:r>
              <a:rPr lang="ru-RU" sz="1100" b="1" dirty="0" smtClean="0"/>
              <a:t>) </a:t>
            </a:r>
            <a:r>
              <a:rPr lang="en-US" sz="1100" b="1" dirty="0">
                <a:hlinkClick r:id="rId6"/>
              </a:rPr>
              <a:t>http://school-collection.edu.ru/catalog/res/bb14522c-aae7-11db-abbd-0800200c9a66/?</a:t>
            </a:r>
            <a:r>
              <a:rPr lang="en-US" sz="1100" b="1" dirty="0" smtClean="0">
                <a:hlinkClick r:id="rId6"/>
              </a:rPr>
              <a:t>interface=catalog</a:t>
            </a:r>
            <a:endParaRPr lang="ru-RU" sz="1100" b="1" dirty="0" smtClean="0"/>
          </a:p>
          <a:p>
            <a:pPr marL="342900" indent="-342900">
              <a:buFont typeface="+mj-lt"/>
              <a:buAutoNum type="arabicPeriod"/>
            </a:pPr>
            <a:r>
              <a:rPr lang="ru-RU" sz="1100" b="1" dirty="0"/>
              <a:t>Анимация "Горение 2" (N 175847</a:t>
            </a:r>
            <a:r>
              <a:rPr lang="ru-RU" sz="1100" b="1" dirty="0" smtClean="0"/>
              <a:t>) </a:t>
            </a:r>
            <a:r>
              <a:rPr lang="en-US" sz="1100" b="1" dirty="0">
                <a:hlinkClick r:id="rId7"/>
              </a:rPr>
              <a:t>http://school-collection.edu.ru/catalog/res/30ade304-02be-48cc-9968-83fc381ed627/?</a:t>
            </a:r>
            <a:r>
              <a:rPr lang="en-US" sz="1100" b="1" dirty="0" smtClean="0">
                <a:hlinkClick r:id="rId7"/>
              </a:rPr>
              <a:t>interface=catalog</a:t>
            </a:r>
            <a:endParaRPr lang="ru-RU" sz="1100" b="1" dirty="0" smtClean="0"/>
          </a:p>
          <a:p>
            <a:pPr marL="342900" indent="-342900">
              <a:buFont typeface="+mj-lt"/>
              <a:buAutoNum type="arabicPeriod"/>
            </a:pPr>
            <a:r>
              <a:rPr lang="ru-RU" sz="1100" b="1" dirty="0"/>
              <a:t>Физические и химические явления (N 131669</a:t>
            </a:r>
            <a:r>
              <a:rPr lang="ru-RU" sz="1100" b="1" dirty="0" smtClean="0"/>
              <a:t>) </a:t>
            </a:r>
            <a:r>
              <a:rPr lang="en-US" sz="1100" b="1" dirty="0">
                <a:hlinkClick r:id="rId8"/>
              </a:rPr>
              <a:t>http://school-collection.edu.ru/catalog/res/bb145221-aae7-11db-abbd-0800200c9a66/?interface=catalog</a:t>
            </a:r>
            <a:endParaRPr lang="ru-RU" sz="1100" b="1" dirty="0" smtClean="0"/>
          </a:p>
          <a:p>
            <a:pPr marL="342900" indent="-342900">
              <a:buFont typeface="+mj-lt"/>
              <a:buAutoNum type="arabicPeriod"/>
            </a:pPr>
            <a:endParaRPr lang="ru-RU" sz="1100" dirty="0"/>
          </a:p>
        </p:txBody>
      </p:sp>
    </p:spTree>
    <p:extLst>
      <p:ext uri="{BB962C8B-B14F-4D97-AF65-F5344CB8AC3E}">
        <p14:creationId xmlns:p14="http://schemas.microsoft.com/office/powerpoint/2010/main" val="1499223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Виды явлений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99992" y="1670552"/>
            <a:ext cx="3763144" cy="722710"/>
          </a:xfrm>
        </p:spPr>
        <p:txBody>
          <a:bodyPr/>
          <a:lstStyle/>
          <a:p>
            <a:r>
              <a:rPr lang="ru-RU" dirty="0" smtClean="0"/>
              <a:t>Физические</a:t>
            </a:r>
            <a:endParaRPr lang="ru-RU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4499992" y="3359208"/>
            <a:ext cx="3763144" cy="72271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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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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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Химические</a:t>
            </a:r>
            <a:endParaRPr lang="ru-RU" dirty="0"/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4499992" y="5047864"/>
            <a:ext cx="3763144" cy="72271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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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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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Биологические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216848"/>
            <a:ext cx="2376264" cy="163011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480" y="2961282"/>
            <a:ext cx="2373351" cy="154783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656162"/>
            <a:ext cx="2409784" cy="1506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1072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  <p:bldP spid="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признаки химических и физических явлений.swf"/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89773" y="260648"/>
            <a:ext cx="8364455" cy="6273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262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53164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Определите, </a:t>
            </a:r>
            <a:br>
              <a:rPr lang="ru-RU" dirty="0" smtClean="0"/>
            </a:br>
            <a:r>
              <a:rPr lang="ru-RU" dirty="0" smtClean="0"/>
              <a:t>в каких из перечисленных случаев речь идет о химическом явлении:</a:t>
            </a:r>
            <a:endParaRPr lang="ru-RU" dirty="0"/>
          </a:p>
        </p:txBody>
      </p:sp>
      <p:pic>
        <p:nvPicPr>
          <p:cNvPr id="4" name="фразы о хим явлениях.swf"/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06186" y="229639"/>
            <a:ext cx="8531629" cy="6398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9239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xit" presetSubtype="0" fill="hold" grpId="1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5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2" grpId="0"/>
      <p:bldP spid="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315616"/>
          </a:xfrm>
        </p:spPr>
        <p:txBody>
          <a:bodyPr>
            <a:normAutofit/>
          </a:bodyPr>
          <a:lstStyle/>
          <a:p>
            <a:r>
              <a:rPr lang="ru-RU" dirty="0" smtClean="0"/>
              <a:t>Назовите признаки </a:t>
            </a:r>
            <a:br>
              <a:rPr lang="ru-RU" dirty="0" smtClean="0"/>
            </a:br>
            <a:r>
              <a:rPr lang="ru-RU" dirty="0" smtClean="0"/>
              <a:t>химических реакций</a:t>
            </a:r>
            <a:endParaRPr lang="ru-RU" dirty="0"/>
          </a:p>
        </p:txBody>
      </p:sp>
      <p:pic>
        <p:nvPicPr>
          <p:cNvPr id="4" name="Изменение крахмала под действием слюны.wm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341886" y="256070"/>
            <a:ext cx="8460229" cy="6345860"/>
          </a:xfrm>
        </p:spPr>
      </p:pic>
      <p:pic>
        <p:nvPicPr>
          <p:cNvPr id="6" name="Гашение соды уксусом.wmv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323528" y="242646"/>
            <a:ext cx="8496944" cy="6372708"/>
          </a:xfrm>
          <a:prstGeom prst="rect">
            <a:avLst/>
          </a:prstGeom>
        </p:spPr>
      </p:pic>
      <p:pic>
        <p:nvPicPr>
          <p:cNvPr id="7" name="обугливание хлеба.wmv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323528" y="242646"/>
            <a:ext cx="8496944" cy="6372708"/>
          </a:xfrm>
          <a:prstGeom prst="rect">
            <a:avLst/>
          </a:prstGeom>
        </p:spPr>
      </p:pic>
      <p:pic>
        <p:nvPicPr>
          <p:cNvPr id="8" name="горение.swf"/>
          <p:cNvPicPr>
            <a:picLocks noRot="1" noChangeAspect="1"/>
          </p:cNvPicPr>
          <p:nvPr>
            <a:videoFile r:link="rId7"/>
          </p:nvPr>
        </p:nvPicPr>
        <p:blipFill>
          <a:blip r:embed="rId12"/>
          <a:stretch>
            <a:fillRect/>
          </a:stretch>
        </p:blipFill>
        <p:spPr>
          <a:xfrm>
            <a:off x="323528" y="242646"/>
            <a:ext cx="8496944" cy="6372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297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xit" presetSubtype="0" fill="hold" grpId="1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94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3164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282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39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video>
              <p:cMediaNode vol="80000">
                <p:cTn id="40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video>
              <p:cMediaNode vol="80000">
                <p:cTn id="41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video>
              <p:cMediaNode vol="80000">
                <p:cTn id="42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  <p:bldLst>
      <p:bldP spid="2" grpId="0"/>
      <p:bldP spid="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Состав тела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 smtClean="0"/>
              <a:t>ТЕЛО ПРИРОДЫ</a:t>
            </a:r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dirty="0" smtClean="0"/>
              <a:t>ВЕЩЕСТВО</a:t>
            </a:r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dirty="0" smtClean="0"/>
              <a:t>МОЛЕКУЛА</a:t>
            </a:r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dirty="0" smtClean="0"/>
              <a:t>АТОМ</a:t>
            </a:r>
            <a:endParaRPr lang="ru-RU" dirty="0"/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4608093" y="1990742"/>
            <a:ext cx="0" cy="7920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4608093" y="3212976"/>
            <a:ext cx="0" cy="7920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4608093" y="4437112"/>
            <a:ext cx="0" cy="7920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4370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изображено?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Молекула </a:t>
            </a:r>
            <a:r>
              <a:rPr lang="ru-RU" dirty="0" smtClean="0"/>
              <a:t>воды состоит из 2 атомов водорода и 1 атома кислорода</a:t>
            </a:r>
            <a:endParaRPr lang="ru-RU" dirty="0"/>
          </a:p>
        </p:txBody>
      </p:sp>
      <p:grpSp>
        <p:nvGrpSpPr>
          <p:cNvPr id="8" name="Группа 7"/>
          <p:cNvGrpSpPr/>
          <p:nvPr/>
        </p:nvGrpSpPr>
        <p:grpSpPr>
          <a:xfrm>
            <a:off x="395536" y="2885258"/>
            <a:ext cx="2448272" cy="2016224"/>
            <a:chOff x="1475656" y="2348880"/>
            <a:chExt cx="2448272" cy="2016224"/>
          </a:xfrm>
        </p:grpSpPr>
        <p:sp>
          <p:nvSpPr>
            <p:cNvPr id="5" name="Овал 4"/>
            <p:cNvSpPr/>
            <p:nvPr/>
          </p:nvSpPr>
          <p:spPr>
            <a:xfrm>
              <a:off x="1835696" y="2348880"/>
              <a:ext cx="1584176" cy="1584176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Овал 5"/>
            <p:cNvSpPr/>
            <p:nvPr/>
          </p:nvSpPr>
          <p:spPr>
            <a:xfrm>
              <a:off x="1475656" y="3356992"/>
              <a:ext cx="1008112" cy="100811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Овал 6"/>
            <p:cNvSpPr/>
            <p:nvPr/>
          </p:nvSpPr>
          <p:spPr>
            <a:xfrm>
              <a:off x="2915816" y="2851301"/>
              <a:ext cx="1008112" cy="100811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9" name="Группа 8"/>
          <p:cNvGrpSpPr/>
          <p:nvPr/>
        </p:nvGrpSpPr>
        <p:grpSpPr>
          <a:xfrm rot="2254791">
            <a:off x="6388190" y="2136409"/>
            <a:ext cx="2448272" cy="2016224"/>
            <a:chOff x="1475656" y="2348880"/>
            <a:chExt cx="2448272" cy="2016224"/>
          </a:xfrm>
        </p:grpSpPr>
        <p:sp>
          <p:nvSpPr>
            <p:cNvPr id="10" name="Овал 9"/>
            <p:cNvSpPr/>
            <p:nvPr/>
          </p:nvSpPr>
          <p:spPr>
            <a:xfrm>
              <a:off x="1835696" y="2348880"/>
              <a:ext cx="1584176" cy="1584176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Овал 10"/>
            <p:cNvSpPr/>
            <p:nvPr/>
          </p:nvSpPr>
          <p:spPr>
            <a:xfrm>
              <a:off x="1475656" y="3356992"/>
              <a:ext cx="1008112" cy="100811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Овал 11"/>
            <p:cNvSpPr/>
            <p:nvPr/>
          </p:nvSpPr>
          <p:spPr>
            <a:xfrm>
              <a:off x="2915816" y="2851301"/>
              <a:ext cx="1008112" cy="100811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3" name="Группа 12"/>
          <p:cNvGrpSpPr/>
          <p:nvPr/>
        </p:nvGrpSpPr>
        <p:grpSpPr>
          <a:xfrm rot="10527669">
            <a:off x="3419872" y="4069675"/>
            <a:ext cx="2448272" cy="2016224"/>
            <a:chOff x="1475656" y="2348880"/>
            <a:chExt cx="2448272" cy="2016224"/>
          </a:xfrm>
        </p:grpSpPr>
        <p:sp>
          <p:nvSpPr>
            <p:cNvPr id="14" name="Овал 13"/>
            <p:cNvSpPr/>
            <p:nvPr/>
          </p:nvSpPr>
          <p:spPr>
            <a:xfrm>
              <a:off x="1835696" y="2348880"/>
              <a:ext cx="1584176" cy="1584176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Овал 14"/>
            <p:cNvSpPr/>
            <p:nvPr/>
          </p:nvSpPr>
          <p:spPr>
            <a:xfrm>
              <a:off x="1475656" y="3356992"/>
              <a:ext cx="1008112" cy="100811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Овал 15"/>
            <p:cNvSpPr/>
            <p:nvPr/>
          </p:nvSpPr>
          <p:spPr>
            <a:xfrm>
              <a:off x="2915816" y="2851301"/>
              <a:ext cx="1008112" cy="100811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3419872" y="2644170"/>
            <a:ext cx="23042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dirty="0" smtClean="0">
                <a:solidFill>
                  <a:srgbClr val="FFC000"/>
                </a:solidFill>
              </a:rPr>
              <a:t>Н</a:t>
            </a:r>
            <a:r>
              <a:rPr lang="ru-RU" sz="9600" baseline="-25000" dirty="0" smtClean="0">
                <a:solidFill>
                  <a:srgbClr val="FFC000"/>
                </a:solidFill>
              </a:rPr>
              <a:t>2</a:t>
            </a:r>
            <a:r>
              <a:rPr lang="ru-RU" sz="9600" dirty="0" smtClean="0">
                <a:solidFill>
                  <a:srgbClr val="C00000"/>
                </a:solidFill>
              </a:rPr>
              <a:t>О</a:t>
            </a:r>
            <a:endParaRPr lang="ru-RU" sz="96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5615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15 0.024 0.037 0.049 0.055 0.059 C 0.082 0.075 0.108 0.081 0.113 0.073 C 0.117 0.065 0.099 0.045 0.072 0.029 C 0.054 0.019 0.021 0.012 -0.008 0.011 C -0.036 0.012 -0.07 0.019 -0.088 0.029 C -0.115 0.045 -0.133 0.065 -0.128 0.073 C -0.123 0.081 -0.097 0.075 -0.071 0.059 C -0.053 0.049 -0.03 0.024 -0.016 0 C -0.001 -0.025 0.009 -0.058 0.009 -0.079 C 0.009 -0.111 0.002 -0.136 -0.008 -0.136 C -0.017 -0.136 -0.025 -0.111 -0.025 -0.079 C -0.025 -0.058 -0.014 -0.025 0 0 Z" pathEditMode="relative" ptsTypes="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986 0.07546 C 0.03681 0.06551 0.04393 0.0544 0.05087 0.04051 C 0.06979 0.00046 0.07483 -0.03843 0.06094 -0.04445 C 0.04688 -0.05162 0.01979 -0.02361 0.00087 0.01643 C -0.0092 0.0375 -0.0151 0.05741 -0.01718 0.07245 C -0.02014 0.08449 -0.02118 0.09653 -0.02118 0.11042 C -0.02118 0.15555 -0.00816 0.19236 0.00695 0.19236 C 0.02188 0.19236 0.0349 0.15555 0.0349 0.11042 C 0.0349 0.08935 0.03195 0.06944 0.02691 0.05555 C 0.02483 0.04352 0.01979 0.03055 0.01389 0.01736 C -0.00607 -0.02361 -0.03316 -0.05162 -0.04722 -0.04445 C -0.06111 -0.0375 -0.05607 0.00046 -0.03611 0.04143 C -0.02812 0.06042 -0.01718 0.07639 -0.00607 0.0875 C 0.00191 0.09745 0.01094 0.10648 0.02292 0.11551 C 0.05886 0.14444 0.09479 0.15741 0.10486 0.14537 C 0.11389 0.13356 0.09393 0.10046 0.05782 0.07245 C 0.04288 0.06042 0.02691 0.05139 0.01389 0.04537 C 0.00191 0.03935 -0.01319 0.03449 -0.02916 0.03148 C -0.07309 0.02153 -0.11111 0.02454 -0.11406 0.04051 C -0.11805 0.05555 -0.08507 0.07546 -0.04114 0.08542 C -0.02118 0.08935 -0.00208 0.09143 0.01285 0.09051 C 0.02587 0.09051 0.03993 0.08843 0.05486 0.08542 C 0.09879 0.07546 0.13195 0.0544 0.12778 0.03935 C 0.12483 0.02454 0.08681 0.02037 0.04288 0.03055 C 0.02188 0.03542 0.00278 0.04236 -0.01007 0.05046 C -0.02118 0.05648 -0.03212 0.06343 -0.04409 0.07245 C -0.07916 0.10139 -0.10017 0.13356 -0.0901 0.14537 C -0.08107 0.15741 -0.04409 0.14444 -0.0092 0.11643 C 0.00782 0.10255 0.02188 0.08843 0.02986 0.07546 Z " pathEditMode="relative" rAng="0" ptsTypes="fffffffffffffffffffffffffffff">
                                      <p:cBhvr>
                                        <p:cTn id="1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92" y="-509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118 -0.118 0.132 -0.118 0.011 0 C 0.132 -0.118 0.132 0.132 0.011 0.011 C 0.132 0.132 -0.118 0.132 0 0.011 C -0.118 0.132 -0.118 -0.118 0 0 Z" pathEditMode="relative" ptsTypes="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50"/>
                            </p:stCondLst>
                            <p:childTnLst>
                              <p:par>
                                <p:cTn id="32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Физическое явление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395536" y="2885258"/>
            <a:ext cx="2448272" cy="2016224"/>
            <a:chOff x="1475656" y="2348880"/>
            <a:chExt cx="2448272" cy="2016224"/>
          </a:xfrm>
        </p:grpSpPr>
        <p:sp>
          <p:nvSpPr>
            <p:cNvPr id="5" name="Овал 4"/>
            <p:cNvSpPr/>
            <p:nvPr/>
          </p:nvSpPr>
          <p:spPr>
            <a:xfrm>
              <a:off x="1835696" y="2348880"/>
              <a:ext cx="1584176" cy="1584176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Овал 5"/>
            <p:cNvSpPr/>
            <p:nvPr/>
          </p:nvSpPr>
          <p:spPr>
            <a:xfrm>
              <a:off x="1475656" y="3356992"/>
              <a:ext cx="1008112" cy="100811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Овал 6"/>
            <p:cNvSpPr/>
            <p:nvPr/>
          </p:nvSpPr>
          <p:spPr>
            <a:xfrm>
              <a:off x="2915816" y="2851301"/>
              <a:ext cx="1008112" cy="100811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" name="Группа 7"/>
          <p:cNvGrpSpPr/>
          <p:nvPr/>
        </p:nvGrpSpPr>
        <p:grpSpPr>
          <a:xfrm rot="2254791">
            <a:off x="6388190" y="2136409"/>
            <a:ext cx="2448272" cy="2016224"/>
            <a:chOff x="1475656" y="2348880"/>
            <a:chExt cx="2448272" cy="2016224"/>
          </a:xfrm>
        </p:grpSpPr>
        <p:sp>
          <p:nvSpPr>
            <p:cNvPr id="9" name="Овал 8"/>
            <p:cNvSpPr/>
            <p:nvPr/>
          </p:nvSpPr>
          <p:spPr>
            <a:xfrm>
              <a:off x="1835696" y="2348880"/>
              <a:ext cx="1584176" cy="1584176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Овал 9"/>
            <p:cNvSpPr/>
            <p:nvPr/>
          </p:nvSpPr>
          <p:spPr>
            <a:xfrm>
              <a:off x="1475656" y="3356992"/>
              <a:ext cx="1008112" cy="100811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Овал 10"/>
            <p:cNvSpPr/>
            <p:nvPr/>
          </p:nvSpPr>
          <p:spPr>
            <a:xfrm>
              <a:off x="2915816" y="2851301"/>
              <a:ext cx="1008112" cy="100811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2" name="Группа 11"/>
          <p:cNvGrpSpPr/>
          <p:nvPr/>
        </p:nvGrpSpPr>
        <p:grpSpPr>
          <a:xfrm rot="10527669">
            <a:off x="4051994" y="4193118"/>
            <a:ext cx="2448272" cy="2016224"/>
            <a:chOff x="1475656" y="2348880"/>
            <a:chExt cx="2448272" cy="2016224"/>
          </a:xfrm>
        </p:grpSpPr>
        <p:sp>
          <p:nvSpPr>
            <p:cNvPr id="13" name="Овал 12"/>
            <p:cNvSpPr/>
            <p:nvPr/>
          </p:nvSpPr>
          <p:spPr>
            <a:xfrm>
              <a:off x="1835696" y="2348880"/>
              <a:ext cx="1584176" cy="1584176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Овал 13"/>
            <p:cNvSpPr/>
            <p:nvPr/>
          </p:nvSpPr>
          <p:spPr>
            <a:xfrm>
              <a:off x="1475656" y="3356992"/>
              <a:ext cx="1008112" cy="100811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Овал 14"/>
            <p:cNvSpPr/>
            <p:nvPr/>
          </p:nvSpPr>
          <p:spPr>
            <a:xfrm>
              <a:off x="2915816" y="2851301"/>
              <a:ext cx="1008112" cy="100811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4223761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2.22222E-6 C 0.00608 -0.00856 -0.00069 -0.00046 0.00764 -0.00601 C 0.02014 -0.01435 0.03195 -0.02268 0.04549 -0.02824 C 0.06233 -0.04236 0.07865 -0.05833 0.09688 -0.06875 C 0.1007 -0.07083 0.10365 -0.07546 0.10764 -0.07685 C 0.11302 -0.07893 0.11875 -0.07939 0.12431 -0.08078 C 0.1375 -0.09143 0.15157 -0.09606 0.16511 -0.10509 C 0.17431 -0.11134 0.17587 -0.11504 0.18629 -0.11712 C 0.19028 -0.12245 0.19358 -0.12407 0.19844 -0.12731 C 0.20139 -0.12916 0.20313 -0.13379 0.20608 -0.13541 C 0.21198 -0.13865 0.2224 -0.14027 0.22882 -0.14143 C 0.23368 -0.14375 0.23698 -0.14513 0.23941 -0.15162 " pathEditMode="relative" ptsTypes="fffffffffffA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3.33333E-6 C -0.00313 -0.00439 -0.00521 -0.00949 -0.00868 -0.01342 C -0.01528 -0.02037 -0.0217 -0.02824 -0.02865 -0.03472 C -0.0441 -0.04884 -0.02813 -0.03102 -0.04149 -0.04676 C -0.04358 -0.05277 -0.05556 -0.06435 -0.06163 -0.06805 C -0.06354 -0.07083 -0.06458 -0.07407 -0.06719 -0.07615 C -0.07049 -0.07893 -0.07483 -0.08055 -0.07847 -0.08264 C -0.08663 -0.08727 -0.09253 -0.09282 -0.10139 -0.09606 C -0.10451 -0.09907 -0.10677 -0.10231 -0.1099 -0.10532 C -0.11042 -0.10671 -0.11059 -0.1081 -0.11146 -0.10949 C -0.11198 -0.11041 -0.11372 -0.11088 -0.11441 -0.11203 C -0.11667 -0.1162 -0.11997 -0.12523 -0.11997 -0.12523 C -0.12049 -0.12801 -0.12031 -0.13102 -0.12135 -0.13333 C -0.12205 -0.13472 -0.12951 -0.14236 -0.13142 -0.14398 C -0.13333 -0.14583 -0.13542 -0.14745 -0.13715 -0.1493 C -0.13819 -0.15069 -0.13993 -0.15324 -0.13993 -0.15324 " pathEditMode="relative" rAng="0" ptsTypes="fffffffffffffffA">
                                      <p:cBhvr>
                                        <p:cTn id="1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97" y="-7662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5.92593E-6 C -0.03542 -0.01457 -0.07761 0.00047 -0.11511 0.00418 C -0.12865 0.01297 -0.14722 0.01205 -0.16216 0.01413 C -0.19167 0.02779 -0.23785 0.02316 -0.26667 0.02431 C -0.27014 0.02501 -0.27431 0.02385 -0.27726 0.0264 C -0.27761 0.02663 -0.26459 0.02964 -0.26511 0.03033 C -0.26684 0.03265 -0.27014 0.03033 -0.27275 0.03033 L -0.27726 0.01621 L -0.26823 0.02431 " pathEditMode="relative" ptsTypes="ffffffAAA"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440</TotalTime>
  <Words>272</Words>
  <Application>Microsoft Office PowerPoint</Application>
  <PresentationFormat>Экран (4:3)</PresentationFormat>
  <Paragraphs>51</Paragraphs>
  <Slides>20</Slides>
  <Notes>0</Notes>
  <HiddenSlides>0</HiddenSlides>
  <MMClips>7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5" baseType="lpstr">
      <vt:lpstr>Arial</vt:lpstr>
      <vt:lpstr>Franklin Gothic Medium</vt:lpstr>
      <vt:lpstr>Franklin Gothic Book</vt:lpstr>
      <vt:lpstr>Wingdings 2</vt:lpstr>
      <vt:lpstr>Трек</vt:lpstr>
      <vt:lpstr>Подведем итоги</vt:lpstr>
      <vt:lpstr>Цели</vt:lpstr>
      <vt:lpstr>Виды явлений</vt:lpstr>
      <vt:lpstr>Презентация PowerPoint</vt:lpstr>
      <vt:lpstr>Определите,  в каких из перечисленных случаев речь идет о химическом явлении:</vt:lpstr>
      <vt:lpstr>Назовите признаки  химических реакций</vt:lpstr>
      <vt:lpstr>Состав тела</vt:lpstr>
      <vt:lpstr>Что изображено?</vt:lpstr>
      <vt:lpstr>Физическое явление</vt:lpstr>
      <vt:lpstr>Химическое явление</vt:lpstr>
      <vt:lpstr>Тело природы – фабрика химических превращений</vt:lpstr>
      <vt:lpstr>Вещества, образуемые растениями</vt:lpstr>
      <vt:lpstr>Повторим главное</vt:lpstr>
      <vt:lpstr>Домашнее задание</vt:lpstr>
      <vt:lpstr>Спасибо!</vt:lpstr>
      <vt:lpstr>Растения, содержащие фитонциды</vt:lpstr>
      <vt:lpstr>Растения, содержащие дубильные вещества</vt:lpstr>
      <vt:lpstr>Растения, содержащие витамины</vt:lpstr>
      <vt:lpstr>Растения, содержащие яды</vt:lpstr>
      <vt:lpstr>Использованные источники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Подведем итоги</dc:title>
  <dc:creator>sch-stupeni@yandex.ru</dc:creator>
  <cp:lastModifiedBy>sch-stupeni@yandex.ru</cp:lastModifiedBy>
  <cp:revision>29</cp:revision>
  <dcterms:created xsi:type="dcterms:W3CDTF">2014-10-09T08:15:26Z</dcterms:created>
  <dcterms:modified xsi:type="dcterms:W3CDTF">2015-01-30T06:49:20Z</dcterms:modified>
</cp:coreProperties>
</file>