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68" r:id="rId3"/>
    <p:sldId id="272" r:id="rId4"/>
    <p:sldId id="279" r:id="rId5"/>
    <p:sldId id="257" r:id="rId6"/>
    <p:sldId id="258" r:id="rId7"/>
    <p:sldId id="259" r:id="rId8"/>
    <p:sldId id="260" r:id="rId9"/>
    <p:sldId id="261" r:id="rId10"/>
    <p:sldId id="270" r:id="rId11"/>
    <p:sldId id="262" r:id="rId12"/>
    <p:sldId id="285" r:id="rId13"/>
    <p:sldId id="264" r:id="rId14"/>
    <p:sldId id="265" r:id="rId15"/>
    <p:sldId id="271" r:id="rId16"/>
    <p:sldId id="263" r:id="rId17"/>
    <p:sldId id="278" r:id="rId18"/>
    <p:sldId id="276" r:id="rId19"/>
    <p:sldId id="277" r:id="rId20"/>
    <p:sldId id="287" r:id="rId21"/>
    <p:sldId id="286" r:id="rId22"/>
    <p:sldId id="280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3065B-8CBB-4A15-90A9-A00841A2B58C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9EF5C-CD4E-4A96-BDF6-19FED34837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7DE43-4E5A-45F4-8C88-28B7F46F4705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458D2-1448-41FF-99C3-E93072AD5C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D797D-9A55-474C-8B05-8BBBF8BC86BF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7843-02F8-4A5C-A4FC-31674BBAB6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3C6F3-0B6F-41B2-90F9-5D5BF037AC1A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09B08-48E8-446D-A3C6-C8F505B96F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FB0887-CC54-460B-BEC6-3E3ACC93FB47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1292C-0A61-454C-9E8A-130B2ED09F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3E315-C8FE-45FA-9576-119F4E213223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8EE9C-171E-4021-8A26-37B419231B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77314-4F58-4A5B-896D-41C48DB6C105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36EC-6322-4236-90CA-1D8AE01B34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C2A47-B9B4-4C4A-A142-F0E8399EE458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1DB59-D204-494A-8F9B-14CFAB0A0A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43E04-176A-4236-B6BF-E038B3DA8692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71A28-84E9-41AD-9985-E3BC407535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74383-488B-462B-8A82-1A5D0B5471A3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EF372-9E1B-4F24-9342-25233F649C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D6C9E-9BD6-4874-8ED7-22A8D4B3B26A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24446-7C53-4C5C-A385-1F922A5935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B7AF72-5F94-4934-99B9-9F1911A29A1E}" type="datetimeFigureOut">
              <a:rPr lang="ru-RU" smtClean="0"/>
              <a:pPr>
                <a:defRPr/>
              </a:pPr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EC10BA-23AB-4AB3-A95C-A96C4107E7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a/Mars_Earth_Comparison.png" TargetMode="External"/><Relationship Id="rId2" Type="http://schemas.openxmlformats.org/officeDocument/2006/relationships/hyperlink" Target="http://ru.wikipedia.org/wiki/%D0%93%D1%80%D0%B0%D0%B4%D1%83%D1%81_%D0%A6%D0%B5%D0%BB%D1%8C%D1%81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ursk_0707@mail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Тема урока:</a:t>
            </a: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u="sng" dirty="0" smtClean="0">
                <a:solidFill>
                  <a:srgbClr val="FF0000"/>
                </a:solidFill>
              </a:rPr>
              <a:t>Упрощение выражений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376873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Нестандартный урок в форме путешествия по планетам Солнечной системы</a:t>
            </a:r>
            <a:endParaRPr lang="ru-RU" b="1" i="1" u="sng" dirty="0" smtClean="0"/>
          </a:p>
          <a:p>
            <a:pPr algn="ctr"/>
            <a:r>
              <a:rPr lang="ru-RU" i="1" dirty="0" smtClean="0"/>
              <a:t>Математика, 5 класс</a:t>
            </a:r>
          </a:p>
          <a:p>
            <a:pPr algn="ctr"/>
            <a:r>
              <a:rPr lang="ru-RU" sz="1800" i="1" dirty="0" smtClean="0"/>
              <a:t>Муниципальное бюджетное общеобразовательное учреждение Кулундинского района Алтайского края</a:t>
            </a:r>
          </a:p>
          <a:p>
            <a:pPr algn="ctr"/>
            <a:endParaRPr lang="ru-RU" sz="1800" i="1" dirty="0" smtClean="0"/>
          </a:p>
          <a:p>
            <a:pPr algn="ctr"/>
            <a:r>
              <a:rPr lang="ru-RU" sz="1800" i="1" dirty="0" smtClean="0"/>
              <a:t>Учитель: Кобзева Наталья Михайловна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charset="0"/>
              </a:rPr>
              <a:t>Марс почти в 2 раза меньше Земли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Температура на экваторе планеты колеблется от +30</a:t>
            </a:r>
            <a:r>
              <a:rPr lang="ru-RU" sz="1800" dirty="0" smtClean="0">
                <a:latin typeface="Arial" charset="0"/>
                <a:hlinkClick r:id="" action="ppaction://noaction"/>
              </a:rPr>
              <a:t>[8]</a:t>
            </a:r>
            <a:r>
              <a:rPr lang="ru-RU" sz="1800" dirty="0" smtClean="0">
                <a:latin typeface="Arial" charset="0"/>
              </a:rPr>
              <a:t> </a:t>
            </a:r>
            <a:r>
              <a:rPr lang="ru-RU" sz="1800" dirty="0" smtClean="0">
                <a:latin typeface="Arial" charset="0"/>
                <a:hlinkClick r:id="rId2" tooltip="Градус Цельсия"/>
              </a:rPr>
              <a:t>°C</a:t>
            </a:r>
            <a:r>
              <a:rPr lang="ru-RU" sz="1800" dirty="0" smtClean="0">
                <a:latin typeface="Arial" charset="0"/>
              </a:rPr>
              <a:t> в полдень до −80 °С в полночь. Вблизи полюсов температура иногда падает до −123 °С.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9" name="Picture 5" descr="Файл:Mars Earth Comparis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86470"/>
            <a:ext cx="8143932" cy="500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Куда: </a:t>
            </a:r>
            <a:r>
              <a:rPr lang="en-US" dirty="0" smtClean="0">
                <a:hlinkClick r:id="rId2"/>
              </a:rPr>
              <a:t>kursk_0707@mail.ru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Кому: ученикам 5 класса МБОУ «Курская СОШ»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ru-RU" dirty="0" smtClean="0"/>
              <a:t>Сигнал </a:t>
            </a:r>
            <a:r>
              <a:rPr lang="en-US" dirty="0" smtClean="0"/>
              <a:t>SOS</a:t>
            </a:r>
            <a:endParaRPr lang="ru-RU" dirty="0" smtClean="0"/>
          </a:p>
          <a:p>
            <a:r>
              <a:rPr lang="ru-RU" sz="1600" b="1" i="1" dirty="0" smtClean="0"/>
              <a:t>Во время космической бури перемешались бумаги. Помогите восстановить правильное решение</a:t>
            </a:r>
          </a:p>
          <a:p>
            <a:r>
              <a:rPr lang="ru-RU" sz="1400" dirty="0" smtClean="0"/>
              <a:t>18</a:t>
            </a:r>
            <a:r>
              <a:rPr lang="en-US" sz="1400" dirty="0" smtClean="0"/>
              <a:t>m</a:t>
            </a:r>
            <a:r>
              <a:rPr lang="ru-RU" sz="1400" dirty="0" smtClean="0"/>
              <a:t> +22</a:t>
            </a:r>
            <a:r>
              <a:rPr lang="en-US" sz="1400" dirty="0" smtClean="0"/>
              <a:t>m</a:t>
            </a:r>
            <a:r>
              <a:rPr lang="ru-RU" sz="1400" dirty="0" smtClean="0"/>
              <a:t>            18х    </a:t>
            </a:r>
          </a:p>
          <a:p>
            <a:r>
              <a:rPr lang="ru-RU" sz="1400" dirty="0" smtClean="0"/>
              <a:t>29</a:t>
            </a:r>
            <a:r>
              <a:rPr lang="en-US" sz="1400" dirty="0" smtClean="0"/>
              <a:t>x</a:t>
            </a:r>
            <a:r>
              <a:rPr lang="ru-RU" sz="1400" dirty="0" smtClean="0"/>
              <a:t> + 13</a:t>
            </a:r>
            <a:r>
              <a:rPr lang="en-US" sz="1400" dirty="0" smtClean="0"/>
              <a:t>x  </a:t>
            </a:r>
            <a:r>
              <a:rPr lang="ru-RU" sz="1400" dirty="0" smtClean="0"/>
              <a:t>            13х+7</a:t>
            </a:r>
          </a:p>
          <a:p>
            <a:r>
              <a:rPr lang="en-US" sz="1400" dirty="0" smtClean="0"/>
              <a:t>12y – 7y</a:t>
            </a:r>
            <a:r>
              <a:rPr lang="ru-RU" sz="1400" dirty="0" smtClean="0"/>
              <a:t>                 42х</a:t>
            </a:r>
          </a:p>
          <a:p>
            <a:r>
              <a:rPr lang="en-US" sz="1400" dirty="0" smtClean="0"/>
              <a:t>25t – 13t</a:t>
            </a:r>
            <a:r>
              <a:rPr lang="ru-RU" sz="1400" dirty="0" smtClean="0"/>
              <a:t>               12</a:t>
            </a:r>
            <a:r>
              <a:rPr lang="en-US" sz="1400" dirty="0" smtClean="0"/>
              <a:t>t</a:t>
            </a:r>
            <a:endParaRPr lang="ru-RU" sz="1400" dirty="0" smtClean="0"/>
          </a:p>
          <a:p>
            <a:r>
              <a:rPr lang="ru-RU" sz="1400" dirty="0" smtClean="0"/>
              <a:t>6</a:t>
            </a:r>
            <a:r>
              <a:rPr lang="en-US" sz="1400" dirty="0" smtClean="0"/>
              <a:t>x</a:t>
            </a:r>
            <a:r>
              <a:rPr lang="ru-RU" sz="1400" dirty="0" smtClean="0"/>
              <a:t>+5</a:t>
            </a:r>
            <a:r>
              <a:rPr lang="en-US" sz="1400" dirty="0" smtClean="0"/>
              <a:t>x</a:t>
            </a:r>
            <a:r>
              <a:rPr lang="ru-RU" sz="1400" dirty="0" smtClean="0"/>
              <a:t>+2</a:t>
            </a:r>
            <a:r>
              <a:rPr lang="en-US" sz="1400" dirty="0" smtClean="0"/>
              <a:t>x</a:t>
            </a:r>
            <a:r>
              <a:rPr lang="ru-RU" sz="1400" dirty="0" smtClean="0"/>
              <a:t>+7         </a:t>
            </a:r>
            <a:r>
              <a:rPr lang="en-US" sz="1400" dirty="0" smtClean="0"/>
              <a:t>5y</a:t>
            </a:r>
            <a:endParaRPr lang="ru-RU" sz="1400" dirty="0" smtClean="0"/>
          </a:p>
          <a:p>
            <a:r>
              <a:rPr lang="ru-RU" sz="1400" dirty="0" smtClean="0"/>
              <a:t>7+6</a:t>
            </a:r>
            <a:r>
              <a:rPr lang="en-US" sz="1400" dirty="0" smtClean="0"/>
              <a:t>y</a:t>
            </a:r>
            <a:r>
              <a:rPr lang="ru-RU" sz="1400" dirty="0" smtClean="0"/>
              <a:t>+</a:t>
            </a:r>
            <a:r>
              <a:rPr lang="en-US" sz="1400" dirty="0" smtClean="0"/>
              <a:t>y</a:t>
            </a:r>
            <a:r>
              <a:rPr lang="ru-RU" sz="1400" dirty="0" smtClean="0"/>
              <a:t>+4              </a:t>
            </a:r>
            <a:r>
              <a:rPr lang="en-US" sz="1400" dirty="0" smtClean="0"/>
              <a:t>40m</a:t>
            </a:r>
            <a:endParaRPr lang="ru-RU" sz="1400" dirty="0" smtClean="0"/>
          </a:p>
          <a:p>
            <a:r>
              <a:rPr lang="en-US" sz="1400" dirty="0" smtClean="0"/>
              <a:t>13y-2y-y</a:t>
            </a:r>
            <a:r>
              <a:rPr lang="ru-RU" sz="1400" dirty="0" smtClean="0"/>
              <a:t>               </a:t>
            </a:r>
            <a:r>
              <a:rPr lang="en-US" sz="1400" dirty="0" smtClean="0"/>
              <a:t>17c</a:t>
            </a:r>
            <a:endParaRPr lang="ru-RU" sz="1400" dirty="0" smtClean="0"/>
          </a:p>
          <a:p>
            <a:r>
              <a:rPr lang="en-US" sz="1400" dirty="0" smtClean="0"/>
              <a:t>3a-3a+8a</a:t>
            </a:r>
            <a:r>
              <a:rPr lang="ru-RU" sz="1400" dirty="0" smtClean="0"/>
              <a:t>               </a:t>
            </a:r>
            <a:r>
              <a:rPr lang="en-US" sz="1400" dirty="0" smtClean="0"/>
              <a:t>7y+11</a:t>
            </a:r>
            <a:endParaRPr lang="ru-RU" sz="1400" dirty="0" smtClean="0"/>
          </a:p>
          <a:p>
            <a:r>
              <a:rPr lang="ru-RU" sz="1400" dirty="0" smtClean="0"/>
              <a:t>12</a:t>
            </a:r>
            <a:r>
              <a:rPr lang="en-US" sz="1400" dirty="0" smtClean="0"/>
              <a:t>x</a:t>
            </a:r>
            <a:r>
              <a:rPr lang="ru-RU" sz="1400" dirty="0" smtClean="0"/>
              <a:t>+12</a:t>
            </a:r>
            <a:r>
              <a:rPr lang="en-US" sz="1400" dirty="0" smtClean="0"/>
              <a:t>x</a:t>
            </a:r>
            <a:r>
              <a:rPr lang="ru-RU" sz="1400" dirty="0" smtClean="0"/>
              <a:t>-6</a:t>
            </a:r>
            <a:r>
              <a:rPr lang="en-US" sz="1400" dirty="0" smtClean="0"/>
              <a:t>x</a:t>
            </a:r>
            <a:r>
              <a:rPr lang="ru-RU" sz="1400" dirty="0" smtClean="0"/>
              <a:t>         </a:t>
            </a:r>
            <a:r>
              <a:rPr lang="en-US" sz="1400" dirty="0" smtClean="0"/>
              <a:t>10y</a:t>
            </a:r>
            <a:endParaRPr lang="ru-RU" sz="1400" dirty="0" smtClean="0"/>
          </a:p>
          <a:p>
            <a:r>
              <a:rPr lang="ru-RU" sz="1400" dirty="0" smtClean="0"/>
              <a:t>3</a:t>
            </a:r>
            <a:r>
              <a:rPr lang="en-US" sz="1400" dirty="0" smtClean="0"/>
              <a:t>c</a:t>
            </a:r>
            <a:r>
              <a:rPr lang="ru-RU" sz="1400" dirty="0" smtClean="0"/>
              <a:t>+14с                  8а</a:t>
            </a:r>
          </a:p>
          <a:p>
            <a:r>
              <a:rPr lang="ru-RU" sz="1400" dirty="0" smtClean="0"/>
              <a:t>Поставьте стрелочки к правильным ответам.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214423"/>
            <a:ext cx="45720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Дружно с вами мы считали,   про планеты рассуждали,</a:t>
            </a:r>
          </a:p>
          <a:p>
            <a:endParaRPr lang="ru-RU" sz="1600" dirty="0" smtClean="0"/>
          </a:p>
          <a:p>
            <a:r>
              <a:rPr lang="ru-RU" sz="1600" dirty="0" smtClean="0"/>
              <a:t>А теперь мы дружно встали, свои косточки размяли.</a:t>
            </a:r>
          </a:p>
          <a:p>
            <a:endParaRPr lang="ru-RU" sz="1600" dirty="0" smtClean="0"/>
          </a:p>
          <a:p>
            <a:r>
              <a:rPr lang="ru-RU" sz="1600" dirty="0" smtClean="0"/>
              <a:t>На счет раз кулак сожмем, на счет два в локтях сожмем.</a:t>
            </a:r>
          </a:p>
          <a:p>
            <a:endParaRPr lang="ru-RU" sz="1600" dirty="0" smtClean="0"/>
          </a:p>
          <a:p>
            <a:r>
              <a:rPr lang="ru-RU" sz="1600" dirty="0" smtClean="0"/>
              <a:t>На счет три — прижмем к плечам, на 4 — к небесам</a:t>
            </a:r>
          </a:p>
          <a:p>
            <a:endParaRPr lang="ru-RU" sz="1600" dirty="0" smtClean="0"/>
          </a:p>
          <a:p>
            <a:r>
              <a:rPr lang="ru-RU" sz="1600" dirty="0" smtClean="0"/>
              <a:t>Хорошо прогнулись, и друг другу улыбнулись</a:t>
            </a:r>
          </a:p>
          <a:p>
            <a:endParaRPr lang="ru-RU" sz="1600" dirty="0" smtClean="0"/>
          </a:p>
          <a:p>
            <a:r>
              <a:rPr lang="ru-RU" sz="1600" dirty="0" smtClean="0"/>
              <a:t>Про пятерку не забудем — добрыми всегда мы будем.</a:t>
            </a:r>
          </a:p>
          <a:p>
            <a:endParaRPr lang="ru-RU" sz="1600" dirty="0" smtClean="0"/>
          </a:p>
          <a:p>
            <a:r>
              <a:rPr lang="ru-RU" sz="1600" dirty="0" smtClean="0"/>
              <a:t>На счет шесть прошу всех сесть.</a:t>
            </a:r>
          </a:p>
          <a:p>
            <a:endParaRPr lang="ru-RU" sz="1600" dirty="0" smtClean="0"/>
          </a:p>
          <a:p>
            <a:r>
              <a:rPr lang="ru-RU" sz="1600" dirty="0" smtClean="0"/>
              <a:t>Числа, я, и вы, друзья, вместе дружная 7-я.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46514"/>
            <a:ext cx="3336348" cy="525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23248" y="142852"/>
            <a:ext cx="54473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B050"/>
                </a:solidFill>
              </a:rPr>
              <a:t>ЮПИТЕР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Дальше и дальше летим мы от Солнца,</a:t>
            </a:r>
            <a:br>
              <a:rPr lang="ru-RU" dirty="0" smtClean="0"/>
            </a:br>
            <a:r>
              <a:rPr lang="ru-RU" dirty="0" smtClean="0"/>
              <a:t>Юпитер нас встретит светом в  оконце.</a:t>
            </a:r>
            <a:br>
              <a:rPr lang="ru-RU" dirty="0" smtClean="0"/>
            </a:br>
            <a:r>
              <a:rPr lang="ru-RU" dirty="0" smtClean="0"/>
              <a:t>Юпитер – царь планет!</a:t>
            </a:r>
            <a:br>
              <a:rPr lang="ru-RU" dirty="0" smtClean="0"/>
            </a:br>
            <a:r>
              <a:rPr lang="ru-RU" dirty="0" smtClean="0"/>
              <a:t>В тельняшке облаков</a:t>
            </a:r>
            <a:br>
              <a:rPr lang="ru-RU" dirty="0" smtClean="0"/>
            </a:br>
            <a:r>
              <a:rPr lang="ru-RU" dirty="0" smtClean="0"/>
              <a:t>Вращаться не спешит –</a:t>
            </a:r>
            <a:br>
              <a:rPr lang="ru-RU" dirty="0" smtClean="0"/>
            </a:br>
            <a:r>
              <a:rPr lang="ru-RU" dirty="0" smtClean="0"/>
              <a:t>Уж нрав его таков!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1507" name="Содержимое 4" descr="Jupiter_big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8750" y="2434431"/>
            <a:ext cx="2857500" cy="28575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Планета – гигант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3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1</a:t>
            </a:r>
            <a:r>
              <a:rPr lang="ru-RU" dirty="0" smtClean="0"/>
              <a:t>. Чтобы узнать, во сколько раз Юпитер больше Земли, найдите частное </a:t>
            </a:r>
            <a:r>
              <a:rPr lang="ru-RU" b="1" i="1" dirty="0" smtClean="0"/>
              <a:t>960 и 8.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2</a:t>
            </a:r>
            <a:r>
              <a:rPr lang="ru-RU" dirty="0" smtClean="0"/>
              <a:t>.  Упростите выражение, и числовой множитель укажет на то, во сколько раз диаметр Юпитера больше диаметра Земли: </a:t>
            </a:r>
            <a:r>
              <a:rPr lang="ru-RU" b="1" i="1" dirty="0" smtClean="0"/>
              <a:t>5х+7х+12х – 13х.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643050"/>
            <a:ext cx="3857651" cy="40719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3</a:t>
            </a:r>
            <a:r>
              <a:rPr lang="ru-RU" dirty="0" smtClean="0"/>
              <a:t>. А теперь вычислите,  скольким  земным годам равен год  Юпитера . Для этого найдите частное </a:t>
            </a:r>
            <a:r>
              <a:rPr lang="ru-RU" b="1" i="1" dirty="0" smtClean="0"/>
              <a:t>144 и 12.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4.</a:t>
            </a:r>
            <a:r>
              <a:rPr lang="ru-RU" dirty="0" smtClean="0"/>
              <a:t> Зато сутки на  Юпитере  короткие – 10 часов: 5 часов – день и 5 часов – ночь.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Сатурн 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Планета, видимая невооруженным глазом как звезда первой величины, тускло желтого цвета и известная в глубочайшей древности.    Среднее расстояние  до солнца 1418 млн. км.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60007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Год открытия  Сатурна вы узнаете, назвав коэффициенты в выражении:</a:t>
            </a:r>
            <a:br>
              <a:rPr lang="ru-RU" sz="2000" dirty="0" smtClean="0"/>
            </a:br>
            <a:r>
              <a:rPr lang="ru-RU" sz="3200" b="1" i="1" dirty="0" err="1" smtClean="0"/>
              <a:t>х</a:t>
            </a:r>
            <a:r>
              <a:rPr lang="ru-RU" sz="3200" b="1" i="1" dirty="0" smtClean="0"/>
              <a:t> + 7х +8х + х. </a:t>
            </a:r>
          </a:p>
        </p:txBody>
      </p:sp>
      <p:pic>
        <p:nvPicPr>
          <p:cNvPr id="23554" name="Рисунок 2" descr="http://img1.liveinternet.ru/images/foto/b/3/292/3016292/f_1701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428625"/>
            <a:ext cx="52149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Плутон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Назовите коэффициенты   выражения, и вы узнаете, сколько земных часов длятся сутки на Плутоне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:  а + 5а +2а.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357298"/>
            <a:ext cx="21733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Уран 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       </a:t>
            </a:r>
            <a:r>
              <a:rPr lang="ru-RU" sz="2800" b="1" dirty="0" smtClean="0"/>
              <a:t>Сравните размеры Урана и Земли.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    </a:t>
            </a:r>
            <a:r>
              <a:rPr lang="ru-RU" sz="1600" b="1" i="1" dirty="0" smtClean="0">
                <a:solidFill>
                  <a:srgbClr val="7030A0"/>
                </a:solidFill>
              </a:rPr>
              <a:t>Во сколько раз Уран тяжелее   Земли мы узнаем, если найдём                                   коэффициет при упрощении выражения:   29*5*0,1*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х</a:t>
            </a:r>
            <a:r>
              <a:rPr lang="ru-RU" sz="1600" b="1" i="1" dirty="0" smtClean="0">
                <a:solidFill>
                  <a:srgbClr val="7030A0"/>
                </a:solidFill>
              </a:rPr>
              <a:t>                                                           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</a:t>
            </a:r>
            <a:r>
              <a:rPr lang="ru-RU" sz="2000" b="1" i="1" dirty="0" smtClean="0">
                <a:solidFill>
                  <a:srgbClr val="0070C0"/>
                </a:solidFill>
              </a:rPr>
              <a:t>Кольца и спутники Урана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14338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86058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Нептун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70C0"/>
                </a:solidFill>
              </a:rPr>
              <a:t>Планета была названа в честь римского бога морей. Его астрономический символ  — стилизованная версия трезубца Нептуна.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     Самая дальняя планета Солнечной   системы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Сопоставление размеров Земли и Нептуна.  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 Корень уравнения укажет вам на то, во сколько раз масса Нептуна        больше  массы Земли : 0,5*10*2у = 172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4298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25654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5500687"/>
          </a:xfrm>
        </p:spPr>
        <p:txBody>
          <a:bodyPr/>
          <a:lstStyle/>
          <a:p>
            <a:r>
              <a:rPr lang="ru-RU" sz="1800" b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«Знание – самое превосходное из владений. Все стремятся к нему, само же оно не приходит»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        </a:t>
            </a:r>
            <a:r>
              <a:rPr lang="ru-RU" dirty="0" smtClean="0"/>
              <a:t>Учёный Ал -Бируни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5" y="5429250"/>
            <a:ext cx="3057525" cy="2095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357850" cy="21542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857628"/>
            <a:ext cx="8043890" cy="2268535"/>
          </a:xfrm>
        </p:spPr>
        <p:txBody>
          <a:bodyPr>
            <a:normAutofit fontScale="70000" lnSpcReduction="20000"/>
          </a:bodyPr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Пусть не покинет никогда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Вас путеводная звезда,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Пускай на жизненном пути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Надежда светит впереди!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im3-tub-ru.yandex.net/i?id=b5f74e31b3d946888a54961c37d10ce8-13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557216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1342" y="1714488"/>
          <a:ext cx="5441315" cy="4214842"/>
        </p:xfrm>
        <a:graphic>
          <a:graphicData uri="http://schemas.openxmlformats.org/drawingml/2006/table">
            <a:tbl>
              <a:tblPr/>
              <a:tblGrid>
                <a:gridCol w="3075305"/>
                <a:gridCol w="2366010"/>
              </a:tblGrid>
              <a:tr h="1444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На уроке  было интересно, я узнал много нового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На уроке было интересно, но некоторые задания вызывали затруднения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На уроке было скучно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14488"/>
            <a:ext cx="2357454" cy="1428760"/>
          </a:xfrm>
          <a:prstGeom prst="rect">
            <a:avLst/>
          </a:prstGeom>
          <a:noFill/>
        </p:spPr>
      </p:pic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43248"/>
            <a:ext cx="2357454" cy="1285884"/>
          </a:xfrm>
          <a:prstGeom prst="rect">
            <a:avLst/>
          </a:prstGeom>
          <a:noFill/>
        </p:spPr>
      </p:pic>
      <p:pic>
        <p:nvPicPr>
          <p:cNvPr id="1025" name="Рисунок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429132"/>
            <a:ext cx="2357454" cy="150495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2976" y="285728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Подведём итоги урока. Выберите тот вид транспорта, который соответствует вашему мнению об уроке.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3" y="928670"/>
            <a:ext cx="7643866" cy="304698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27" y="1428732"/>
          <a:ext cx="6182065" cy="3371805"/>
        </p:xfrm>
        <a:graphic>
          <a:graphicData uri="http://schemas.openxmlformats.org/drawingml/2006/table">
            <a:tbl>
              <a:tblPr/>
              <a:tblGrid>
                <a:gridCol w="497355"/>
                <a:gridCol w="3967218"/>
                <a:gridCol w="1717492"/>
              </a:tblGrid>
              <a:tr h="473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Задание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Название планеты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Меркурий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Сколько земных суток длится год на Меркурии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Сколько земных суток длится год на Венере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Марс меньше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 2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Сигнал SOS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Юпитер больше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диаметр Юпитера больше диаметра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Скольким земным годам равен год Юпитера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Год открытия Сатурна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1781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Сколько земных часов длятся сутки на Плутоне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Уран тяжелее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 14,5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масса Нептуна больше массы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 17,2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3248" y="285728"/>
            <a:ext cx="6263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ответы в путевом листе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Сигнал </a:t>
            </a:r>
            <a:r>
              <a:rPr lang="en-US" dirty="0" smtClean="0"/>
              <a:t>SOS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18</a:t>
            </a:r>
            <a:r>
              <a:rPr lang="en-US" dirty="0" smtClean="0"/>
              <a:t>m</a:t>
            </a:r>
            <a:r>
              <a:rPr lang="ru-RU" dirty="0" smtClean="0"/>
              <a:t> +22</a:t>
            </a:r>
            <a:r>
              <a:rPr lang="en-US" dirty="0" smtClean="0"/>
              <a:t>m  =</a:t>
            </a:r>
            <a:r>
              <a:rPr lang="ru-RU" dirty="0" smtClean="0"/>
              <a:t> </a:t>
            </a:r>
            <a:r>
              <a:rPr lang="en-US" dirty="0" smtClean="0"/>
              <a:t>40m</a:t>
            </a:r>
            <a:endParaRPr lang="ru-RU" dirty="0" smtClean="0"/>
          </a:p>
          <a:p>
            <a:r>
              <a:rPr lang="ru-RU" dirty="0" smtClean="0"/>
              <a:t>29</a:t>
            </a:r>
            <a:r>
              <a:rPr lang="en-US" dirty="0" smtClean="0"/>
              <a:t>x</a:t>
            </a:r>
            <a:r>
              <a:rPr lang="ru-RU" dirty="0" smtClean="0"/>
              <a:t> + 13</a:t>
            </a:r>
            <a:r>
              <a:rPr lang="en-US" dirty="0" smtClean="0"/>
              <a:t>x  = </a:t>
            </a:r>
            <a:r>
              <a:rPr lang="ru-RU" dirty="0" smtClean="0"/>
              <a:t>42х</a:t>
            </a:r>
          </a:p>
          <a:p>
            <a:r>
              <a:rPr lang="en-US" dirty="0" smtClean="0"/>
              <a:t>12y – 7y  = 5y</a:t>
            </a:r>
            <a:endParaRPr lang="ru-RU" dirty="0" smtClean="0"/>
          </a:p>
          <a:p>
            <a:r>
              <a:rPr lang="en-US" dirty="0" smtClean="0"/>
              <a:t>25t – 13t</a:t>
            </a:r>
            <a:r>
              <a:rPr lang="ru-RU" dirty="0" smtClean="0"/>
              <a:t>   </a:t>
            </a:r>
            <a:r>
              <a:rPr lang="en-US" dirty="0" smtClean="0"/>
              <a:t>=</a:t>
            </a:r>
            <a:r>
              <a:rPr lang="ru-RU" dirty="0" smtClean="0"/>
              <a:t>   12</a:t>
            </a:r>
            <a:r>
              <a:rPr lang="en-US" dirty="0" smtClean="0"/>
              <a:t>t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en-US" dirty="0" smtClean="0"/>
              <a:t>x</a:t>
            </a:r>
            <a:r>
              <a:rPr lang="ru-RU" dirty="0" smtClean="0"/>
              <a:t>+5</a:t>
            </a:r>
            <a:r>
              <a:rPr lang="en-US" dirty="0" smtClean="0"/>
              <a:t>x</a:t>
            </a:r>
            <a:r>
              <a:rPr lang="ru-RU" dirty="0" smtClean="0"/>
              <a:t>+2</a:t>
            </a:r>
            <a:r>
              <a:rPr lang="en-US" dirty="0" smtClean="0"/>
              <a:t>x</a:t>
            </a:r>
            <a:r>
              <a:rPr lang="ru-RU" dirty="0" smtClean="0"/>
              <a:t>+7</a:t>
            </a:r>
            <a:r>
              <a:rPr lang="en-US" dirty="0" smtClean="0"/>
              <a:t> = </a:t>
            </a:r>
            <a:r>
              <a:rPr lang="ru-RU" dirty="0" smtClean="0"/>
              <a:t>13х+7</a:t>
            </a:r>
          </a:p>
          <a:p>
            <a:r>
              <a:rPr lang="ru-RU" dirty="0" smtClean="0"/>
              <a:t>7+6</a:t>
            </a:r>
            <a:r>
              <a:rPr lang="en-US" dirty="0" smtClean="0"/>
              <a:t>y</a:t>
            </a:r>
            <a:r>
              <a:rPr lang="ru-RU" dirty="0" smtClean="0"/>
              <a:t>+</a:t>
            </a:r>
            <a:r>
              <a:rPr lang="en-US" dirty="0" smtClean="0"/>
              <a:t>y</a:t>
            </a:r>
            <a:r>
              <a:rPr lang="ru-RU" dirty="0" smtClean="0"/>
              <a:t>+4</a:t>
            </a:r>
            <a:r>
              <a:rPr lang="en-US" dirty="0" smtClean="0"/>
              <a:t>  = 7y+11</a:t>
            </a:r>
            <a:endParaRPr lang="ru-RU" dirty="0" smtClean="0"/>
          </a:p>
          <a:p>
            <a:r>
              <a:rPr lang="en-US" dirty="0" smtClean="0"/>
              <a:t>13y-2y-y</a:t>
            </a:r>
            <a:r>
              <a:rPr lang="ru-RU" dirty="0" smtClean="0"/>
              <a:t> </a:t>
            </a:r>
            <a:r>
              <a:rPr lang="en-US" dirty="0" smtClean="0"/>
              <a:t> = 10y</a:t>
            </a:r>
            <a:endParaRPr lang="ru-RU" dirty="0" smtClean="0"/>
          </a:p>
          <a:p>
            <a:r>
              <a:rPr lang="en-US" dirty="0" smtClean="0"/>
              <a:t>3a-3a+8a = </a:t>
            </a:r>
            <a:r>
              <a:rPr lang="ru-RU" dirty="0" smtClean="0"/>
              <a:t>8а</a:t>
            </a:r>
          </a:p>
          <a:p>
            <a:r>
              <a:rPr lang="ru-RU" dirty="0" smtClean="0"/>
              <a:t>12</a:t>
            </a:r>
            <a:r>
              <a:rPr lang="en-US" dirty="0" smtClean="0"/>
              <a:t>x</a:t>
            </a:r>
            <a:r>
              <a:rPr lang="ru-RU" dirty="0" smtClean="0"/>
              <a:t>+12</a:t>
            </a:r>
            <a:r>
              <a:rPr lang="en-US" dirty="0" smtClean="0"/>
              <a:t>x</a:t>
            </a:r>
            <a:r>
              <a:rPr lang="ru-RU" dirty="0" smtClean="0"/>
              <a:t>-6</a:t>
            </a:r>
            <a:r>
              <a:rPr lang="en-US" dirty="0" smtClean="0"/>
              <a:t>x = </a:t>
            </a:r>
            <a:r>
              <a:rPr lang="ru-RU" dirty="0" smtClean="0"/>
              <a:t>18х </a:t>
            </a:r>
          </a:p>
          <a:p>
            <a:r>
              <a:rPr lang="ru-RU" dirty="0" smtClean="0"/>
              <a:t>3</a:t>
            </a:r>
            <a:r>
              <a:rPr lang="en-US" dirty="0" smtClean="0"/>
              <a:t>c</a:t>
            </a:r>
            <a:r>
              <a:rPr lang="ru-RU" dirty="0" smtClean="0"/>
              <a:t>+14с</a:t>
            </a:r>
            <a:r>
              <a:rPr lang="en-US" dirty="0" smtClean="0"/>
              <a:t> = 17c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000240"/>
            <a:ext cx="4357718" cy="2862322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помощь!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Цели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071546"/>
            <a:ext cx="6858048" cy="5500726"/>
          </a:xfrm>
        </p:spPr>
        <p:txBody>
          <a:bodyPr/>
          <a:lstStyle/>
          <a:p>
            <a:r>
              <a:rPr lang="ru-RU" sz="2000" b="1" i="1" u="sng" dirty="0" smtClean="0">
                <a:solidFill>
                  <a:srgbClr val="00B050"/>
                </a:solidFill>
              </a:rPr>
              <a:t>Общеобразовательные: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rgbClr val="00B050"/>
                </a:solidFill>
              </a:rPr>
              <a:t> обобщить и систематизировать материал по данной теме;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 закрепить навыки и умения обучающихся упрощать выражения; 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 применять полученные знания на практике;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 совершенствовать вычислительные навыки учащихся.</a:t>
            </a:r>
          </a:p>
          <a:p>
            <a:endParaRPr lang="ru-RU" sz="2000" b="1" i="1" u="sng" dirty="0" smtClean="0">
              <a:solidFill>
                <a:srgbClr val="00B050"/>
              </a:solidFill>
            </a:endParaRPr>
          </a:p>
          <a:p>
            <a:r>
              <a:rPr lang="ru-RU" sz="2000" b="1" i="1" u="sng" dirty="0" smtClean="0">
                <a:solidFill>
                  <a:srgbClr val="00B050"/>
                </a:solidFill>
              </a:rPr>
              <a:t>Развивающие: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>
                <a:solidFill>
                  <a:srgbClr val="00B050"/>
                </a:solidFill>
              </a:rPr>
              <a:t>развитие памяти учащихся;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 развитие познавательного интереса к математике;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 межпредметная связь.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 </a:t>
            </a:r>
          </a:p>
          <a:p>
            <a:r>
              <a:rPr lang="ru-RU" sz="1400" b="1" i="1" u="sng" dirty="0" smtClean="0">
                <a:solidFill>
                  <a:srgbClr val="00B050"/>
                </a:solidFill>
              </a:rPr>
              <a:t>  </a:t>
            </a:r>
            <a:r>
              <a:rPr lang="ru-RU" sz="2000" b="1" i="1" u="sng" dirty="0" smtClean="0">
                <a:solidFill>
                  <a:srgbClr val="00B050"/>
                </a:solidFill>
              </a:rPr>
              <a:t>Воспитательные: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развивать самостоятельность и аккуратность;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 воспитывать интерес к предмету и потребность в приобретении знаний;  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 воспитание творчески мыслящего человека;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  воспитание воли и настойчивости у учащихся для достижения конечных   результатов.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2057463"/>
          <a:ext cx="6539255" cy="2743073"/>
        </p:xfrm>
        <a:graphic>
          <a:graphicData uri="http://schemas.openxmlformats.org/drawingml/2006/table">
            <a:tbl>
              <a:tblPr/>
              <a:tblGrid>
                <a:gridCol w="488950"/>
                <a:gridCol w="3764289"/>
                <a:gridCol w="1000132"/>
                <a:gridCol w="571504"/>
                <a:gridCol w="7143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Задание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Мой ответ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Моя 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Оценка учителя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Название планеты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Сколько земных суток длится год на Меркурии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Сколько земных суток длится год на Венере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Марс меньше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Сигнал SOS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Юпитер больше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диаметр Юпитера больше диаметра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Скольким земным годам равен год Юпитера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Год открытия Сатурна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Сколько земных часов длятся сутки на Плутоне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Уран тяжелее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Во сколько раз масса Нептуна больше массы земли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714348" y="931815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Путевой лист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/>
              <a:t>Ребята, посмотрите, как расположены планеты нашей Солнечной системы. Сегодня мы совершим небольшое заочное путешествие по этим планетам. Я надеюсь, что знания, полученные сегодня на уроке не только пополнят ваши знания по теме «Упрощение выражений», но и заинтересуют вас. </a:t>
            </a:r>
            <a:endParaRPr lang="ru-RU" sz="2000" dirty="0"/>
          </a:p>
        </p:txBody>
      </p:sp>
      <p:pic>
        <p:nvPicPr>
          <p:cNvPr id="15363" name="Содержимое 4" descr="http://school-sector.relarn.ru/web-dart/30_3planet/images/planet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8401080" cy="5072098"/>
          </a:xfrm>
        </p:spPr>
      </p:pic>
      <p:sp>
        <p:nvSpPr>
          <p:cNvPr id="15362" name="Содержимое 3"/>
          <p:cNvSpPr>
            <a:spLocks noGrp="1"/>
          </p:cNvSpPr>
          <p:nvPr>
            <p:ph sz="half" idx="2"/>
          </p:nvPr>
        </p:nvSpPr>
        <p:spPr>
          <a:xfrm>
            <a:off x="9144000" y="61947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1162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Название какой планеты зашифровано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13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Ответ – соответствующая буква  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657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1.91*6 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2.15*12 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3.50*9*2 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4.11*27 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5. 25*27*4 Р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6. 56*4 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7. 419:1 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8. 2*44*5 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9. 560:7 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10. 25*13*4 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11. 59*8 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224 1300 2700 900 472 2700 440 546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16388" name="Рисунок 4" descr="http://www.sch904-e.edusite.ru/images/p24_sol_sistem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1428750"/>
            <a:ext cx="4032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Меркурий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Меркурий – ближайшая к Солнцу планета.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Жара нестерпима! Изжарит котлету!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Повёрнута к Солнцу одной стороной,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С другой – страшный холод и мёртвый покой,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В честь бога торговли имеет названье,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Да нет атмосферы – вот наказанье!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Это самая близкая к Солнцу планета. Вращается меркурий вокруг Солнца очень быстро.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Чтобы узнать, сколько земных суток длится год на Меркурии, надо выполнить следующее задание: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Упростите выражение и найдите его значение при а=11: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11а – 4а + 11.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Сколько земных суток длится год на Венере?</a:t>
            </a: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FFC000"/>
                </a:solidFill>
              </a:rPr>
              <a:t>Планета Венера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Ни одна звезда, ни одна планета не сравнится по блеску с Венерой. Свое название она получила в честь древнеримской богини Венеры. По размерам эта планета равна Земле. А если мы  решим уравнения и выберем наибольший корень, то узнаем, сколько земных суток длится год на Венере.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843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Решите уравнения:</a:t>
            </a:r>
          </a:p>
        </p:txBody>
      </p:sp>
      <p:sp>
        <p:nvSpPr>
          <p:cNvPr id="18437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1) 6у – 2у + 25 = 65</a:t>
            </a:r>
          </a:p>
          <a:p>
            <a:r>
              <a:rPr lang="ru-RU" dirty="0" smtClean="0"/>
              <a:t>2) </a:t>
            </a:r>
            <a:r>
              <a:rPr lang="en-US" dirty="0" smtClean="0"/>
              <a:t>7t + 6t – 13 = 130</a:t>
            </a:r>
          </a:p>
          <a:p>
            <a:r>
              <a:rPr lang="en-US" dirty="0" smtClean="0"/>
              <a:t>3) 3m </a:t>
            </a:r>
            <a:r>
              <a:rPr lang="ru-RU" dirty="0" smtClean="0"/>
              <a:t>+ </a:t>
            </a:r>
            <a:r>
              <a:rPr lang="en-US" dirty="0" smtClean="0"/>
              <a:t>2m – 125 =1000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71876"/>
            <a:ext cx="2963328" cy="30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Марс похож на таинственный  красный глаз.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Сутки на Марсе по продолжительности такие же, как на земле. На Марсе есть зима, весна, осень, лето. На этой планете есть всё необходимое для жизни: вода, кислород, атмосфера. И живут там, что окончательно не доказано, но если живут, то - марсиане.</a:t>
            </a:r>
            <a:endParaRPr lang="ru-RU" dirty="0"/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Своё название планета получила в честь древнеримского бога войны.</a:t>
            </a:r>
          </a:p>
          <a:p>
            <a:r>
              <a:rPr lang="ru-RU" sz="2000" dirty="0" smtClean="0"/>
              <a:t>Чтобы узнать, во сколько раз Марс меньше Земли, нужно выполнить следующее задание:</a:t>
            </a:r>
          </a:p>
          <a:p>
            <a:r>
              <a:rPr lang="ru-RU" sz="2000" b="1" i="1" u="sng" dirty="0" smtClean="0"/>
              <a:t>Упростите выражение </a:t>
            </a:r>
            <a:r>
              <a:rPr lang="ru-RU" sz="2000" b="1" i="1" dirty="0" smtClean="0"/>
              <a:t>и числовой множитель ответит на ваш вопрос:</a:t>
            </a:r>
          </a:p>
          <a:p>
            <a:r>
              <a:rPr lang="ru-RU" sz="2000" b="1" i="1" dirty="0" smtClean="0"/>
              <a:t>10а + 6а – 5а – 9а</a:t>
            </a:r>
            <a:r>
              <a:rPr lang="ru-RU" sz="2000" dirty="0" smtClean="0"/>
              <a:t> ( устно).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648</TotalTime>
  <Words>1146</Words>
  <Application>Microsoft Office PowerPoint</Application>
  <PresentationFormat>Экран (4:3)</PresentationFormat>
  <Paragraphs>234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 урока: Упрощение выражений</vt:lpstr>
      <vt:lpstr> «Знание – самое превосходное из владений. Все стремятся к нему, само же оно не приходит»                   Учёный Ал -Бируни </vt:lpstr>
      <vt:lpstr>Цели урока:</vt:lpstr>
      <vt:lpstr>Слайд 4</vt:lpstr>
      <vt:lpstr>Ребята, посмотрите, как расположены планеты нашей Солнечной системы. Сегодня мы совершим небольшое заочное путешествие по этим планетам. Я надеюсь, что знания, полученные сегодня на уроке не только пополнят ваши знания по теме «Упрощение выражений», но и заинтересуют вас. </vt:lpstr>
      <vt:lpstr>Название какой планеты зашифровано?</vt:lpstr>
      <vt:lpstr>Меркурий </vt:lpstr>
      <vt:lpstr>Сколько земных суток длится год на Венере?</vt:lpstr>
      <vt:lpstr>Марс похож на таинственный  красный глаз.</vt:lpstr>
      <vt:lpstr>Марс почти в 2 раза меньше Земли Температура на экваторе планеты колеблется от +30[8] °C в полдень до −80 °С в полночь. Вблизи полюсов температура иногда падает до −123 °С.</vt:lpstr>
      <vt:lpstr>Куда: kursk_0707@mail.ru Кому: ученикам 5 класса МБОУ «Курская СОШ» </vt:lpstr>
      <vt:lpstr>Слайд 12</vt:lpstr>
      <vt:lpstr>ЮПИТЕР </vt:lpstr>
      <vt:lpstr>Планета – гигант </vt:lpstr>
      <vt:lpstr> Сатурн </vt:lpstr>
      <vt:lpstr>       Год открытия  Сатурна вы узнаете, назвав коэффициенты в выражении: х + 7х +8х + х. </vt:lpstr>
      <vt:lpstr>Плутон</vt:lpstr>
      <vt:lpstr>Уран </vt:lpstr>
      <vt:lpstr>Нептун  Планета была названа в честь римского бога морей. Его астрономический символ  — стилизованная версия трезубца Нептуна.</vt:lpstr>
      <vt:lpstr>Слайд 20</vt:lpstr>
      <vt:lpstr>Слайд 21</vt:lpstr>
      <vt:lpstr>Слайд 22</vt:lpstr>
      <vt:lpstr>Слайд 23</vt:lpstr>
      <vt:lpstr>Сигнал SOS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планетам Солнечной системы</dc:title>
  <dc:creator>1</dc:creator>
  <cp:lastModifiedBy>re</cp:lastModifiedBy>
  <cp:revision>73</cp:revision>
  <dcterms:created xsi:type="dcterms:W3CDTF">2010-11-21T09:46:27Z</dcterms:created>
  <dcterms:modified xsi:type="dcterms:W3CDTF">2015-03-29T14:15:58Z</dcterms:modified>
</cp:coreProperties>
</file>