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64" r:id="rId2"/>
    <p:sldId id="265" r:id="rId3"/>
    <p:sldId id="267" r:id="rId4"/>
    <p:sldId id="266" r:id="rId5"/>
    <p:sldId id="268" r:id="rId6"/>
    <p:sldId id="269" r:id="rId7"/>
    <p:sldId id="270" r:id="rId8"/>
    <p:sldId id="271" r:id="rId9"/>
    <p:sldId id="272" r:id="rId10"/>
    <p:sldId id="263" r:id="rId11"/>
    <p:sldId id="274" r:id="rId12"/>
    <p:sldId id="275" r:id="rId13"/>
    <p:sldId id="276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0043"/>
    <a:srgbClr val="300205"/>
    <a:srgbClr val="CC66FF"/>
    <a:srgbClr val="FFCCFF"/>
    <a:srgbClr val="5A278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0" autoAdjust="0"/>
  </p:normalViewPr>
  <p:slideViewPr>
    <p:cSldViewPr>
      <p:cViewPr>
        <p:scale>
          <a:sx n="60" d="100"/>
          <a:sy n="60" d="100"/>
        </p:scale>
        <p:origin x="-642" y="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26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7AFD65-A673-475B-BD6E-B389BC11CFEC}" type="datetimeFigureOut">
              <a:rPr lang="ru-RU"/>
              <a:pPr>
                <a:defRPr/>
              </a:pPr>
              <a:t>29.03.2015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25E7BC3-C743-44FC-BE6C-9F68A68302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7A735-D8A7-407D-8E2A-623591572995}" type="datetimeFigureOut">
              <a:rPr lang="ru-RU"/>
              <a:pPr>
                <a:defRPr/>
              </a:pPr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C80EF-02BC-49AC-B8C0-6491804247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A55CE-A3CC-4FF4-A744-AC8095810654}" type="datetimeFigureOut">
              <a:rPr lang="ru-RU"/>
              <a:pPr>
                <a:defRPr/>
              </a:pPr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51BD1-37CD-4153-A8BA-BFA5C20364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E75AF-6FED-4AD9-A5A3-21374A478997}" type="datetimeFigureOut">
              <a:rPr lang="ru-RU"/>
              <a:pPr>
                <a:defRPr/>
              </a:pPr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B819C-23EA-4587-84F2-E82A80F4DD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0" y="273629"/>
            <a:ext cx="8225280" cy="1142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B99E8-AC4E-4B1A-8DE2-D721C04B87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8ADB3-3DE9-4A88-82F0-ECC9E0A5D779}" type="datetimeFigureOut">
              <a:rPr lang="ru-RU"/>
              <a:pPr>
                <a:defRPr/>
              </a:pPr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C82BE-730A-4CF8-BDFF-6910066F78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46674-E250-490B-B1D2-D773A51265D9}" type="datetimeFigureOut">
              <a:rPr lang="ru-RU"/>
              <a:pPr>
                <a:defRPr/>
              </a:pPr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25CF4-A151-45BE-A834-619DBC142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8C305-F7F8-4CFE-AD82-10BFA0857371}" type="datetimeFigureOut">
              <a:rPr lang="ru-RU"/>
              <a:pPr>
                <a:defRPr/>
              </a:pPr>
              <a:t>29.03.2015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EDEE9-81EA-4A28-A314-FB194BE5D3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9779D-1547-4B14-AAF3-569453B5FF70}" type="datetimeFigureOut">
              <a:rPr lang="ru-RU"/>
              <a:pPr>
                <a:defRPr/>
              </a:pPr>
              <a:t>29.03.2015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FD20C-787D-4264-8F4C-45CBC3697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0164B-1217-4F2F-83D7-5AB7B6E3FF74}" type="datetimeFigureOut">
              <a:rPr lang="ru-RU"/>
              <a:pPr>
                <a:defRPr/>
              </a:pPr>
              <a:t>29.03.2015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9BAD5-B60E-4020-A5DC-ACE608C6BA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BBD4E-53D0-4A36-B3E5-E0B8753B0F45}" type="datetimeFigureOut">
              <a:rPr lang="ru-RU"/>
              <a:pPr>
                <a:defRPr/>
              </a:pPr>
              <a:t>29.03.2015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B51B6-5A13-4615-9825-1E5968663E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1FEB8-E7A1-45A5-9662-9223174905D7}" type="datetimeFigureOut">
              <a:rPr lang="ru-RU"/>
              <a:pPr>
                <a:defRPr/>
              </a:pPr>
              <a:t>29.03.2015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6035E-FA14-45D0-94B2-DCE9CF6421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F2C9C-0163-4CAF-B3E4-08DD4AFF4AAC}" type="datetimeFigureOut">
              <a:rPr lang="ru-RU"/>
              <a:pPr>
                <a:defRPr/>
              </a:pPr>
              <a:t>29.03.2015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772CD-21A6-4320-A371-F57129BBA3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A73B5AE4-D63F-4723-B280-8E88FB27F549}" type="datetimeFigureOut">
              <a:rPr lang="ru-RU"/>
              <a:pPr>
                <a:defRPr/>
              </a:pPr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B4C2EA88-B214-4C7D-B9B7-CA5261FE16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ransition>
    <p:comb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29.jpeg"/><Relationship Id="rId7" Type="http://schemas.openxmlformats.org/officeDocument/2006/relationships/image" Target="../media/image4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10" Type="http://schemas.openxmlformats.org/officeDocument/2006/relationships/image" Target="../media/image44.pn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utterstock.com/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rezentazia.ucoz.ru/" TargetMode="External"/><Relationship Id="rId5" Type="http://schemas.openxmlformats.org/officeDocument/2006/relationships/hyperlink" Target="http://go.mail.ru/search_images?q=%D1%81%D0%B8%D0%BD%D0%B8%D1%87%D0%BA%D0%B0" TargetMode="External"/><Relationship Id="rId4" Type="http://schemas.openxmlformats.org/officeDocument/2006/relationships/hyperlink" Target="http://go.mail.ru/search?q=%E2%F1%B8+%E4%EB%FF+%EF%F0%E5%E7%E5%ED%F2%E0%F6%E8%E9&amp;fr=mrch&amp;fr3=mailru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5.jpeg"/><Relationship Id="rId7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7.jpeg"/><Relationship Id="rId10" Type="http://schemas.openxmlformats.org/officeDocument/2006/relationships/image" Target="../media/image9.jpeg"/><Relationship Id="rId4" Type="http://schemas.openxmlformats.org/officeDocument/2006/relationships/image" Target="../media/image12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420888"/>
            <a:ext cx="7772400" cy="168361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Число 8. Цифра 8</a:t>
            </a: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550" y="4437063"/>
            <a:ext cx="6192838" cy="2087562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</a:pPr>
            <a:r>
              <a:rPr lang="ru-RU" altLang="ru-RU" sz="2700" i="1" smtClean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Выполнила:</a:t>
            </a:r>
          </a:p>
          <a:p>
            <a:pPr algn="r" eaLnBrk="1" hangingPunct="1">
              <a:lnSpc>
                <a:spcPct val="80000"/>
              </a:lnSpc>
            </a:pPr>
            <a:r>
              <a:rPr lang="ru-RU" altLang="ru-RU" sz="2700" i="1" smtClean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Халикова Елена Александровна</a:t>
            </a:r>
          </a:p>
          <a:p>
            <a:pPr algn="r" eaLnBrk="1" hangingPunct="1">
              <a:lnSpc>
                <a:spcPct val="80000"/>
              </a:lnSpc>
            </a:pPr>
            <a:r>
              <a:rPr lang="ru-RU" altLang="ru-RU" sz="2700" i="1" smtClean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учитель высшей категории</a:t>
            </a:r>
          </a:p>
          <a:p>
            <a:pPr algn="r" eaLnBrk="1" hangingPunct="1">
              <a:lnSpc>
                <a:spcPct val="80000"/>
              </a:lnSpc>
            </a:pPr>
            <a:r>
              <a:rPr lang="ru-RU" altLang="ru-RU" sz="2700" i="1" smtClean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МБОУ СОШ № 1 п. Редкино,</a:t>
            </a:r>
          </a:p>
          <a:p>
            <a:pPr algn="r" eaLnBrk="1" hangingPunct="1">
              <a:lnSpc>
                <a:spcPct val="80000"/>
              </a:lnSpc>
            </a:pPr>
            <a:r>
              <a:rPr lang="ru-RU" altLang="ru-RU" sz="2700" i="1" smtClean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Конаковского района, Тверской области</a:t>
            </a:r>
          </a:p>
          <a:p>
            <a:pPr algn="r" eaLnBrk="1" hangingPunct="1">
              <a:lnSpc>
                <a:spcPct val="80000"/>
              </a:lnSpc>
            </a:pPr>
            <a:endParaRPr lang="ru-RU" altLang="ru-RU" sz="27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01" name="Picture 17" descr="10102004190732_M434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1013" y="5300663"/>
            <a:ext cx="762000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2" name="Picture 18" descr="10102004190732_M4341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9925" y="4581525"/>
            <a:ext cx="10477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3" name="Picture 19" descr="10102004190732_M4341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525" y="3860800"/>
            <a:ext cx="138112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4" name="Picture 20" descr="10102004190732_M4341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0200" y="2781300"/>
            <a:ext cx="17621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5" name="Picture 21" descr="10102004190732_M4341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413" y="1412875"/>
            <a:ext cx="21431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6" name="Picture 22" descr="10102004190732_M4341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88913"/>
            <a:ext cx="2714625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0" name="Matr3047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atreshki_r.wav"/>
          </p:nvPr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4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10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5" dur="2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17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2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2" dur="2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24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12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9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7 L -0.21944 -0.13102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-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5.55556E-6 L -0.40156 -0.29399 " pathEditMode="relative" ptsTypes="AA">
                                      <p:cBhvr>
                                        <p:cTn id="135" dur="2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775 0.07893 L -0.54809 -0.40394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" y="-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812 -0.06296 L -0.67153 -0.5041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" y="-2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L -0.77951 -0.57755 " pathEditMode="relative" ptsTypes="AA">
                                      <p:cBhvr>
                                        <p:cTn id="144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7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2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2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7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2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2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18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2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2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18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19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2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2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19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2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2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20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1" dur="2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20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4" dur="2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62000"/>
                            </p:stCondLst>
                            <p:childTnLst>
                              <p:par>
                                <p:cTn id="20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7" dur="2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64000"/>
                            </p:stCondLst>
                            <p:childTnLst>
                              <p:par>
                                <p:cTn id="20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0" dur="2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66000"/>
                            </p:stCondLst>
                            <p:childTnLst>
                              <p:par>
                                <p:cTn id="2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3" dur="2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68000"/>
                            </p:stCondLst>
                            <p:childTnLst>
                              <p:par>
                                <p:cTn id="2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6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9" dur="2000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2000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72000"/>
                            </p:stCondLst>
                            <p:childTnLst>
                              <p:par>
                                <p:cTn id="22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8" dur="2000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2000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2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2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 nodeType="afterGroup">
                            <p:stCondLst>
                              <p:cond delay="74000"/>
                            </p:stCondLst>
                            <p:childTnLst>
                              <p:par>
                                <p:cTn id="236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7" dur="2000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2000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 nodeType="afterGroup">
                            <p:stCondLst>
                              <p:cond delay="76000"/>
                            </p:stCondLst>
                            <p:childTnLst>
                              <p:par>
                                <p:cTn id="245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6" dur="2000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2000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2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 nodeType="afterGroup">
                            <p:stCondLst>
                              <p:cond delay="78000"/>
                            </p:stCondLst>
                            <p:childTnLst>
                              <p:par>
                                <p:cTn id="254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5" dur="2000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2000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2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 nodeType="afterGroup">
                            <p:stCondLst>
                              <p:cond delay="80000"/>
                            </p:stCondLst>
                            <p:childTnLst>
                              <p:par>
                                <p:cTn id="263" presetID="7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89 -0.00509 L 0.54062 -0.00509 L 0.54062 0.37014 L 0.13889 0.37014 L 0.13889 -0.00509 Z " pathEditMode="relative" rAng="0" ptsTypes="FFFFF">
                                      <p:cBhvr>
                                        <p:cTn id="264" dur="3000" spd="-100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" y="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 nodeType="afterGroup">
                            <p:stCondLst>
                              <p:cond delay="89000"/>
                            </p:stCondLst>
                            <p:childTnLst>
                              <p:par>
                                <p:cTn id="266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7" dur="3000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3000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2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2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2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7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4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Рефлексия</a:t>
            </a:r>
            <a:endParaRPr lang="ru-RU" sz="66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Солнце 3"/>
          <p:cNvSpPr/>
          <p:nvPr/>
        </p:nvSpPr>
        <p:spPr>
          <a:xfrm>
            <a:off x="611188" y="1125538"/>
            <a:ext cx="2232025" cy="1943100"/>
          </a:xfrm>
          <a:prstGeom prst="sun">
            <a:avLst>
              <a:gd name="adj" fmla="val 29530"/>
            </a:avLst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Облако 4"/>
          <p:cNvSpPr/>
          <p:nvPr/>
        </p:nvSpPr>
        <p:spPr>
          <a:xfrm>
            <a:off x="5651500" y="3068638"/>
            <a:ext cx="3024188" cy="1655762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Молния 5"/>
          <p:cNvSpPr/>
          <p:nvPr/>
        </p:nvSpPr>
        <p:spPr>
          <a:xfrm>
            <a:off x="827088" y="4724400"/>
            <a:ext cx="2232025" cy="1800225"/>
          </a:xfrm>
          <a:prstGeom prst="lightningBol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555776" y="1628800"/>
            <a:ext cx="3744416" cy="11430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ln w="50800"/>
                <a:solidFill>
                  <a:srgbClr val="AB0043"/>
                </a:solidFill>
                <a:latin typeface="+mj-lt"/>
                <a:ea typeface="+mj-ea"/>
                <a:cs typeface="+mj-cs"/>
              </a:rPr>
              <a:t>Легко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115616" y="3284984"/>
            <a:ext cx="4896544" cy="11430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ln w="50800"/>
                <a:solidFill>
                  <a:srgbClr val="AB0043"/>
                </a:solidFill>
                <a:latin typeface="+mj-lt"/>
                <a:ea typeface="+mj-ea"/>
                <a:cs typeface="+mj-cs"/>
              </a:rPr>
              <a:t>Затруднялся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203848" y="5085184"/>
            <a:ext cx="3744416" cy="11430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ln w="50800"/>
                <a:solidFill>
                  <a:srgbClr val="AB0043"/>
                </a:solidFill>
                <a:latin typeface="+mj-lt"/>
                <a:ea typeface="+mj-ea"/>
                <a:cs typeface="+mj-cs"/>
              </a:rPr>
              <a:t>Было трудно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dirty="0" smtClean="0">
                <a:ln w="50800"/>
                <a:solidFill>
                  <a:srgbClr val="002060"/>
                </a:solidFill>
              </a:rPr>
              <a:t>Спасибо за внимание!</a:t>
            </a:r>
            <a:endParaRPr lang="ru-RU" sz="6000" b="1" dirty="0">
              <a:ln w="50800"/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ln w="50800"/>
                <a:solidFill>
                  <a:srgbClr val="002060"/>
                </a:solidFill>
              </a:rPr>
              <a:t>Источники информации</a:t>
            </a:r>
            <a:endParaRPr lang="ru-RU" sz="4800" b="1" dirty="0">
              <a:ln w="50800"/>
              <a:solidFill>
                <a:srgbClr val="002060"/>
              </a:solidFill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ru-RU" smtClean="0">
                <a:hlinkClick r:id="rId3"/>
              </a:rPr>
              <a:t>www.shutterstock.com</a:t>
            </a:r>
            <a:endParaRPr lang="ru-RU" altLang="ru-RU" smtClean="0"/>
          </a:p>
          <a:p>
            <a:pPr eaLnBrk="1" hangingPunct="1"/>
            <a:r>
              <a:rPr lang="en-US" altLang="ru-RU" smtClean="0">
                <a:hlinkClick r:id="rId4"/>
              </a:rPr>
              <a:t>http://go.mail.ru/search?q=%E2%F1%B8+%E4%EB%FF+%EF%F0%E5%E7%E5%ED%F2%E0%F6%E8%E9&amp;fr=mrch&amp;fr3=mailru</a:t>
            </a:r>
            <a:endParaRPr lang="en-US" altLang="ru-RU" smtClean="0"/>
          </a:p>
          <a:p>
            <a:pPr eaLnBrk="1" hangingPunct="1"/>
            <a:r>
              <a:rPr lang="en-US" altLang="ru-RU" smtClean="0">
                <a:hlinkClick r:id="rId5"/>
              </a:rPr>
              <a:t>http://go.mail.ru/search_images?q=%D1%81%D0%B8%D0%BD%D0%B8%D1%87%D0%BA%D0%B0#urlhash=1298166349325464955</a:t>
            </a:r>
            <a:endParaRPr lang="en-US" altLang="ru-RU" smtClean="0"/>
          </a:p>
          <a:p>
            <a:pPr eaLnBrk="1" hangingPunct="1"/>
            <a:r>
              <a:rPr lang="en-US" altLang="ru-RU" smtClean="0">
                <a:hlinkClick r:id="rId6"/>
              </a:rPr>
              <a:t>http://prezentazia.ucoz.ru/</a:t>
            </a:r>
            <a:endParaRPr lang="en-US" altLang="ru-RU" smtClean="0"/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0"/>
          <p:cNvGrpSpPr>
            <a:grpSpLocks/>
          </p:cNvGrpSpPr>
          <p:nvPr/>
        </p:nvGrpSpPr>
        <p:grpSpPr bwMode="auto">
          <a:xfrm>
            <a:off x="5975350" y="293688"/>
            <a:ext cx="1401763" cy="1363662"/>
            <a:chOff x="5975127" y="293656"/>
            <a:chExt cx="1402560" cy="1363744"/>
          </a:xfrm>
        </p:grpSpPr>
        <p:pic>
          <p:nvPicPr>
            <p:cNvPr id="4121" name="Picture 11" descr="C:\Users\школа 1\Desktop\Конкурсы 2014-2015\Хочу всё знать Завч инфо\Для урока математика\Клён\maple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rot="-2270923">
              <a:off x="5975127" y="293656"/>
              <a:ext cx="1402560" cy="1299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Содержимое 2"/>
            <p:cNvSpPr txBox="1">
              <a:spLocks/>
            </p:cNvSpPr>
            <p:nvPr/>
          </p:nvSpPr>
          <p:spPr>
            <a:xfrm>
              <a:off x="6227684" y="476229"/>
              <a:ext cx="946688" cy="1181171"/>
            </a:xfrm>
            <a:prstGeom prst="rect">
              <a:avLst/>
            </a:prstGeom>
          </p:spPr>
          <p:txBody>
            <a:bodyPr/>
            <a:lstStyle/>
            <a:p>
              <a:pPr marL="342900" indent="-342900" algn="ctr" fontAlgn="auto">
                <a:spcBef>
                  <a:spcPct val="20000"/>
                </a:spcBef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ru-RU" sz="5400" b="1" dirty="0">
                  <a:latin typeface="+mn-lt"/>
                  <a:cs typeface="+mn-cs"/>
                </a:rPr>
                <a:t>3</a:t>
              </a:r>
            </a:p>
          </p:txBody>
        </p:sp>
      </p:grpSp>
      <p:grpSp>
        <p:nvGrpSpPr>
          <p:cNvPr id="3" name="Группа 18"/>
          <p:cNvGrpSpPr>
            <a:grpSpLocks/>
          </p:cNvGrpSpPr>
          <p:nvPr/>
        </p:nvGrpSpPr>
        <p:grpSpPr bwMode="auto">
          <a:xfrm>
            <a:off x="100013" y="1514475"/>
            <a:ext cx="1220787" cy="1511300"/>
            <a:chOff x="100801" y="1515038"/>
            <a:chExt cx="1219680" cy="1510514"/>
          </a:xfrm>
        </p:grpSpPr>
        <p:pic>
          <p:nvPicPr>
            <p:cNvPr id="4119" name="Picture 6" descr="C:\Users\школа 1\Desktop\Конкурсы 2014-2015\Хочу всё знать Завч инфо\Для урока математика\Клён\fall_leaf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 rot="2831766">
              <a:off x="-4395" y="1620234"/>
              <a:ext cx="1430071" cy="1219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20" name="Содержимое 2"/>
            <p:cNvSpPr txBox="1">
              <a:spLocks/>
            </p:cNvSpPr>
            <p:nvPr/>
          </p:nvSpPr>
          <p:spPr bwMode="auto">
            <a:xfrm>
              <a:off x="323528" y="1844824"/>
              <a:ext cx="946448" cy="1180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  <a:buFont typeface="Arial" charset="0"/>
                <a:buNone/>
              </a:pPr>
              <a:r>
                <a:rPr lang="ru-RU" altLang="ru-RU" sz="5400" b="1" dirty="0"/>
                <a:t>5</a:t>
              </a:r>
            </a:p>
          </p:txBody>
        </p:sp>
      </p:grpSp>
      <p:grpSp>
        <p:nvGrpSpPr>
          <p:cNvPr id="4" name="Группа 23"/>
          <p:cNvGrpSpPr>
            <a:grpSpLocks/>
          </p:cNvGrpSpPr>
          <p:nvPr/>
        </p:nvGrpSpPr>
        <p:grpSpPr bwMode="auto">
          <a:xfrm>
            <a:off x="7361238" y="4832350"/>
            <a:ext cx="1684337" cy="1560513"/>
            <a:chOff x="7361280" y="4831708"/>
            <a:chExt cx="1684800" cy="1561124"/>
          </a:xfrm>
        </p:grpSpPr>
        <p:pic>
          <p:nvPicPr>
            <p:cNvPr id="4117" name="Picture 13" descr="C:\Users\школа 1\Desktop\Конкурсы 2014-2015\Хочу всё знать Завч инфо\Для урока математика\Клён\maple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rot="465710">
              <a:off x="7361280" y="4831708"/>
              <a:ext cx="1684800" cy="1561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Содержимое 2"/>
            <p:cNvSpPr txBox="1">
              <a:spLocks/>
            </p:cNvSpPr>
            <p:nvPr/>
          </p:nvSpPr>
          <p:spPr>
            <a:xfrm>
              <a:off x="7740796" y="5085807"/>
              <a:ext cx="946410" cy="1179975"/>
            </a:xfrm>
            <a:prstGeom prst="rect">
              <a:avLst/>
            </a:prstGeom>
          </p:spPr>
          <p:txBody>
            <a:bodyPr/>
            <a:lstStyle/>
            <a:p>
              <a:pPr marL="342900" indent="-342900" algn="ctr" fontAlgn="auto">
                <a:spcBef>
                  <a:spcPct val="20000"/>
                </a:spcBef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ru-RU" sz="5400" b="1" dirty="0">
                  <a:latin typeface="+mn-lt"/>
                  <a:cs typeface="+mn-cs"/>
                </a:rPr>
                <a:t>4</a:t>
              </a:r>
            </a:p>
          </p:txBody>
        </p:sp>
      </p:grpSp>
      <p:grpSp>
        <p:nvGrpSpPr>
          <p:cNvPr id="5" name="Группа 25"/>
          <p:cNvGrpSpPr>
            <a:grpSpLocks/>
          </p:cNvGrpSpPr>
          <p:nvPr/>
        </p:nvGrpSpPr>
        <p:grpSpPr bwMode="auto">
          <a:xfrm>
            <a:off x="7437438" y="1455738"/>
            <a:ext cx="1281112" cy="2005012"/>
            <a:chOff x="7436866" y="1455725"/>
            <a:chExt cx="1281735" cy="2004480"/>
          </a:xfrm>
        </p:grpSpPr>
        <p:pic>
          <p:nvPicPr>
            <p:cNvPr id="4115" name="Picture 10" descr="C:\Users\школа 1\Desktop\Конкурсы 2014-2015\Хочу всё знать Завч инфо\Для урока математика\Клён\imgpreview.jp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 rot="3535161">
              <a:off x="7075494" y="1817097"/>
              <a:ext cx="2004480" cy="1281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Содержимое 2"/>
            <p:cNvSpPr txBox="1">
              <a:spLocks/>
            </p:cNvSpPr>
            <p:nvPr/>
          </p:nvSpPr>
          <p:spPr>
            <a:xfrm>
              <a:off x="7740225" y="1988983"/>
              <a:ext cx="792548" cy="1180787"/>
            </a:xfrm>
            <a:prstGeom prst="rect">
              <a:avLst/>
            </a:prstGeom>
          </p:spPr>
          <p:txBody>
            <a:bodyPr/>
            <a:lstStyle/>
            <a:p>
              <a:pPr marL="342900" indent="-342900" algn="ctr" fontAlgn="auto">
                <a:spcBef>
                  <a:spcPct val="20000"/>
                </a:spcBef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ru-RU" sz="5400" b="1" dirty="0">
                  <a:latin typeface="+mn-lt"/>
                  <a:cs typeface="+mn-cs"/>
                </a:rPr>
                <a:t>2</a:t>
              </a:r>
            </a:p>
          </p:txBody>
        </p:sp>
      </p:grpSp>
      <p:grpSp>
        <p:nvGrpSpPr>
          <p:cNvPr id="6" name="Группа 19"/>
          <p:cNvGrpSpPr>
            <a:grpSpLocks/>
          </p:cNvGrpSpPr>
          <p:nvPr/>
        </p:nvGrpSpPr>
        <p:grpSpPr bwMode="auto">
          <a:xfrm>
            <a:off x="1231900" y="9525"/>
            <a:ext cx="1304925" cy="1751013"/>
            <a:chOff x="1232640" y="10081"/>
            <a:chExt cx="1304640" cy="1751224"/>
          </a:xfrm>
        </p:grpSpPr>
        <p:pic>
          <p:nvPicPr>
            <p:cNvPr id="4113" name="Picture 9" descr="C:\Users\школа 1\Desktop\Конкурсы 2014-2015\Хочу всё знать Завч инфо\Для урока математика\Клён\imgpreview.jp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 rot="-3572446">
              <a:off x="1009348" y="233373"/>
              <a:ext cx="1751224" cy="1304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Содержимое 2"/>
            <p:cNvSpPr txBox="1">
              <a:spLocks/>
            </p:cNvSpPr>
            <p:nvPr/>
          </p:nvSpPr>
          <p:spPr>
            <a:xfrm>
              <a:off x="1475475" y="476862"/>
              <a:ext cx="945943" cy="1181242"/>
            </a:xfrm>
            <a:prstGeom prst="rect">
              <a:avLst/>
            </a:prstGeom>
          </p:spPr>
          <p:txBody>
            <a:bodyPr/>
            <a:lstStyle/>
            <a:p>
              <a:pPr marL="342900" indent="-342900" algn="ctr" fontAlgn="auto">
                <a:spcBef>
                  <a:spcPct val="20000"/>
                </a:spcBef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ru-RU" sz="5400" b="1" dirty="0">
                  <a:latin typeface="+mn-lt"/>
                  <a:cs typeface="+mn-cs"/>
                </a:rPr>
                <a:t>7</a:t>
              </a:r>
            </a:p>
          </p:txBody>
        </p:sp>
      </p:grpSp>
      <p:grpSp>
        <p:nvGrpSpPr>
          <p:cNvPr id="7" name="Группа 26"/>
          <p:cNvGrpSpPr>
            <a:grpSpLocks/>
          </p:cNvGrpSpPr>
          <p:nvPr/>
        </p:nvGrpSpPr>
        <p:grpSpPr bwMode="auto">
          <a:xfrm>
            <a:off x="1497013" y="5367338"/>
            <a:ext cx="1487487" cy="1379537"/>
            <a:chOff x="1497600" y="5367444"/>
            <a:chExt cx="1487520" cy="1379665"/>
          </a:xfrm>
        </p:grpSpPr>
        <p:pic>
          <p:nvPicPr>
            <p:cNvPr id="4111" name="Picture 12" descr="C:\Users\школа 1\Desktop\Конкурсы 2014-2015\Хочу всё знать Завч инфо\Для урока математика\Клён\maple.jpg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 rot="553561">
              <a:off x="1497600" y="5367444"/>
              <a:ext cx="1487520" cy="1379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2" name="Прямоугольник 14"/>
            <p:cNvSpPr>
              <a:spLocks noChangeArrowheads="1"/>
            </p:cNvSpPr>
            <p:nvPr/>
          </p:nvSpPr>
          <p:spPr bwMode="auto">
            <a:xfrm>
              <a:off x="1691680" y="5661248"/>
              <a:ext cx="1005512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ctr">
                <a:spcBef>
                  <a:spcPct val="20000"/>
                </a:spcBef>
              </a:pPr>
              <a:r>
                <a:rPr lang="ru-RU" altLang="ru-RU" sz="5400" b="1">
                  <a:solidFill>
                    <a:srgbClr val="000000"/>
                  </a:solidFill>
                </a:rPr>
                <a:t>6</a:t>
              </a:r>
            </a:p>
          </p:txBody>
        </p:sp>
      </p:grpSp>
      <p:grpSp>
        <p:nvGrpSpPr>
          <p:cNvPr id="8" name="Группа 27"/>
          <p:cNvGrpSpPr>
            <a:grpSpLocks/>
          </p:cNvGrpSpPr>
          <p:nvPr/>
        </p:nvGrpSpPr>
        <p:grpSpPr bwMode="auto">
          <a:xfrm>
            <a:off x="-14288" y="4273550"/>
            <a:ext cx="1689101" cy="1258888"/>
            <a:chOff x="-14400" y="4272929"/>
            <a:chExt cx="1689120" cy="1260132"/>
          </a:xfrm>
        </p:grpSpPr>
        <p:pic>
          <p:nvPicPr>
            <p:cNvPr id="4109" name="Picture 8" descr="C:\Users\школа 1\Desktop\Конкурсы 2014-2015\Хочу всё знать Завч инфо\Для урока математика\Клён\imgpreview.jpg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 rot="-8478321">
              <a:off x="-14400" y="4272929"/>
              <a:ext cx="1689120" cy="126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0" name="Прямоугольник 15"/>
            <p:cNvSpPr>
              <a:spLocks noChangeArrowheads="1"/>
            </p:cNvSpPr>
            <p:nvPr/>
          </p:nvSpPr>
          <p:spPr bwMode="auto">
            <a:xfrm>
              <a:off x="395536" y="4437112"/>
              <a:ext cx="1005512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ctr">
                <a:spcBef>
                  <a:spcPct val="20000"/>
                </a:spcBef>
              </a:pPr>
              <a:r>
                <a:rPr lang="ru-RU" altLang="ru-RU" sz="5400" b="1">
                  <a:solidFill>
                    <a:srgbClr val="000000"/>
                  </a:solidFill>
                </a:rPr>
                <a:t>1</a:t>
              </a:r>
            </a:p>
          </p:txBody>
        </p:sp>
      </p:grpSp>
      <p:grpSp>
        <p:nvGrpSpPr>
          <p:cNvPr id="27" name="Группа 26"/>
          <p:cNvGrpSpPr>
            <a:grpSpLocks/>
          </p:cNvGrpSpPr>
          <p:nvPr/>
        </p:nvGrpSpPr>
        <p:grpSpPr bwMode="auto">
          <a:xfrm>
            <a:off x="5284788" y="5307013"/>
            <a:ext cx="2082800" cy="1330325"/>
            <a:chOff x="5285261" y="5306306"/>
            <a:chExt cx="2082270" cy="1331477"/>
          </a:xfrm>
        </p:grpSpPr>
        <p:pic>
          <p:nvPicPr>
            <p:cNvPr id="4107" name="Picture 10" descr="C:\Users\школа 1\Desktop\Конкурсы 2014-2015\Хочу всё знать Завч инфо\Для урока математика\Клён\imgpreview.jpg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 rot="-9896619">
              <a:off x="5285261" y="5306306"/>
              <a:ext cx="2082270" cy="1331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Улыбающееся лицо 16"/>
            <p:cNvSpPr/>
            <p:nvPr/>
          </p:nvSpPr>
          <p:spPr>
            <a:xfrm>
              <a:off x="6083570" y="5660625"/>
              <a:ext cx="576116" cy="576762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26" name="Picture 10" descr="C:\Users\школа 1\Desktop\Конкурсы 2014-2015\Хочу всё знать Завч инфо\Для урока математика\Клён\imgpreview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rot="-9896619">
            <a:off x="5284788" y="5278438"/>
            <a:ext cx="2082800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59259E-6 L -0.21267 0.34652 " pathEditMode="relative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21267 0.34653 L -0.00017 0.01065 " pathEditMode="relative" ptsTypes="AA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5.92593E-6 L 0.41737 0.17847 " pathEditMode="relative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43976 0.15772 L -0.00902 0.00046 " pathEditMode="relative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25717E-6 L -0.37014 -0.31475 " pathEditMode="relative" ptsTypes="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37969 -0.3291 L 0.00625 -0.01434 " pathEditMode="relative" ptsTypes="AA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11841E-6 L -0.39375 0.1679 " pathEditMode="relative" ptsTypes="AA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36597 0.13044 L 0.01216 -0.03723 " pathEditMode="relative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33858E-6 L 0.27569 0.3358 " pathEditMode="relative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31128 0.35962 L 0.01978 -0.00764 " pathEditMode="relative" ptsTypes="AA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8.31637E-6 L 0.37795 -0.24144 " pathEditMode="relative" ptsTypes="AA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42656 -0.22572 L 0.01701 0.02613 " pathEditMode="relative" ptsTypes="AA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88889E-6 8.51064E-7 L 0.25989 -0.37766 " pathEditMode="relative" ptsTypes="AA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27239 -0.39384 L 0.0203 0.01527 " pathEditMode="relative" ptsTypes="AA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8907 -0.38807 " pathEditMode="relative" ptsTypes="AA">
                                      <p:cBhvr>
                                        <p:cTn id="5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8907 -0.38807 " pathEditMode="relative" ptsTypes="AA">
                                      <p:cBhvr>
                                        <p:cTn id="5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23"/>
          <p:cNvGrpSpPr>
            <a:grpSpLocks/>
          </p:cNvGrpSpPr>
          <p:nvPr/>
        </p:nvGrpSpPr>
        <p:grpSpPr bwMode="auto">
          <a:xfrm>
            <a:off x="0" y="549275"/>
            <a:ext cx="1684338" cy="1560513"/>
            <a:chOff x="7361280" y="4831708"/>
            <a:chExt cx="1684800" cy="1561124"/>
          </a:xfrm>
        </p:grpSpPr>
        <p:pic>
          <p:nvPicPr>
            <p:cNvPr id="5145" name="Picture 13" descr="C:\Users\школа 1\Desktop\Конкурсы 2014-2015\Хочу всё знать Завч инфо\Для урока математика\Клён\maple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rot="465710">
              <a:off x="7361280" y="4831708"/>
              <a:ext cx="1684800" cy="1561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Содержимое 2"/>
            <p:cNvSpPr txBox="1">
              <a:spLocks/>
            </p:cNvSpPr>
            <p:nvPr/>
          </p:nvSpPr>
          <p:spPr>
            <a:xfrm>
              <a:off x="7740797" y="5085807"/>
              <a:ext cx="946410" cy="1179975"/>
            </a:xfrm>
            <a:prstGeom prst="rect">
              <a:avLst/>
            </a:prstGeom>
          </p:spPr>
          <p:txBody>
            <a:bodyPr/>
            <a:lstStyle/>
            <a:p>
              <a:pPr marL="342900" indent="-342900" algn="ctr" fontAlgn="auto">
                <a:spcBef>
                  <a:spcPct val="20000"/>
                </a:spcBef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ru-RU" sz="5400" b="1" dirty="0">
                  <a:latin typeface="+mn-lt"/>
                  <a:cs typeface="+mn-cs"/>
                </a:rPr>
                <a:t>4</a:t>
              </a:r>
            </a:p>
          </p:txBody>
        </p:sp>
      </p:grpSp>
      <p:grpSp>
        <p:nvGrpSpPr>
          <p:cNvPr id="24" name="Группа 23"/>
          <p:cNvGrpSpPr>
            <a:grpSpLocks/>
          </p:cNvGrpSpPr>
          <p:nvPr/>
        </p:nvGrpSpPr>
        <p:grpSpPr bwMode="auto">
          <a:xfrm>
            <a:off x="4284663" y="1125538"/>
            <a:ext cx="2081212" cy="1330325"/>
            <a:chOff x="5285261" y="5306306"/>
            <a:chExt cx="2082270" cy="1331477"/>
          </a:xfrm>
        </p:grpSpPr>
        <p:pic>
          <p:nvPicPr>
            <p:cNvPr id="5143" name="Picture 10" descr="C:\Users\школа 1\Desktop\Конкурсы 2014-2015\Хочу всё знать Завч инфо\Для урока математика\Клён\imgpreview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 rot="-9896619">
              <a:off x="5285261" y="5306306"/>
              <a:ext cx="2082270" cy="1331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Улыбающееся лицо 25"/>
            <p:cNvSpPr/>
            <p:nvPr/>
          </p:nvSpPr>
          <p:spPr>
            <a:xfrm>
              <a:off x="6084179" y="5660625"/>
              <a:ext cx="576556" cy="576762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5" name="Группа 19"/>
          <p:cNvGrpSpPr>
            <a:grpSpLocks/>
          </p:cNvGrpSpPr>
          <p:nvPr/>
        </p:nvGrpSpPr>
        <p:grpSpPr bwMode="auto">
          <a:xfrm>
            <a:off x="2843213" y="1125538"/>
            <a:ext cx="1304925" cy="1751012"/>
            <a:chOff x="1232640" y="10081"/>
            <a:chExt cx="1304640" cy="1751224"/>
          </a:xfrm>
        </p:grpSpPr>
        <p:pic>
          <p:nvPicPr>
            <p:cNvPr id="5141" name="Picture 9" descr="C:\Users\школа 1\Desktop\Конкурсы 2014-2015\Хочу всё знать Завч инфо\Для урока математика\Клён\imgpreview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rot="-3572446">
              <a:off x="1009348" y="233373"/>
              <a:ext cx="1751224" cy="1304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Содержимое 2"/>
            <p:cNvSpPr txBox="1">
              <a:spLocks/>
            </p:cNvSpPr>
            <p:nvPr/>
          </p:nvSpPr>
          <p:spPr>
            <a:xfrm>
              <a:off x="1475474" y="476863"/>
              <a:ext cx="945943" cy="1181243"/>
            </a:xfrm>
            <a:prstGeom prst="rect">
              <a:avLst/>
            </a:prstGeom>
          </p:spPr>
          <p:txBody>
            <a:bodyPr/>
            <a:lstStyle/>
            <a:p>
              <a:pPr marL="342900" indent="-342900" algn="ctr" fontAlgn="auto">
                <a:spcBef>
                  <a:spcPct val="20000"/>
                </a:spcBef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ru-RU" sz="5400" b="1" dirty="0">
                  <a:latin typeface="+mn-lt"/>
                  <a:cs typeface="+mn-cs"/>
                </a:rPr>
                <a:t>7</a:t>
              </a: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7067848" cy="1196752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ln w="50800"/>
                <a:solidFill>
                  <a:srgbClr val="002060"/>
                </a:solidFill>
              </a:rPr>
              <a:t>Расставьте по порядку</a:t>
            </a:r>
            <a:endParaRPr lang="ru-RU" sz="4800" b="1" dirty="0">
              <a:ln w="50800"/>
              <a:solidFill>
                <a:srgbClr val="002060"/>
              </a:solidFill>
            </a:endParaRPr>
          </a:p>
        </p:txBody>
      </p:sp>
      <p:grpSp>
        <p:nvGrpSpPr>
          <p:cNvPr id="3" name="Группа 20"/>
          <p:cNvGrpSpPr>
            <a:grpSpLocks/>
          </p:cNvGrpSpPr>
          <p:nvPr/>
        </p:nvGrpSpPr>
        <p:grpSpPr bwMode="auto">
          <a:xfrm>
            <a:off x="3779838" y="5157788"/>
            <a:ext cx="1403350" cy="1363662"/>
            <a:chOff x="5975127" y="293656"/>
            <a:chExt cx="1402560" cy="1363744"/>
          </a:xfrm>
        </p:grpSpPr>
        <p:pic>
          <p:nvPicPr>
            <p:cNvPr id="5139" name="Picture 11" descr="C:\Users\школа 1\Desktop\Конкурсы 2014-2015\Хочу всё знать Завч инфо\Для урока математика\Клён\maple.jp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 rot="-2270923">
              <a:off x="5975127" y="293656"/>
              <a:ext cx="1402560" cy="1299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Содержимое 2"/>
            <p:cNvSpPr txBox="1">
              <a:spLocks/>
            </p:cNvSpPr>
            <p:nvPr/>
          </p:nvSpPr>
          <p:spPr>
            <a:xfrm>
              <a:off x="6227397" y="476229"/>
              <a:ext cx="947204" cy="1181171"/>
            </a:xfrm>
            <a:prstGeom prst="rect">
              <a:avLst/>
            </a:prstGeom>
          </p:spPr>
          <p:txBody>
            <a:bodyPr/>
            <a:lstStyle/>
            <a:p>
              <a:pPr marL="342900" indent="-342900" algn="ctr" fontAlgn="auto">
                <a:spcBef>
                  <a:spcPct val="20000"/>
                </a:spcBef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ru-RU" sz="5400" b="1" dirty="0">
                  <a:latin typeface="+mn-lt"/>
                  <a:cs typeface="+mn-cs"/>
                </a:rPr>
                <a:t>3</a:t>
              </a:r>
            </a:p>
          </p:txBody>
        </p:sp>
      </p:grpSp>
      <p:grpSp>
        <p:nvGrpSpPr>
          <p:cNvPr id="6" name="Группа 18"/>
          <p:cNvGrpSpPr>
            <a:grpSpLocks/>
          </p:cNvGrpSpPr>
          <p:nvPr/>
        </p:nvGrpSpPr>
        <p:grpSpPr bwMode="auto">
          <a:xfrm>
            <a:off x="971550" y="2276475"/>
            <a:ext cx="1219200" cy="1511300"/>
            <a:chOff x="100801" y="1515038"/>
            <a:chExt cx="1219680" cy="1510514"/>
          </a:xfrm>
        </p:grpSpPr>
        <p:pic>
          <p:nvPicPr>
            <p:cNvPr id="5137" name="Picture 6" descr="C:\Users\школа 1\Desktop\Конкурсы 2014-2015\Хочу всё знать Завч инфо\Для урока математика\Клён\fall_leaf.jp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 rot="2831766">
              <a:off x="-4395" y="1620234"/>
              <a:ext cx="1430071" cy="1219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8" name="Содержимое 2"/>
            <p:cNvSpPr txBox="1">
              <a:spLocks/>
            </p:cNvSpPr>
            <p:nvPr/>
          </p:nvSpPr>
          <p:spPr bwMode="auto">
            <a:xfrm>
              <a:off x="323528" y="1844824"/>
              <a:ext cx="946448" cy="1180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  <a:buFont typeface="Arial" charset="0"/>
                <a:buNone/>
              </a:pPr>
              <a:r>
                <a:rPr lang="ru-RU" altLang="ru-RU" sz="5400" b="1"/>
                <a:t>5</a:t>
              </a:r>
            </a:p>
          </p:txBody>
        </p:sp>
      </p:grpSp>
      <p:grpSp>
        <p:nvGrpSpPr>
          <p:cNvPr id="12" name="Группа 25"/>
          <p:cNvGrpSpPr>
            <a:grpSpLocks/>
          </p:cNvGrpSpPr>
          <p:nvPr/>
        </p:nvGrpSpPr>
        <p:grpSpPr bwMode="auto">
          <a:xfrm>
            <a:off x="5364163" y="4365625"/>
            <a:ext cx="1281112" cy="2003425"/>
            <a:chOff x="7436866" y="1455725"/>
            <a:chExt cx="1281735" cy="2004480"/>
          </a:xfrm>
        </p:grpSpPr>
        <p:pic>
          <p:nvPicPr>
            <p:cNvPr id="5135" name="Picture 10" descr="C:\Users\школа 1\Desktop\Конкурсы 2014-2015\Хочу всё знать Завч инфо\Для урока математика\Клён\imgpreview.jpg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 rot="3535161">
              <a:off x="7075494" y="1817097"/>
              <a:ext cx="2004480" cy="1281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Содержимое 2"/>
            <p:cNvSpPr txBox="1">
              <a:spLocks/>
            </p:cNvSpPr>
            <p:nvPr/>
          </p:nvSpPr>
          <p:spPr>
            <a:xfrm>
              <a:off x="7740225" y="1989406"/>
              <a:ext cx="792548" cy="1180134"/>
            </a:xfrm>
            <a:prstGeom prst="rect">
              <a:avLst/>
            </a:prstGeom>
          </p:spPr>
          <p:txBody>
            <a:bodyPr/>
            <a:lstStyle/>
            <a:p>
              <a:pPr marL="342900" indent="-342900" algn="ctr" fontAlgn="auto">
                <a:spcBef>
                  <a:spcPct val="20000"/>
                </a:spcBef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ru-RU" sz="5400" b="1" dirty="0">
                  <a:latin typeface="+mn-lt"/>
                  <a:cs typeface="+mn-cs"/>
                </a:rPr>
                <a:t>2</a:t>
              </a:r>
            </a:p>
          </p:txBody>
        </p:sp>
      </p:grpSp>
      <p:grpSp>
        <p:nvGrpSpPr>
          <p:cNvPr id="18" name="Группа 26"/>
          <p:cNvGrpSpPr>
            <a:grpSpLocks/>
          </p:cNvGrpSpPr>
          <p:nvPr/>
        </p:nvGrpSpPr>
        <p:grpSpPr bwMode="auto">
          <a:xfrm>
            <a:off x="7451725" y="4652963"/>
            <a:ext cx="1487488" cy="1379537"/>
            <a:chOff x="1497600" y="5367444"/>
            <a:chExt cx="1487520" cy="1379665"/>
          </a:xfrm>
        </p:grpSpPr>
        <p:pic>
          <p:nvPicPr>
            <p:cNvPr id="5133" name="Picture 12" descr="C:\Users\школа 1\Desktop\Конкурсы 2014-2015\Хочу всё знать Завч инфо\Для урока математика\Клён\maple.jpg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 rot="553561">
              <a:off x="1497600" y="5367444"/>
              <a:ext cx="1487520" cy="1379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4" name="Прямоугольник 19"/>
            <p:cNvSpPr>
              <a:spLocks noChangeArrowheads="1"/>
            </p:cNvSpPr>
            <p:nvPr/>
          </p:nvSpPr>
          <p:spPr bwMode="auto">
            <a:xfrm>
              <a:off x="1691680" y="5661248"/>
              <a:ext cx="1005512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ctr">
                <a:spcBef>
                  <a:spcPct val="20000"/>
                </a:spcBef>
              </a:pPr>
              <a:r>
                <a:rPr lang="ru-RU" altLang="ru-RU" sz="5400" b="1">
                  <a:solidFill>
                    <a:srgbClr val="000000"/>
                  </a:solidFill>
                </a:rPr>
                <a:t>6</a:t>
              </a:r>
            </a:p>
          </p:txBody>
        </p:sp>
      </p:grpSp>
      <p:grpSp>
        <p:nvGrpSpPr>
          <p:cNvPr id="21" name="Группа 27"/>
          <p:cNvGrpSpPr>
            <a:grpSpLocks/>
          </p:cNvGrpSpPr>
          <p:nvPr/>
        </p:nvGrpSpPr>
        <p:grpSpPr bwMode="auto">
          <a:xfrm>
            <a:off x="6948488" y="1196975"/>
            <a:ext cx="1689100" cy="1260475"/>
            <a:chOff x="-14400" y="4272929"/>
            <a:chExt cx="1689120" cy="1260132"/>
          </a:xfrm>
        </p:grpSpPr>
        <p:pic>
          <p:nvPicPr>
            <p:cNvPr id="5131" name="Picture 8" descr="C:\Users\школа 1\Desktop\Конкурсы 2014-2015\Хочу всё знать Завч инфо\Для урока математика\Клён\imgpreview.jpg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 rot="-8478321">
              <a:off x="-14400" y="4272929"/>
              <a:ext cx="1689120" cy="126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2" name="Прямоугольник 22"/>
            <p:cNvSpPr>
              <a:spLocks noChangeArrowheads="1"/>
            </p:cNvSpPr>
            <p:nvPr/>
          </p:nvSpPr>
          <p:spPr bwMode="auto">
            <a:xfrm>
              <a:off x="395536" y="4437112"/>
              <a:ext cx="1005512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ctr">
                <a:spcBef>
                  <a:spcPct val="20000"/>
                </a:spcBef>
              </a:pPr>
              <a:r>
                <a:rPr lang="ru-RU" altLang="ru-RU" sz="5400" b="1">
                  <a:solidFill>
                    <a:srgbClr val="000000"/>
                  </a:solidFill>
                </a:rPr>
                <a:t>1</a:t>
              </a:r>
            </a:p>
          </p:txBody>
        </p:sp>
      </p:grp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28585E-6 C -0.1165 -0.04417 -0.23281 -0.08812 -0.28802 -0.04973 C -0.34323 -0.01133 -0.30209 0.14338 -0.33143 0.23057 C -0.36077 0.31776 -0.40573 0.44334 -0.46424 0.47317 C -0.52275 0.503 -0.62986 0.38714 -0.68212 0.40957 C -0.73438 0.432 -0.76094 0.57493 -0.77761 0.60823 " pathEditMode="relative" ptsTypes="aaaa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7.90009E-6 C -0.12726 -0.24051 -0.25435 -0.4808 -0.34636 -0.56059 C -0.43838 -0.64037 -0.53334 -0.56567 -0.55226 -0.47918 C -0.57119 -0.39268 -0.47709 -0.10961 -0.45973 -0.04162 " pathEditMode="relative" ptsTypes="aa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93062E-6 C -0.17014 -0.01666 -0.34011 -0.03308 -0.41649 -0.11124 C -0.49288 -0.18941 -0.52743 -0.3846 -0.45833 -0.46902 C -0.38924 -0.55343 -0.05261 -0.66814 -0.00156 -0.61818 C 0.04948 -0.56823 -0.12708 -0.24376 -0.15226 -0.16883 " pathEditMode="relative" ptsTypes="aaa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26549E-6 C 0.16077 -0.03122 0.3217 -0.06221 0.4566 -0.01781 C 0.5915 0.02659 0.76511 0.1487 0.80886 0.26642 C 0.85261 0.38413 0.79532 0.67183 0.71927 0.68802 C 0.64323 0.70421 0.4132 0.41836 0.35209 0.36378 " pathEditMode="relative" ptsTypes="aaa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2239E-6 C 0.02708 -0.1783 0.05417 -0.35638 0.15521 -0.36586 C 0.25625 -0.37534 0.5691 -0.12118 0.60608 -0.05758 C 0.64306 0.00602 0.41563 0.00301 0.37761 0.01596 " pathEditMode="relative" ptsTypes="aa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6 -2.27567E-6 C -0.2448 -0.13113 -0.48959 -0.26226 -0.53733 -0.34782 C -0.58507 -0.43339 -0.34705 -0.51087 -0.28664 -0.51295 C -0.22622 -0.51503 -0.19497 -0.38298 -0.17466 -0.35985 " pathEditMode="relative" ptsTypes="aa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12673E-6 C -0.0868 0.11055 -0.17361 0.22132 -0.11198 0.33002 C -0.05034 0.43871 0.27952 0.71184 0.37014 0.65217 C 0.46077 0.59251 0.44601 0.28238 0.43125 -0.02775 " pathEditMode="relative" ptsTypes="aaaA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6.33673E-6 C -0.19409 0.03491 -0.38819 0.06984 -0.46111 0.04162 C -0.53402 0.01341 -0.5651 -0.13738 -0.43732 -0.16906 C -0.30954 -0.20075 0.18247 -0.15241 0.30608 -0.14917 " pathEditMode="relative" ptsTypes="aaaA">
                                      <p:cBhvr>
                                        <p:cTn id="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Загадка</a:t>
            </a:r>
            <a:endParaRPr lang="ru-RU" sz="66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00113" y="2492375"/>
            <a:ext cx="7797800" cy="14414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ru-RU" sz="3600" i="1" smtClean="0"/>
              <a:t>Синие пёрышки, жёлтое брюшко.</a:t>
            </a:r>
            <a:endParaRPr lang="ru-RU" altLang="ru-RU" sz="3600" smtClean="0"/>
          </a:p>
          <a:p>
            <a:pPr eaLnBrk="1" hangingPunct="1">
              <a:buFont typeface="Arial" charset="0"/>
              <a:buNone/>
            </a:pPr>
            <a:r>
              <a:rPr lang="ru-RU" altLang="ru-RU" sz="3600" i="1" smtClean="0"/>
              <a:t>Эта маленькая птичка называется…</a:t>
            </a:r>
            <a:endParaRPr lang="ru-RU" altLang="ru-RU" sz="3600" smtClean="0"/>
          </a:p>
          <a:p>
            <a:pPr eaLnBrk="1" hangingPunct="1"/>
            <a:endParaRPr lang="ru-RU" altLang="ru-RU" sz="3600" smtClean="0"/>
          </a:p>
        </p:txBody>
      </p:sp>
      <p:pic>
        <p:nvPicPr>
          <p:cNvPr id="4" name="Рисунок 3" descr="Semeystvo-Sinicevye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69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323850" y="5876925"/>
            <a:ext cx="2519363" cy="792163"/>
            <a:chOff x="323528" y="5877272"/>
            <a:chExt cx="2520280" cy="792088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323528" y="5877272"/>
              <a:ext cx="2520280" cy="792088"/>
            </a:xfrm>
            <a:prstGeom prst="roundRect">
              <a:avLst/>
            </a:prstGeom>
            <a:gradFill>
              <a:gsLst>
                <a:gs pos="0">
                  <a:schemeClr val="accent1">
                    <a:shade val="51000"/>
                    <a:satMod val="130000"/>
                    <a:alpha val="55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153" name="Прямоугольник 4"/>
            <p:cNvSpPr>
              <a:spLocks noChangeArrowheads="1"/>
            </p:cNvSpPr>
            <p:nvPr/>
          </p:nvSpPr>
          <p:spPr bwMode="auto">
            <a:xfrm>
              <a:off x="395536" y="5877272"/>
              <a:ext cx="235032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sz="3600" b="1"/>
                <a:t>(синичка)</a:t>
              </a:r>
              <a:endParaRPr lang="ru-RU" altLang="ru-RU" sz="3600"/>
            </a:p>
          </p:txBody>
        </p:sp>
      </p:grp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b="1" dirty="0" smtClean="0">
                <a:ln w="50800"/>
                <a:solidFill>
                  <a:srgbClr val="002060"/>
                </a:solidFill>
              </a:rPr>
              <a:t>Задача</a:t>
            </a:r>
            <a:endParaRPr lang="ru-RU" sz="7200" b="1" dirty="0">
              <a:ln w="50800"/>
              <a:solidFill>
                <a:srgbClr val="002060"/>
              </a:solidFill>
            </a:endParaRPr>
          </a:p>
        </p:txBody>
      </p:sp>
      <p:pic>
        <p:nvPicPr>
          <p:cNvPr id="7171" name="Рисунок 2" descr="0_71de0_7873ec4b_L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2492375"/>
            <a:ext cx="1425575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ptisa025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31113" y="3284538"/>
            <a:ext cx="1512887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ptisa026.gif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2413000" y="404813"/>
            <a:ext cx="2052637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Рисунок 5" descr="0_71de0_7873ec4b_L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6375" y="2492375"/>
            <a:ext cx="1423988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Рисунок 6" descr="0_71de0_7873ec4b_L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95738" y="2565400"/>
            <a:ext cx="142557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Рисунок 7" descr="0_71de0_7873ec4b_L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9700" y="2565400"/>
            <a:ext cx="142557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Рисунок 8" descr="0_71de0_7873ec4b_L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71775" y="2492375"/>
            <a:ext cx="1425575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Рисунок 9" descr="0_71de0_7873ec4b_L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16688" y="2565400"/>
            <a:ext cx="1423987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843808" y="5013176"/>
            <a:ext cx="3677610" cy="156966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ru-RU" sz="9600" b="1" dirty="0">
                <a:ln w="50800"/>
                <a:solidFill>
                  <a:srgbClr val="300205"/>
                </a:solidFill>
                <a:cs typeface="+mn-cs"/>
              </a:rPr>
              <a:t>6+1=7</a:t>
            </a:r>
            <a:endParaRPr lang="en-US" sz="9600" b="1" dirty="0">
              <a:ln w="50800"/>
              <a:solidFill>
                <a:srgbClr val="300205"/>
              </a:solidFill>
              <a:cs typeface="+mn-cs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5.18519E-6 C 0.0901 -0.00601 0.18021 -0.01203 0.25521 -0.03448 C 0.33021 -0.05717 0.40573 -0.15416 0.44982 -0.13541 C 0.49427 -0.11666 0.49166 -0.05161 0.52048 0.07825 C 0.54948 0.20788 0.55972 0.56089 0.62239 0.64353 C 0.68489 0.7264 0.82118 0.61552 0.89653 0.57478 C 0.9717 0.5338 1.02291 0.46575 1.07396 0.39769 " pathEditMode="relative" ptsTypes="aaaaa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8" descr="matreshka-2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725863"/>
            <a:ext cx="2036763" cy="313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Рисунок 9" descr="matreshka-2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08175" y="3213100"/>
            <a:ext cx="1795463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Рисунок 10" descr="matreshka-2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92500" y="2636838"/>
            <a:ext cx="1555750" cy="239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Рисунок 11" descr="matreshka-2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59338" y="2133600"/>
            <a:ext cx="1317625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Рисунок 12" descr="matreshka-2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84888" y="1773238"/>
            <a:ext cx="108267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Рисунок 13" descr="matreshka-2.pn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092950" y="1412875"/>
            <a:ext cx="935038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Рисунок 14" descr="matreshka-2.pn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885113" y="981075"/>
            <a:ext cx="790575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79388" y="-387350"/>
            <a:ext cx="1728787" cy="37703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39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cs"/>
              </a:rPr>
              <a:t>7</a:t>
            </a:r>
            <a:endParaRPr lang="ru-RU" sz="23900" dirty="0">
              <a:solidFill>
                <a:srgbClr val="FF0000"/>
              </a:solidFill>
              <a:cs typeface="+mn-cs"/>
            </a:endParaRPr>
          </a:p>
        </p:txBody>
      </p:sp>
      <p:pic>
        <p:nvPicPr>
          <p:cNvPr id="19" name="Рисунок 18" descr="matreshka-2.png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443663" y="3716338"/>
            <a:ext cx="1728787" cy="265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1547813" y="404813"/>
            <a:ext cx="3236912" cy="2216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3800" b="1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cs"/>
              </a:rPr>
              <a:t>+1=</a:t>
            </a:r>
            <a:endParaRPr lang="ru-RU" sz="2400" dirty="0"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572000" y="404813"/>
            <a:ext cx="1265238" cy="2216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3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cs"/>
              </a:rPr>
              <a:t>?</a:t>
            </a:r>
            <a:endParaRPr lang="ru-RU" sz="2400" dirty="0">
              <a:solidFill>
                <a:srgbClr val="FF0000"/>
              </a:solidFill>
              <a:cs typeface="+mn-cs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928694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i="1" kern="10" dirty="0" smtClean="0">
                <a:ln w="19050">
                  <a:solidFill>
                    <a:srgbClr val="990099"/>
                  </a:solidFill>
                  <a:round/>
                  <a:headEnd/>
                  <a:tailEnd/>
                </a:ln>
                <a:solidFill>
                  <a:srgbClr val="99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/>
            </a:r>
            <a:br>
              <a:rPr lang="ru-RU" sz="3200" i="1" kern="10" dirty="0" smtClean="0">
                <a:ln w="19050">
                  <a:solidFill>
                    <a:srgbClr val="990099"/>
                  </a:solidFill>
                  <a:round/>
                  <a:headEnd/>
                  <a:tailEnd/>
                </a:ln>
                <a:solidFill>
                  <a:srgbClr val="99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</a:br>
            <a:r>
              <a:rPr lang="ru-RU" i="1" kern="10" dirty="0" smtClean="0">
                <a:ln w="19050">
                  <a:solidFill>
                    <a:srgbClr val="990099"/>
                  </a:solidFill>
                  <a:round/>
                  <a:headEnd/>
                  <a:tailEnd/>
                </a:ln>
                <a:solidFill>
                  <a:srgbClr val="990099"/>
                </a:solidFill>
              </a:rPr>
              <a:t>На что похожа цифра 8?</a:t>
            </a:r>
            <a:br>
              <a:rPr lang="ru-RU" i="1" kern="10" dirty="0" smtClean="0">
                <a:ln w="19050">
                  <a:solidFill>
                    <a:srgbClr val="990099"/>
                  </a:solidFill>
                  <a:round/>
                  <a:headEnd/>
                  <a:tailEnd/>
                </a:ln>
                <a:solidFill>
                  <a:srgbClr val="990099"/>
                </a:solidFill>
              </a:rPr>
            </a:br>
            <a:endParaRPr lang="ru-RU" i="1" dirty="0">
              <a:solidFill>
                <a:srgbClr val="5E3565"/>
              </a:solidFill>
            </a:endParaRPr>
          </a:p>
        </p:txBody>
      </p:sp>
      <p:pic>
        <p:nvPicPr>
          <p:cNvPr id="7172" name="Picture 5" descr="http://joannarothkopf.files.wordpress.com/2011/09/bagel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3" y="1571625"/>
            <a:ext cx="104775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http://joannarothkopf.files.wordpress.com/2011/09/bagel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929188" y="1143000"/>
            <a:ext cx="785812" cy="571500"/>
          </a:xfrm>
        </p:spPr>
      </p:pic>
      <p:sp>
        <p:nvSpPr>
          <p:cNvPr id="7174" name="AutoShape 28"/>
          <p:cNvSpPr>
            <a:spLocks/>
          </p:cNvSpPr>
          <p:nvPr/>
        </p:nvSpPr>
        <p:spPr bwMode="auto">
          <a:xfrm rot="-6573120">
            <a:off x="1390651" y="2860675"/>
            <a:ext cx="158750" cy="854075"/>
          </a:xfrm>
          <a:prstGeom prst="rightBracket">
            <a:avLst>
              <a:gd name="adj" fmla="val 122968"/>
            </a:avLst>
          </a:prstGeom>
          <a:noFill/>
          <a:ln w="28575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7175" name="Oval 22"/>
          <p:cNvSpPr>
            <a:spLocks noChangeArrowheads="1"/>
          </p:cNvSpPr>
          <p:nvPr/>
        </p:nvSpPr>
        <p:spPr bwMode="auto">
          <a:xfrm rot="3977775">
            <a:off x="874713" y="3284538"/>
            <a:ext cx="388937" cy="357187"/>
          </a:xfrm>
          <a:prstGeom prst="ellipse">
            <a:avLst/>
          </a:prstGeom>
          <a:solidFill>
            <a:srgbClr val="B2B2B2"/>
          </a:solidFill>
          <a:ln w="28575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7176" name="AutoShape 28"/>
          <p:cNvSpPr>
            <a:spLocks/>
          </p:cNvSpPr>
          <p:nvPr/>
        </p:nvSpPr>
        <p:spPr bwMode="auto">
          <a:xfrm rot="-6573120">
            <a:off x="1724025" y="3300413"/>
            <a:ext cx="134938" cy="785812"/>
          </a:xfrm>
          <a:prstGeom prst="rightBracket">
            <a:avLst>
              <a:gd name="adj" fmla="val 122725"/>
            </a:avLst>
          </a:prstGeom>
          <a:noFill/>
          <a:ln w="28575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7177" name="Oval 22"/>
          <p:cNvSpPr>
            <a:spLocks noChangeArrowheads="1"/>
          </p:cNvSpPr>
          <p:nvPr/>
        </p:nvSpPr>
        <p:spPr bwMode="auto">
          <a:xfrm rot="3977775">
            <a:off x="1239044" y="3636169"/>
            <a:ext cx="390525" cy="376237"/>
          </a:xfrm>
          <a:prstGeom prst="ellipse">
            <a:avLst/>
          </a:prstGeom>
          <a:solidFill>
            <a:srgbClr val="B2B2B2"/>
          </a:solidFill>
          <a:ln w="28575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cxnSp>
        <p:nvCxnSpPr>
          <p:cNvPr id="20" name="Прямая соединительная линия 19"/>
          <p:cNvCxnSpPr>
            <a:stCxn id="7175" idx="6"/>
            <a:endCxn id="7177" idx="3"/>
          </p:cNvCxnSpPr>
          <p:nvPr/>
        </p:nvCxnSpPr>
        <p:spPr>
          <a:xfrm rot="16200000" flipH="1">
            <a:off x="1147763" y="3641725"/>
            <a:ext cx="109538" cy="10953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9" name="Rectangle 7"/>
          <p:cNvSpPr>
            <a:spLocks noChangeArrowheads="1"/>
          </p:cNvSpPr>
          <p:nvPr/>
        </p:nvSpPr>
        <p:spPr bwMode="auto">
          <a:xfrm>
            <a:off x="857250" y="1214438"/>
            <a:ext cx="4000500" cy="1000125"/>
          </a:xfrm>
          <a:prstGeom prst="rect">
            <a:avLst/>
          </a:prstGeom>
          <a:solidFill>
            <a:srgbClr val="C5FEFF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altLang="ru-RU" sz="2400" i="1"/>
              <a:t>Цифра восемь так вкусна:</a:t>
            </a:r>
          </a:p>
          <a:p>
            <a:r>
              <a:rPr lang="ru-RU" altLang="ru-RU" sz="2400" i="1"/>
              <a:t> Из двух бубликов она.</a:t>
            </a:r>
            <a:endParaRPr lang="ru-RU" altLang="ru-RU" sz="2400"/>
          </a:p>
        </p:txBody>
      </p:sp>
      <p:sp>
        <p:nvSpPr>
          <p:cNvPr id="7180" name="Rectangle 7"/>
          <p:cNvSpPr>
            <a:spLocks noChangeArrowheads="1"/>
          </p:cNvSpPr>
          <p:nvPr/>
        </p:nvSpPr>
        <p:spPr bwMode="auto">
          <a:xfrm>
            <a:off x="827088" y="4941888"/>
            <a:ext cx="6091237" cy="1071562"/>
          </a:xfrm>
          <a:prstGeom prst="rect">
            <a:avLst/>
          </a:prstGeom>
          <a:solidFill>
            <a:srgbClr val="C5FEFF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altLang="ru-RU" sz="2400"/>
              <a:t>Наверное, со мной догадались вы тоже – </a:t>
            </a:r>
          </a:p>
          <a:p>
            <a:r>
              <a:rPr lang="ru-RU" altLang="ru-RU" sz="2400"/>
              <a:t>На снежную бабу восьмерка похожа.</a:t>
            </a:r>
          </a:p>
        </p:txBody>
      </p:sp>
      <p:sp>
        <p:nvSpPr>
          <p:cNvPr id="34" name="Rectangle 6"/>
          <p:cNvSpPr>
            <a:spLocks noChangeArrowheads="1"/>
          </p:cNvSpPr>
          <p:nvPr/>
        </p:nvSpPr>
        <p:spPr bwMode="auto">
          <a:xfrm>
            <a:off x="2700338" y="2997200"/>
            <a:ext cx="6072187" cy="1143000"/>
          </a:xfrm>
          <a:prstGeom prst="rect">
            <a:avLst/>
          </a:prstGeom>
          <a:solidFill>
            <a:srgbClr val="FBCEFE"/>
          </a:solidFill>
          <a:ln w="38100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altLang="ru-RU" sz="2400" i="1"/>
              <a:t>Цифру восемь, цифру 8</a:t>
            </a:r>
          </a:p>
          <a:p>
            <a:r>
              <a:rPr lang="ru-RU" altLang="ru-RU" sz="2400" i="1"/>
              <a:t>На носу всегда мы носим.</a:t>
            </a:r>
          </a:p>
        </p:txBody>
      </p:sp>
      <p:pic>
        <p:nvPicPr>
          <p:cNvPr id="7183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24750" y="4652963"/>
            <a:ext cx="1143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animBg="1"/>
      <p:bldP spid="7175" grpId="0" animBg="1"/>
      <p:bldP spid="7176" grpId="0" animBg="1"/>
      <p:bldP spid="7177" grpId="0" animBg="1"/>
      <p:bldP spid="7179" grpId="0" animBg="1"/>
      <p:bldP spid="7180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i="1" kern="10" dirty="0" smtClean="0">
                <a:ln w="50800"/>
                <a:solidFill>
                  <a:srgbClr val="002060"/>
                </a:solidFill>
              </a:rPr>
              <a:t>Интересные факты.</a:t>
            </a:r>
            <a:r>
              <a:rPr lang="ru-RU" sz="4800" b="1" i="1" dirty="0" smtClean="0">
                <a:ln w="50800"/>
                <a:solidFill>
                  <a:srgbClr val="002060"/>
                </a:solidFill>
              </a:rPr>
              <a:t> </a:t>
            </a:r>
            <a:endParaRPr lang="ru-RU" sz="4800" b="1" dirty="0">
              <a:ln w="50800"/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57250" y="1071563"/>
            <a:ext cx="5786438" cy="3540125"/>
          </a:xfr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spAutoFit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i="1" dirty="0" smtClean="0">
                <a:latin typeface="+mj-lt"/>
              </a:rPr>
              <a:t>У природы вместе спросим,                         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i="1" dirty="0" smtClean="0">
                <a:latin typeface="+mj-lt"/>
              </a:rPr>
              <a:t>У кого чего есть восемь?                                                                        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i="1" dirty="0" smtClean="0">
                <a:latin typeface="+mj-lt"/>
              </a:rPr>
              <a:t>Восемь ног у паука,                                      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i="1" dirty="0" smtClean="0">
                <a:latin typeface="+mj-lt"/>
              </a:rPr>
              <a:t>Ножка тоньше волоска.                                 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i="1" dirty="0" smtClean="0">
                <a:latin typeface="+mj-lt"/>
              </a:rPr>
              <a:t>Восемь ног  у осьминога,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i="1" dirty="0" smtClean="0">
                <a:latin typeface="+mj-lt"/>
              </a:rPr>
              <a:t>На ногах присосков много</a:t>
            </a:r>
            <a:r>
              <a:rPr lang="ru-RU" sz="2400" i="1" dirty="0" smtClean="0">
                <a:latin typeface="+mj-lt"/>
              </a:rPr>
              <a:t>.</a:t>
            </a:r>
          </a:p>
        </p:txBody>
      </p:sp>
      <p:pic>
        <p:nvPicPr>
          <p:cNvPr id="8196" name="Picture 6" descr="http://shkolazhizni.ru/img/content/i55/55194_or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0" y="714375"/>
            <a:ext cx="3409950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4" descr="http://raax.ru/wp-content/uploads/2010/02/%D0%9E%D1%81%D1%8C%D0%BC%D0%B8%D0%BD%D0%BE%D0%B3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3F3E7"/>
              </a:clrFrom>
              <a:clrTo>
                <a:srgbClr val="F3F3E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5" y="3698875"/>
            <a:ext cx="3921125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6500813" y="142875"/>
            <a:ext cx="2428875" cy="37861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altLang="ru-RU" sz="1600" b="1" i="1">
                <a:solidFill>
                  <a:srgbClr val="7030A0"/>
                </a:solidFill>
                <a:ea typeface="Calibri" pitchFamily="34" charset="0"/>
                <a:cs typeface="Calibri" pitchFamily="34" charset="0"/>
              </a:rPr>
              <a:t>У восьмёрки два кружка.</a:t>
            </a:r>
            <a:br>
              <a:rPr lang="ru-RU" altLang="ru-RU" sz="1600" b="1" i="1">
                <a:solidFill>
                  <a:srgbClr val="7030A0"/>
                </a:solidFill>
                <a:ea typeface="Calibri" pitchFamily="34" charset="0"/>
                <a:cs typeface="Calibri" pitchFamily="34" charset="0"/>
              </a:rPr>
            </a:br>
            <a:r>
              <a:rPr lang="ru-RU" altLang="ru-RU" sz="1600" b="1" i="1">
                <a:solidFill>
                  <a:srgbClr val="7030A0"/>
                </a:solidFill>
                <a:ea typeface="Calibri" pitchFamily="34" charset="0"/>
                <a:cs typeface="Calibri" pitchFamily="34" charset="0"/>
              </a:rPr>
              <a:t>Нарисуй снеговика:</a:t>
            </a:r>
            <a:br>
              <a:rPr lang="ru-RU" altLang="ru-RU" sz="1600" b="1" i="1">
                <a:solidFill>
                  <a:srgbClr val="7030A0"/>
                </a:solidFill>
                <a:ea typeface="Calibri" pitchFamily="34" charset="0"/>
                <a:cs typeface="Calibri" pitchFamily="34" charset="0"/>
              </a:rPr>
            </a:br>
            <a:r>
              <a:rPr lang="ru-RU" altLang="ru-RU" sz="1600" b="1" i="1">
                <a:solidFill>
                  <a:srgbClr val="7030A0"/>
                </a:solidFill>
                <a:ea typeface="Calibri" pitchFamily="34" charset="0"/>
                <a:cs typeface="Calibri" pitchFamily="34" charset="0"/>
              </a:rPr>
              <a:t>На одном кружке - другой.</a:t>
            </a:r>
            <a:br>
              <a:rPr lang="ru-RU" altLang="ru-RU" sz="1600" b="1" i="1">
                <a:solidFill>
                  <a:srgbClr val="7030A0"/>
                </a:solidFill>
                <a:ea typeface="Calibri" pitchFamily="34" charset="0"/>
                <a:cs typeface="Calibri" pitchFamily="34" charset="0"/>
              </a:rPr>
            </a:br>
            <a:r>
              <a:rPr lang="ru-RU" altLang="ru-RU" sz="1600" b="1" i="1">
                <a:solidFill>
                  <a:srgbClr val="7030A0"/>
                </a:solidFill>
                <a:ea typeface="Calibri" pitchFamily="34" charset="0"/>
                <a:cs typeface="Calibri" pitchFamily="34" charset="0"/>
              </a:rPr>
              <a:t>Цифра восемь пред тобой!</a:t>
            </a:r>
            <a:br>
              <a:rPr lang="ru-RU" altLang="ru-RU" sz="1600" b="1" i="1">
                <a:solidFill>
                  <a:srgbClr val="7030A0"/>
                </a:solidFill>
                <a:ea typeface="Calibri" pitchFamily="34" charset="0"/>
                <a:cs typeface="Calibri" pitchFamily="34" charset="0"/>
              </a:rPr>
            </a:br>
            <a:r>
              <a:rPr lang="ru-RU" altLang="ru-RU" sz="1600" b="1" i="1">
                <a:solidFill>
                  <a:srgbClr val="7030A0"/>
                </a:solidFill>
                <a:ea typeface="Calibri" pitchFamily="34" charset="0"/>
                <a:cs typeface="Calibri" pitchFamily="34" charset="0"/>
              </a:rPr>
              <a:t/>
            </a:r>
            <a:br>
              <a:rPr lang="ru-RU" altLang="ru-RU" sz="1600" b="1" i="1">
                <a:solidFill>
                  <a:srgbClr val="7030A0"/>
                </a:solidFill>
                <a:ea typeface="Calibri" pitchFamily="34" charset="0"/>
                <a:cs typeface="Calibri" pitchFamily="34" charset="0"/>
              </a:rPr>
            </a:br>
            <a:r>
              <a:rPr lang="ru-RU" altLang="ru-RU" sz="1600" b="1" i="1">
                <a:solidFill>
                  <a:srgbClr val="7030A0"/>
                </a:solidFill>
                <a:ea typeface="Calibri" pitchFamily="34" charset="0"/>
                <a:cs typeface="Calibri" pitchFamily="34" charset="0"/>
              </a:rPr>
              <a:t>Два колечка нарисуй,</a:t>
            </a:r>
            <a:br>
              <a:rPr lang="ru-RU" altLang="ru-RU" sz="1600" b="1" i="1">
                <a:solidFill>
                  <a:srgbClr val="7030A0"/>
                </a:solidFill>
                <a:ea typeface="Calibri" pitchFamily="34" charset="0"/>
                <a:cs typeface="Calibri" pitchFamily="34" charset="0"/>
              </a:rPr>
            </a:br>
            <a:r>
              <a:rPr lang="ru-RU" altLang="ru-RU" sz="1600" b="1" i="1">
                <a:solidFill>
                  <a:srgbClr val="7030A0"/>
                </a:solidFill>
                <a:ea typeface="Calibri" pitchFamily="34" charset="0"/>
                <a:cs typeface="Calibri" pitchFamily="34" charset="0"/>
              </a:rPr>
              <a:t>То побольше, что внизу.</a:t>
            </a:r>
            <a:br>
              <a:rPr lang="ru-RU" altLang="ru-RU" sz="1600" b="1" i="1">
                <a:solidFill>
                  <a:srgbClr val="7030A0"/>
                </a:solidFill>
                <a:ea typeface="Calibri" pitchFamily="34" charset="0"/>
                <a:cs typeface="Calibri" pitchFamily="34" charset="0"/>
              </a:rPr>
            </a:br>
            <a:r>
              <a:rPr lang="ru-RU" altLang="ru-RU" sz="1600" b="1" i="1">
                <a:solidFill>
                  <a:srgbClr val="7030A0"/>
                </a:solidFill>
                <a:ea typeface="Calibri" pitchFamily="34" charset="0"/>
                <a:cs typeface="Calibri" pitchFamily="34" charset="0"/>
              </a:rPr>
              <a:t>Плавно их соедини,</a:t>
            </a:r>
            <a:br>
              <a:rPr lang="ru-RU" altLang="ru-RU" sz="1600" b="1" i="1">
                <a:solidFill>
                  <a:srgbClr val="7030A0"/>
                </a:solidFill>
                <a:ea typeface="Calibri" pitchFamily="34" charset="0"/>
                <a:cs typeface="Calibri" pitchFamily="34" charset="0"/>
              </a:rPr>
            </a:br>
            <a:r>
              <a:rPr lang="ru-RU" altLang="ru-RU" sz="1600" b="1" i="1">
                <a:solidFill>
                  <a:srgbClr val="7030A0"/>
                </a:solidFill>
                <a:ea typeface="Calibri" pitchFamily="34" charset="0"/>
                <a:cs typeface="Calibri" pitchFamily="34" charset="0"/>
              </a:rPr>
              <a:t>Вот и всё.</a:t>
            </a:r>
          </a:p>
          <a:p>
            <a:r>
              <a:rPr lang="ru-RU" altLang="ru-RU" sz="1600" b="1" i="1">
                <a:solidFill>
                  <a:srgbClr val="7030A0"/>
                </a:solidFill>
                <a:ea typeface="Calibri" pitchFamily="34" charset="0"/>
                <a:cs typeface="Calibri" pitchFamily="34" charset="0"/>
              </a:rPr>
              <a:t> Теперь взгляни!</a:t>
            </a:r>
            <a:r>
              <a:rPr lang="ru-RU" altLang="ru-RU" sz="1600" b="1">
                <a:solidFill>
                  <a:srgbClr val="7030A0"/>
                </a:solidFill>
                <a:ea typeface="Calibri" pitchFamily="34" charset="0"/>
                <a:cs typeface="Calibri" pitchFamily="34" charset="0"/>
              </a:rPr>
              <a:t/>
            </a:r>
            <a:br>
              <a:rPr lang="ru-RU" altLang="ru-RU" sz="1600" b="1">
                <a:solidFill>
                  <a:srgbClr val="7030A0"/>
                </a:solidFill>
                <a:ea typeface="Calibri" pitchFamily="34" charset="0"/>
                <a:cs typeface="Calibri" pitchFamily="34" charset="0"/>
              </a:rPr>
            </a:br>
            <a:endParaRPr lang="ru-RU" altLang="ru-RU" sz="1600" b="1">
              <a:solidFill>
                <a:srgbClr val="7030A0"/>
              </a:solidFill>
              <a:ea typeface="Calibri" pitchFamily="34" charset="0"/>
              <a:cs typeface="Calibri" pitchFamily="34" charset="0"/>
            </a:endParaRPr>
          </a:p>
        </p:txBody>
      </p:sp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285729"/>
            <a:ext cx="8229600" cy="1000131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i="1" kern="10" dirty="0" smtClean="0">
                <a:ln w="19050">
                  <a:solidFill>
                    <a:srgbClr val="990099"/>
                  </a:solidFill>
                  <a:round/>
                  <a:headEnd/>
                  <a:tailEnd/>
                </a:ln>
                <a:solidFill>
                  <a:srgbClr val="990099"/>
                </a:solidFill>
              </a:rPr>
              <a:t>Учимся писать цифру</a:t>
            </a:r>
            <a:endParaRPr lang="ru-RU" dirty="0" smtClean="0"/>
          </a:p>
        </p:txBody>
      </p:sp>
      <p:pic>
        <p:nvPicPr>
          <p:cNvPr id="14" name="Picture 17" descr="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 l="8683"/>
          <a:stretch>
            <a:fillRect/>
          </a:stretch>
        </p:blipFill>
        <p:spPr>
          <a:xfrm>
            <a:off x="714375" y="1428750"/>
            <a:ext cx="5259388" cy="5235575"/>
          </a:xfr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15" name="AutoShape 2"/>
          <p:cNvSpPr>
            <a:spLocks noChangeArrowheads="1"/>
          </p:cNvSpPr>
          <p:nvPr/>
        </p:nvSpPr>
        <p:spPr bwMode="auto">
          <a:xfrm rot="532094">
            <a:off x="3465513" y="2255838"/>
            <a:ext cx="574675" cy="512762"/>
          </a:xfrm>
          <a:prstGeom prst="star8">
            <a:avLst>
              <a:gd name="adj" fmla="val 38250"/>
            </a:avLst>
          </a:prstGeom>
          <a:solidFill>
            <a:srgbClr val="FF0000">
              <a:alpha val="98038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Calibri" pitchFamily="34" charset="0"/>
            </a:endParaRPr>
          </a:p>
        </p:txBody>
      </p:sp>
      <p:pic>
        <p:nvPicPr>
          <p:cNvPr id="16" name="Picture 5" descr="PEN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411020">
            <a:off x="6805613" y="3687763"/>
            <a:ext cx="2035175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05556E-6 3.06358E-6 L -0.35018 -0.41573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8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35018 -0.41572 L -0.32761 -0.48994 C -0.31459 -0.50404 -0.27813 -0.54589 -0.25643 -0.54936 C -0.23091 -0.55838 -0.19358 -0.55907 -0.17848 -0.54936 L -0.13941 -0.5156 L -0.12257 -0.45248 L -0.13438 -0.37572 L -0.16146 -0.32139 L -0.32084 -0.19653 L -0.37344 -0.15584 L -0.43108 -0.10636 " pathEditMode="relative" rAng="0" ptsTypes="FffFAAAAAAF">
                                      <p:cBhvr>
                                        <p:cTn id="1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" presetID="5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108 -0.10636 L -0.47101 -0.01711 C -0.48004 0.00162 -0.47691 0.03607 -0.47691 0.0652 C -0.47691 0.09849 -0.46545 0.11884 -0.45643 0.13757 L -0.40209 0.18636 L -0.36493 0.19537 L -0.31927 0.19399 L -0.26997 0.17063 L -0.22761 0.13456 L -0.19375 0.08485 L -0.18177 0.03977 L -0.175 -0.02567 L -0.18004 -0.06867 L -0.19375 -0.11838 L -0.2191 -0.15885 L -0.25643 -0.21989 L -0.30886 -0.28763 L -0.33611 -0.34636 L -0.34792 -0.41179 " pathEditMode="relative" rAng="0" ptsTypes="FffFAAAAAAAAAAAAAAF">
                                      <p:cBhvr>
                                        <p:cTn id="15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63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35018 -0.41582 L 0.00816 -0.02729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" y="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248</TotalTime>
  <Words>172</Words>
  <Application>Microsoft Office PowerPoint</Application>
  <PresentationFormat>Экран (4:3)</PresentationFormat>
  <Paragraphs>57</Paragraphs>
  <Slides>13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Число 8. Цифра 8</vt:lpstr>
      <vt:lpstr>Слайд 2</vt:lpstr>
      <vt:lpstr>Расставьте по порядку</vt:lpstr>
      <vt:lpstr>Загадка</vt:lpstr>
      <vt:lpstr>Задача</vt:lpstr>
      <vt:lpstr>Слайд 6</vt:lpstr>
      <vt:lpstr> На что похожа цифра 8? </vt:lpstr>
      <vt:lpstr>Интересные факты. </vt:lpstr>
      <vt:lpstr>Учимся писать цифру</vt:lpstr>
      <vt:lpstr>Слайд 10</vt:lpstr>
      <vt:lpstr>Рефлексия</vt:lpstr>
      <vt:lpstr>Спасибо за внимание!</vt:lpstr>
      <vt:lpstr>Источники информации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Матрёшки</dc:title>
  <dc:creator>макс</dc:creator>
  <cp:lastModifiedBy>re</cp:lastModifiedBy>
  <cp:revision>33</cp:revision>
  <dcterms:created xsi:type="dcterms:W3CDTF">2009-08-06T12:46:35Z</dcterms:created>
  <dcterms:modified xsi:type="dcterms:W3CDTF">2015-03-29T13:53:40Z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TC300053431049</vt:lpwstr>
  </property>
</Properties>
</file>