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6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9" r:id="rId9"/>
    <p:sldId id="271" r:id="rId10"/>
    <p:sldId id="270" r:id="rId11"/>
    <p:sldId id="272" r:id="rId12"/>
    <p:sldId id="276" r:id="rId13"/>
    <p:sldId id="277" r:id="rId14"/>
    <p:sldId id="27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2"/>
    <p:penClr>
      <a:srgbClr val="FF0000"/>
    </p:penClr>
  </p:showPr>
  <p:clrMru>
    <a:srgbClr val="FF0000"/>
    <a:srgbClr val="FF6699"/>
    <a:srgbClr val="0000FF"/>
    <a:srgbClr val="008000"/>
    <a:srgbClr val="0066FF"/>
    <a:srgbClr val="3333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7" d="100"/>
          <a:sy n="67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5DA0B50-D6B1-45D9-81B0-489FE8126E7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A0B50-D6B1-45D9-81B0-489FE8126E7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0240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02404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05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06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07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08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09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10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11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2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3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4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5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6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17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02418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19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20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421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02422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23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24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425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02426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27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28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429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02430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31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32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433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0243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3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3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3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3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3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44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44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44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A83072-12C9-4C5D-8897-B0137BEF5E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44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4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2C2EE-A7EF-41D2-8851-8097F421F5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82C5C-B087-4D82-861A-2BBD4AB244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E4458F-257B-4BA9-8D34-C36A4D2C82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7E8DF83-099E-448B-B018-8DE0268B3C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5BC62-03C9-4465-A7DC-78521EDFE4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E2519-1F94-4653-986D-E7C77ACB0A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3033-C9E8-4CA9-B0BC-37B915ED0C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AFF7E-E848-4930-B9CA-8E4F75F1CA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61025-8891-438C-98AD-9F28114D35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83DCD-7B04-45A6-8CCD-BD62B6E652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E60BD-7B15-4822-A933-D7A3151A86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0ED45-ABF6-4E34-B8E1-0AE9438C7B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137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138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138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138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138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138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8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13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139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39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139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139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139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39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139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140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140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140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40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140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40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0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1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42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42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42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142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142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142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6B29D7-6807-453F-BA09-B171FF94762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C4%E5%EB%EE%E2%EE%E5_%EE%E1%F9%E5%ED%E8%E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прзрач фон  теле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060574"/>
            <a:ext cx="8496300" cy="1368425"/>
          </a:xfrm>
        </p:spPr>
        <p:txBody>
          <a:bodyPr/>
          <a:lstStyle/>
          <a:p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Правила ведения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телефонных переговоров</a:t>
            </a: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4168" y="4725144"/>
            <a:ext cx="3059832" cy="794594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 b="0" dirty="0" smtClean="0"/>
              <a:t>Исполнитель: Шехонина Людмила Сергеевна</a:t>
            </a:r>
            <a:endParaRPr lang="ru-RU" sz="2000" b="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87450" y="333375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42988" y="476250"/>
            <a:ext cx="72739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ahoma" pitchFamily="34" charset="0"/>
              </a:rPr>
              <a:t>Муниципальное автономное общеобразовательное учреждение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latin typeface="Tahoma" pitchFamily="34" charset="0"/>
              </a:rPr>
              <a:t>«ТЕХНИЧЕСКИЙ ЛИЦЕЙ»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203575" y="6237288"/>
            <a:ext cx="2881313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Tahoma" pitchFamily="34" charset="0"/>
              </a:rPr>
              <a:t>г.Сыктывкар, </a:t>
            </a:r>
            <a:r>
              <a:rPr lang="ru-RU" sz="2000" dirty="0" smtClean="0">
                <a:latin typeface="Tahoma" pitchFamily="34" charset="0"/>
              </a:rPr>
              <a:t>2014</a:t>
            </a:r>
            <a:endParaRPr lang="ru-RU" sz="2000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ru-RU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бла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387424"/>
            <a:ext cx="12420872" cy="7776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-243408"/>
            <a:ext cx="5976664" cy="780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 телефонного разговора:</a:t>
            </a:r>
          </a:p>
          <a:p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Секретарь: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Секретарь  директора фирмы «Заря» слушает.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Абонент: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Здравствуйте. Говорит коммерческий директор акционерного общества «Азот» Иванов Иван Иванович. Соедините меня, пожалуйста, с Николаем Петровичем.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Секретарь: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Здравствуйте, Иван Иванович. К сожалению, Николай Петрович сейчас отсутствует. Он приедет в 14.30. Не может ли кто-нибудь заменить его?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какому вопросу вы звоните?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Абонент: 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 хотел бы обговорить с Николаем Петровичем возможность наших совместных действий   по организации закупки материалов.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Секретарь: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 могу дать Вам телефон начальника подразделения, которое занимается  подобными вопросами.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Абонент: </a:t>
            </a:r>
            <a:r>
              <a:rPr lang="ru-RU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Спасибо, буду вам признателен.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(диктует номер телефона, фамилию, имя, отчество начальника подразделения)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змытие по гаусс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75456"/>
            <a:ext cx="11124728" cy="82089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0"/>
            <a:ext cx="460851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вариант: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 директора фирмы «Енисей» слушает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нужен Николай Васильевич.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Извините, как мне доложить о вас Николаю Васильевичу? По какому вопросу Вы звоните?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Абонент: 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говорит коммерческий директор  акционерного общества «Гелий» Петров Петр Петрович. Мне нужно обговорить с Николаем Васильевичем координацию действий наших фирм.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Секретарь: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Одну минуту. (По внутреннему телефону или зайдя в кабинет директора сообщает ему о звонке и получает согласие на разговор директора с абонентом)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Петр Петрович соединяю Вас с Николаем Васильевичем.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рзрач фон  теле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3999" cy="685800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Какие ошибки были допущены в диалоге?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Какие выводы по представленным диалогам можно сделать?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Ваши рекомендации по построению телефонного разговора?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Запишем в тетради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составим диалог в паре с партнёром по тренингу, а  по итогам инсценировки подведём итоги.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Проанализируем ошибки и успехи друг друга.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Ваши советы.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677468"/>
          </a:xfrm>
        </p:spPr>
        <p:txBody>
          <a:bodyPr/>
          <a:lstStyle/>
          <a:p>
            <a:pPr algn="l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75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рзрач фон  теле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2936"/>
            <a:ext cx="9143999" cy="4005064"/>
          </a:xfrm>
        </p:spPr>
        <p:txBody>
          <a:bodyPr/>
          <a:lstStyle/>
          <a:p>
            <a:pPr>
              <a:buNone/>
            </a:pPr>
            <a:endParaRPr lang="ru-RU" sz="1000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365104"/>
          </a:xfrm>
        </p:spPr>
        <p:txBody>
          <a:bodyPr/>
          <a:lstStyle/>
          <a:p>
            <a:pPr algn="l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75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прзрач фон  теле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-531440"/>
            <a:ext cx="8892480" cy="1656184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Использованная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4168" y="4725144"/>
            <a:ext cx="3059832" cy="794594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ru-RU" sz="2000" b="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07704" y="332656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28670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Кузнецова Т.В. Секретарское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дело.Изд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 4-е М.: ЗАО «Бизнес-школа «Интел-Синтез» , 2001.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Аствацатуров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Г. О. дизайн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мультимедийного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урока. Методика, технологические приемы, фрагменты уроков.  Волгоград Издательство «Учитель». – 2009.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Кузин Ф.А. культура делового общения: Практическое пособие – М.: Ось-89, 2000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Басаков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М.И. Справочник секретаря  - референта : Практическое пособие – Ростов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/Д: «Феникс», 2001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 Привалова М.Ю.,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Домникова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М.А. Секретарь: успешная карьера – М.: Современник – БИС, 1997</a:t>
            </a:r>
          </a:p>
          <a:p>
            <a:pPr marL="457200" lvl="0" indent="-457200">
              <a:buAutoNum type="arabicPeriod" startAt="6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Бондарева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Т.Н. Секретарское дело: Практическое пособие – М.: Высшая школа, 1989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AutoNum type="arabicPeriod" startAt="6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7.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://ru.wikipedia.org/wiki/%C4%E5%EB%EE%E2%EE%E5_%EE%E1%F9%E5%ED%E8%E5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рзрач фон  теле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2936"/>
            <a:ext cx="9143999" cy="4005064"/>
          </a:xfrm>
        </p:spPr>
        <p:txBody>
          <a:bodyPr/>
          <a:lstStyle/>
          <a:p>
            <a:r>
              <a:rPr lang="ru-RU" sz="2400" dirty="0"/>
              <a:t>Речевая безграмотность снижает деловую активность и не позволяет реализовать свой потенциал.</a:t>
            </a:r>
          </a:p>
          <a:p>
            <a:r>
              <a:rPr lang="ru-RU" sz="2400" dirty="0"/>
              <a:t>Удачи в деловом мире выпадают на  людей, обладающих  способностью хорошо говорить, склонять людей к своей точке.</a:t>
            </a:r>
          </a:p>
          <a:p>
            <a:r>
              <a:rPr lang="ru-RU" sz="2400" dirty="0"/>
              <a:t>При эффективном использовании телефон становится важнейшим компонентом создания имиджа фирмы.</a:t>
            </a:r>
            <a:r>
              <a:rPr lang="ru-RU" dirty="0"/>
              <a:t> </a:t>
            </a:r>
          </a:p>
          <a:p>
            <a:endParaRPr lang="ru-RU" sz="1000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677468"/>
          </a:xfrm>
        </p:spPr>
        <p:txBody>
          <a:bodyPr/>
          <a:lstStyle/>
          <a:p>
            <a:pPr algn="l"/>
            <a:r>
              <a:rPr lang="ru-RU" sz="3200" dirty="0"/>
              <a:t>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Деловое общение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это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речевой контакт, для решения определенной задачи (производственной, научной, коммерческой и т. д.) исходя из общих интересов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целей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коммуникантов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75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прзрач фон  телеф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5644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48880"/>
            <a:ext cx="4038600" cy="3707433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/>
              <a:t>    </a:t>
            </a:r>
            <a:r>
              <a:rPr lang="ru-RU" sz="2400" dirty="0"/>
              <a:t>Ошибки, обходятся бизнесу довольно дорого, </a:t>
            </a:r>
          </a:p>
          <a:p>
            <a:pPr>
              <a:buFontTx/>
              <a:buNone/>
            </a:pPr>
            <a:r>
              <a:rPr lang="ru-RU" sz="2400" dirty="0"/>
              <a:t>   поэтому знание  правил телефонного общения </a:t>
            </a:r>
            <a:r>
              <a:rPr lang="ru-RU" sz="2400" dirty="0"/>
              <a:t>необходимо каждому предпринимателю.</a:t>
            </a:r>
          </a:p>
          <a:p>
            <a:pPr>
              <a:buFontTx/>
              <a:buNone/>
            </a:pPr>
            <a:endParaRPr lang="ru-RU" sz="2400" dirty="0"/>
          </a:p>
        </p:txBody>
      </p:sp>
    </p:spTree>
  </p:cSld>
  <p:clrMapOvr>
    <a:masterClrMapping/>
  </p:clrMapOvr>
  <p:transition advTm="295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прзрач фон  теле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12359" cy="1844824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Правила ведения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делового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телефонного разговора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2924944"/>
            <a:ext cx="4038600" cy="445611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входящий звонок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Снимать трубку до четвертого звонка. 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Не повышать голос.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Сняв трубку, нужно сразу же назвать своё учреждение и представиться.</a:t>
            </a:r>
          </a:p>
          <a:p>
            <a:pPr>
              <a:buFontTx/>
              <a:buNone/>
            </a:pPr>
            <a:endParaRPr lang="ru-RU" sz="2400" dirty="0">
              <a:solidFill>
                <a:srgbClr val="0000FF"/>
              </a:solidFill>
            </a:endParaRPr>
          </a:p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860032" y="2924944"/>
            <a:ext cx="4038600" cy="4456113"/>
          </a:xfrm>
        </p:spPr>
        <p:txBody>
          <a:bodyPr/>
          <a:lstStyle/>
          <a:p>
            <a:pPr>
              <a:buFontTx/>
              <a:buNone/>
            </a:pPr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исходящий звонок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Определить цель и содержание разговора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набросать на листке план предстоящего разговора</a:t>
            </a:r>
          </a:p>
          <a:p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Клип 7" descr="градиент.jpg"/>
          <p:cNvPicPr>
            <a:picLocks noGrp="1" noChangeAspect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16016" cy="6858000"/>
          </a:xfrm>
        </p:spPr>
      </p:pic>
      <p:sp>
        <p:nvSpPr>
          <p:cNvPr id="27656" name="Rectangle 8"/>
          <p:cNvSpPr>
            <a:spLocks noGrp="1" noChangeArrowheads="1"/>
          </p:cNvSpPr>
          <p:nvPr>
            <p:ph type="title"/>
          </p:nvPr>
        </p:nvSpPr>
        <p:spPr>
          <a:xfrm>
            <a:off x="4644008" y="620713"/>
            <a:ext cx="4499992" cy="504825"/>
          </a:xfrm>
        </p:spPr>
        <p:txBody>
          <a:bodyPr/>
          <a:lstStyle/>
          <a:p>
            <a:r>
              <a:rPr lang="ru-RU" sz="3200" b="1" dirty="0">
                <a:effectLst/>
              </a:rPr>
              <a:t>Если нет на месте коллеги: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456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>
                <a:latin typeface="Times New Roman" pitchFamily="18" charset="0"/>
              </a:rPr>
              <a:t>Вежливый ответ: "Его нет, будет тогда-то. Может быть, ему что-то передать?" </a:t>
            </a:r>
          </a:p>
          <a:p>
            <a:r>
              <a:rPr lang="ru-RU" sz="2400">
                <a:latin typeface="Times New Roman" pitchFamily="18" charset="0"/>
              </a:rPr>
              <a:t>Анкетный принцип "Откуда вы звоните?", "Ваша фамилия и номер вашего телефона?" </a:t>
            </a:r>
          </a:p>
        </p:txBody>
      </p:sp>
    </p:spTree>
  </p:cSld>
  <p:clrMapOvr>
    <a:masterClrMapping/>
  </p:clrMapOvr>
  <p:transition advTm="1009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прзрач фон  теле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31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5796136" cy="692695"/>
          </a:xfrm>
        </p:spPr>
        <p:txBody>
          <a:bodyPr/>
          <a:lstStyle/>
          <a:p>
            <a:r>
              <a:rPr lang="ru-RU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Рекомендации: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Не следует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Вести две беседы сразу. 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Говорить: "Привет", "Говорите" 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Спрашивать: "Могу ли я вам помочь?" 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Использовать для заметок клочки бумаги и листки календаря. 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</a:rPr>
              <a:t>Следует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ru-RU" sz="2300" dirty="0">
              <a:solidFill>
                <a:schemeClr val="tx2">
                  <a:lumMod val="75000"/>
                </a:schemeClr>
              </a:solidFill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Концентрировать внимание на одной беседе и внимательно слушать.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Говорить: "Доброе утро (день)", представиться и назвать свой отдел.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Спрашивать: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«Чем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я могу вам помочь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?»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Использовать бланки для записи телефонных разговоров. </a:t>
            </a:r>
          </a:p>
          <a:p>
            <a:pPr marL="381000" indent="-381000">
              <a:lnSpc>
                <a:spcPct val="80000"/>
              </a:lnSpc>
            </a:pPr>
            <a:endParaRPr lang="ru-RU" sz="2000" dirty="0"/>
          </a:p>
          <a:p>
            <a:pPr marL="381000" indent="-381000"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ransition advTm="2007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рзрач фон  теле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3" y="103188"/>
            <a:ext cx="4968552" cy="131445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Правила этикета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заканчивает разговор тот, кто первый позвонил</a:t>
            </a:r>
          </a:p>
          <a:p>
            <a:pPr marL="609600" indent="-609600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не следует проявлять нетерпение и всячески "закруглять" разговор. </a:t>
            </a:r>
          </a:p>
          <a:p>
            <a:pPr marL="609600" indent="-609600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поблагодарите  собеседника, если он поздравил вас или сообщил приятные сведения.</a:t>
            </a:r>
          </a:p>
          <a:p>
            <a:pPr marL="609600" indent="-609600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недопустимо звонить домой специалисту, для длительных консультаций </a:t>
            </a:r>
          </a:p>
          <a:p>
            <a:pPr marL="609600" indent="-609600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не звонить до 9 утра, в обеденное время, вечером после 22-00</a:t>
            </a:r>
          </a:p>
        </p:txBody>
      </p:sp>
    </p:spTree>
  </p:cSld>
  <p:clrMapOvr>
    <a:masterClrMapping/>
  </p:clrMapOvr>
  <p:transition advTm="939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олупро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548680"/>
            <a:ext cx="338437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позвонили вам: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«Здравствуйте, секретарь фирмы «Енисей» слушает.</a:t>
            </a:r>
          </a:p>
          <a:p>
            <a:pPr marL="342900" indent="-342900">
              <a:buAutoNum type="arabicPeriod"/>
            </a:pPr>
            <a:endParaRPr lang="ru-RU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Секретарь директора фирмы «Заря» слушает (можно назвать свое имя, отчество, фамилию  или только  фамилию)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цветовой тон насыщеность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47464"/>
            <a:ext cx="12600384" cy="86409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171400"/>
            <a:ext cx="6300192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можно сказать об этом  разговоре?</a:t>
            </a:r>
            <a:endParaRPr lang="ru-RU" sz="2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Секретарь: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Слушаю.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Я куда попал?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Секретарь: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куда вы звоните?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Мне нужна фирма «Заря».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Секретарь: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кто это говорит?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Это фирма «Заря»?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Да, это фирма «Заря»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Мне нужен директор фирмы.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кто спрашивает директора?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По делу.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По какому делу?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 кем я говорю?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 секретарем директора.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Соедините меня с директором.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нет.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А когда он будет.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Не знаю.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На месте ли заместители?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знаю.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Абонент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Состоится ли совещание, назначенное на завтра?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Ни о каком совещании я ничего не знаю. Звоните позже.</a:t>
            </a:r>
          </a:p>
          <a:p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ывод: Неправильно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построенный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разговор)</a:t>
            </a:r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833</TotalTime>
  <Words>933</Words>
  <Application>Microsoft Office PowerPoint</Application>
  <PresentationFormat>Экран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Шары</vt:lpstr>
      <vt:lpstr>«Правила ведения  телефонных переговоров»</vt:lpstr>
      <vt:lpstr>  Деловое общение – это речевой контакт, для решения определенной задачи (производственной, научной, коммерческой и т. д.) исходя из общих интересов и целей коммуникантов.</vt:lpstr>
      <vt:lpstr>Слайд 3</vt:lpstr>
      <vt:lpstr>Правила ведения  делового телефонного разговора</vt:lpstr>
      <vt:lpstr>Если нет на месте коллеги:</vt:lpstr>
      <vt:lpstr>Рекомендации:</vt:lpstr>
      <vt:lpstr>Правила этикета</vt:lpstr>
      <vt:lpstr>Слайд 8</vt:lpstr>
      <vt:lpstr>Слайд 9</vt:lpstr>
      <vt:lpstr>Слайд 10</vt:lpstr>
      <vt:lpstr>Слайд 11</vt:lpstr>
      <vt:lpstr>Слайд 12</vt:lpstr>
      <vt:lpstr>Спасибо за внимание!</vt:lpstr>
      <vt:lpstr>    Использованная литература: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«Культура телефонного общения»</dc:title>
  <dc:creator>user5</dc:creator>
  <cp:lastModifiedBy>пётр</cp:lastModifiedBy>
  <cp:revision>40</cp:revision>
  <dcterms:created xsi:type="dcterms:W3CDTF">2011-12-08T14:32:49Z</dcterms:created>
  <dcterms:modified xsi:type="dcterms:W3CDTF">2015-01-27T16:22:24Z</dcterms:modified>
</cp:coreProperties>
</file>