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61" r:id="rId4"/>
    <p:sldId id="259" r:id="rId5"/>
    <p:sldId id="262" r:id="rId6"/>
    <p:sldId id="263" r:id="rId7"/>
    <p:sldId id="264" r:id="rId8"/>
    <p:sldId id="291" r:id="rId9"/>
    <p:sldId id="265" r:id="rId10"/>
    <p:sldId id="267" r:id="rId11"/>
    <p:sldId id="268" r:id="rId12"/>
    <p:sldId id="269" r:id="rId13"/>
    <p:sldId id="285" r:id="rId14"/>
    <p:sldId id="286" r:id="rId15"/>
    <p:sldId id="276" r:id="rId16"/>
    <p:sldId id="277" r:id="rId17"/>
    <p:sldId id="280" r:id="rId18"/>
    <p:sldId id="281" r:id="rId19"/>
    <p:sldId id="292" r:id="rId20"/>
    <p:sldId id="29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02"/>
    <a:srgbClr val="005024"/>
    <a:srgbClr val="002E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>
      <p:cViewPr>
        <p:scale>
          <a:sx n="70" d="100"/>
          <a:sy n="70" d="100"/>
        </p:scale>
        <p:origin x="-2844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B64A3-5C66-4C1E-A960-CEE469B68A7C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F0E53-1CDF-4255-AD0B-CD290C9B85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97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F0E53-1CDF-4255-AD0B-CD290C9B851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F0E53-1CDF-4255-AD0B-CD290C9B851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F0E53-1CDF-4255-AD0B-CD290C9B851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ADD3-BC0A-4ACD-AE25-E9D3C19D0C93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D128-158A-49B1-975B-D98C4A675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ADD3-BC0A-4ACD-AE25-E9D3C19D0C93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D128-158A-49B1-975B-D98C4A675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ADD3-BC0A-4ACD-AE25-E9D3C19D0C93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D128-158A-49B1-975B-D98C4A675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ADD3-BC0A-4ACD-AE25-E9D3C19D0C93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D128-158A-49B1-975B-D98C4A675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ADD3-BC0A-4ACD-AE25-E9D3C19D0C93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D128-158A-49B1-975B-D98C4A675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ADD3-BC0A-4ACD-AE25-E9D3C19D0C93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D128-158A-49B1-975B-D98C4A675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ADD3-BC0A-4ACD-AE25-E9D3C19D0C93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D128-158A-49B1-975B-D98C4A675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ADD3-BC0A-4ACD-AE25-E9D3C19D0C93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D128-158A-49B1-975B-D98C4A675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ADD3-BC0A-4ACD-AE25-E9D3C19D0C93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D128-158A-49B1-975B-D98C4A675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ADD3-BC0A-4ACD-AE25-E9D3C19D0C93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D128-158A-49B1-975B-D98C4A675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ADD3-BC0A-4ACD-AE25-E9D3C19D0C93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D128-158A-49B1-975B-D98C4A675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6ADD3-BC0A-4ACD-AE25-E9D3C19D0C93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9D128-158A-49B1-975B-D98C4A675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.jpeg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slide" Target="slide2.x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9.xml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image" Target="../media/image3.png"/><Relationship Id="rId21" Type="http://schemas.openxmlformats.org/officeDocument/2006/relationships/slide" Target="slide14.xml"/><Relationship Id="rId7" Type="http://schemas.openxmlformats.org/officeDocument/2006/relationships/slide" Target="slide5.xml"/><Relationship Id="rId12" Type="http://schemas.openxmlformats.org/officeDocument/2006/relationships/image" Target="../media/image8.png"/><Relationship Id="rId17" Type="http://schemas.openxmlformats.org/officeDocument/2006/relationships/slide" Target="slide12.xml"/><Relationship Id="rId25" Type="http://schemas.openxmlformats.org/officeDocument/2006/relationships/slide" Target="slide16.xml"/><Relationship Id="rId2" Type="http://schemas.openxmlformats.org/officeDocument/2006/relationships/image" Target="../media/image1.jpe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slide" Target="slide7.xml"/><Relationship Id="rId24" Type="http://schemas.openxmlformats.org/officeDocument/2006/relationships/image" Target="../media/image14.png"/><Relationship Id="rId5" Type="http://schemas.openxmlformats.org/officeDocument/2006/relationships/slide" Target="slide3.xml"/><Relationship Id="rId15" Type="http://schemas.openxmlformats.org/officeDocument/2006/relationships/slide" Target="slide10.xml"/><Relationship Id="rId23" Type="http://schemas.openxmlformats.org/officeDocument/2006/relationships/slide" Target="slide15.xml"/><Relationship Id="rId28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slide" Target="slide13.xml"/><Relationship Id="rId4" Type="http://schemas.openxmlformats.org/officeDocument/2006/relationships/image" Target="../media/image4.png"/><Relationship Id="rId9" Type="http://schemas.openxmlformats.org/officeDocument/2006/relationships/slide" Target="slide6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slide" Target="slide17.xml"/><Relationship Id="rId30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Обучение\Первое сентября\Конкурс Презентация к уроку 2015\nezhno_zelenyy_fon_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2844" y="1071547"/>
            <a:ext cx="4286280" cy="4714908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1628799"/>
            <a:ext cx="4714876" cy="3581247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1" y="1133637"/>
            <a:ext cx="4134521" cy="45813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2500306"/>
            <a:ext cx="42148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Выполнила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 информатике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E15"/>
                </a:solidFill>
                <a:latin typeface="Times New Roman" pitchFamily="18" charset="0"/>
                <a:cs typeface="Times New Roman" pitchFamily="18" charset="0"/>
              </a:rPr>
              <a:t>Самусенко</a:t>
            </a:r>
            <a:endParaRPr lang="en-US" sz="3200" b="1" dirty="0" smtClean="0">
              <a:solidFill>
                <a:srgbClr val="002E1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E15"/>
                </a:solidFill>
                <a:latin typeface="Times New Roman" pitchFamily="18" charset="0"/>
                <a:cs typeface="Times New Roman" pitchFamily="18" charset="0"/>
              </a:rPr>
              <a:t>Елена Сергеевна</a:t>
            </a:r>
            <a:endParaRPr lang="ru-RU" sz="3200" b="1" dirty="0">
              <a:solidFill>
                <a:srgbClr val="002E1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5" grpId="0" animBg="1"/>
      <p:bldP spid="8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Обучение\Первое сентября\Конкурс Презентация к уроку 2015\nezhno_zelenyy_fon_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flipV="1">
            <a:off x="0" y="214290"/>
            <a:ext cx="9144000" cy="785818"/>
          </a:xfrm>
          <a:prstGeom prst="rect">
            <a:avLst/>
          </a:prstGeom>
          <a:solidFill>
            <a:srgbClr val="00502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24744"/>
            <a:ext cx="9144000" cy="178253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39552" y="1484784"/>
            <a:ext cx="2448272" cy="97930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Начало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1196182"/>
            <a:ext cx="5437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Прямоугольник с закруглёнными углами, применяется для обозначения начала или конца алгоритма.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014622"/>
            <a:ext cx="9144000" cy="1782530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3155484"/>
            <a:ext cx="5437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Параллелограмм, предназначен для описания ввода или вывода данных, имеет один вход вверх и один выход внизу.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958838"/>
            <a:ext cx="9144000" cy="1782530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563888" y="5030276"/>
            <a:ext cx="5437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Прямоугольник, применяется</a:t>
            </a:r>
          </a:p>
          <a:p>
            <a:pPr algn="ctr"/>
            <a:r>
              <a:rPr lang="ru-RU" sz="2400" b="1" i="1" dirty="0" smtClean="0"/>
              <a:t>для описания линейной последовательности команд, имеет один вход вверх и один выход внизу.</a:t>
            </a:r>
            <a:endParaRPr lang="ru-RU" sz="2400" b="1" i="1" dirty="0">
              <a:latin typeface="Bookman Old Style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67544" y="3140968"/>
            <a:ext cx="2592288" cy="1584176"/>
            <a:chOff x="611560" y="3140968"/>
            <a:chExt cx="2592288" cy="1584176"/>
          </a:xfrm>
        </p:grpSpPr>
        <p:sp>
          <p:nvSpPr>
            <p:cNvPr id="16" name="Параллелограмм 15"/>
            <p:cNvSpPr/>
            <p:nvPr/>
          </p:nvSpPr>
          <p:spPr>
            <a:xfrm>
              <a:off x="611560" y="3501008"/>
              <a:ext cx="2592288" cy="864096"/>
            </a:xfrm>
            <a:prstGeom prst="parallelogram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Данные</a:t>
              </a:r>
              <a:endParaRPr lang="ru-RU" sz="2400" b="1" dirty="0"/>
            </a:p>
          </p:txBody>
        </p:sp>
        <p:cxnSp>
          <p:nvCxnSpPr>
            <p:cNvPr id="20" name="Прямая со стрелкой 19"/>
            <p:cNvCxnSpPr>
              <a:stCxn id="16" idx="4"/>
            </p:cNvCxnSpPr>
            <p:nvPr/>
          </p:nvCxnSpPr>
          <p:spPr>
            <a:xfrm>
              <a:off x="1907704" y="4365104"/>
              <a:ext cx="0" cy="360040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1907704" y="3140968"/>
              <a:ext cx="0" cy="360040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539552" y="5085184"/>
            <a:ext cx="2520280" cy="1584176"/>
            <a:chOff x="683568" y="5085184"/>
            <a:chExt cx="2520280" cy="158417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683568" y="5445224"/>
              <a:ext cx="2520280" cy="8640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Последовательность</a:t>
              </a:r>
            </a:p>
            <a:p>
              <a:pPr algn="ctr"/>
              <a:r>
                <a:rPr lang="ru-RU" b="1" dirty="0" smtClean="0"/>
                <a:t>команд</a:t>
              </a:r>
              <a:endParaRPr lang="ru-RU" b="1" dirty="0"/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1907704" y="5085184"/>
              <a:ext cx="0" cy="360040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1907704" y="6309320"/>
              <a:ext cx="0" cy="360040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3" name="Picture 1" descr="I:\Конкурс Презентация к уроку\Конкурс Презентация к уроку 2015\Элемент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28" y="379627"/>
            <a:ext cx="8878421" cy="45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2" grpId="0"/>
      <p:bldP spid="13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Обучение\Первое сентября\Конкурс Презентация к уроку 2015\nezhno_zelenyy_fon_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flipV="1">
            <a:off x="0" y="214290"/>
            <a:ext cx="9144000" cy="785818"/>
          </a:xfrm>
          <a:prstGeom prst="rect">
            <a:avLst/>
          </a:prstGeom>
          <a:solidFill>
            <a:srgbClr val="00502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24744"/>
            <a:ext cx="9144000" cy="178253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86116" y="1364575"/>
            <a:ext cx="571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Ромб, служит для обозначения условий в алгоритмических структурах «ветвление» и «выбор»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014622"/>
            <a:ext cx="9144000" cy="178253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3155484"/>
            <a:ext cx="5437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Прямоугольник в прямоугольнике, применяется для вызова отдельно описанного алгоритма (подпрограммы).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958838"/>
            <a:ext cx="9144000" cy="178253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563888" y="5099700"/>
            <a:ext cx="5437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Прямоугольник со срезанным углом, применяется для объявления переменных или ввода комментариев.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17" name="Блок-схема: карточка 16"/>
          <p:cNvSpPr/>
          <p:nvPr/>
        </p:nvSpPr>
        <p:spPr>
          <a:xfrm>
            <a:off x="539552" y="5229200"/>
            <a:ext cx="2520280" cy="1368152"/>
          </a:xfrm>
          <a:prstGeom prst="flowChartPunchedCar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ru-RU" sz="2400" b="1" dirty="0" smtClean="0"/>
              <a:t>Объявление переменных</a:t>
            </a:r>
            <a:endParaRPr lang="ru-RU" sz="2400" b="1" dirty="0"/>
          </a:p>
        </p:txBody>
      </p:sp>
      <p:sp>
        <p:nvSpPr>
          <p:cNvPr id="18" name="Блок-схема: типовой процесс 17"/>
          <p:cNvSpPr/>
          <p:nvPr/>
        </p:nvSpPr>
        <p:spPr>
          <a:xfrm>
            <a:off x="467544" y="3429000"/>
            <a:ext cx="2664296" cy="864096"/>
          </a:xfrm>
          <a:prstGeom prst="flowChartPredefined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Подпрограмма</a:t>
            </a:r>
            <a:endParaRPr lang="ru-RU" b="1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79512" y="1124744"/>
            <a:ext cx="3024336" cy="1368152"/>
            <a:chOff x="179512" y="1124744"/>
            <a:chExt cx="3024336" cy="1368152"/>
          </a:xfrm>
        </p:grpSpPr>
        <p:cxnSp>
          <p:nvCxnSpPr>
            <p:cNvPr id="22" name="Прямая со стрелкой 21"/>
            <p:cNvCxnSpPr/>
            <p:nvPr/>
          </p:nvCxnSpPr>
          <p:spPr>
            <a:xfrm>
              <a:off x="1719808" y="1124744"/>
              <a:ext cx="0" cy="360040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Блок-схема: решение 13"/>
            <p:cNvSpPr/>
            <p:nvPr/>
          </p:nvSpPr>
          <p:spPr>
            <a:xfrm>
              <a:off x="567680" y="1484784"/>
              <a:ext cx="2304256" cy="1008112"/>
            </a:xfrm>
            <a:prstGeom prst="flowChartDecision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Условие</a:t>
              </a:r>
              <a:endParaRPr lang="ru-RU" b="1" dirty="0"/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 flipH="1">
              <a:off x="251520" y="1988840"/>
              <a:ext cx="316160" cy="0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>
              <a:stCxn id="14" idx="3"/>
            </p:cNvCxnSpPr>
            <p:nvPr/>
          </p:nvCxnSpPr>
          <p:spPr>
            <a:xfrm>
              <a:off x="2871936" y="1988840"/>
              <a:ext cx="331912" cy="0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угольник 24"/>
            <p:cNvSpPr/>
            <p:nvPr/>
          </p:nvSpPr>
          <p:spPr>
            <a:xfrm>
              <a:off x="179512" y="1340768"/>
              <a:ext cx="55656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Да</a:t>
              </a:r>
              <a:endPara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497653" y="1340768"/>
              <a:ext cx="67281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Нет</a:t>
              </a:r>
              <a:endPara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23" name="Picture 1" descr="I:\Конкурс Презентация к уроку\Конкурс Презентация к уроку 2015\Элемент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28" y="379627"/>
            <a:ext cx="8878421" cy="45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75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75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75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75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2" grpId="0"/>
      <p:bldP spid="13" grpId="0" animBg="1"/>
      <p:bldP spid="15" grpId="0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Обучение\Первое сентября\Конкурс Презентация к уроку 2015\nezhno_zelenyy_fon_160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flipV="1">
            <a:off x="0" y="214290"/>
            <a:ext cx="9144000" cy="785818"/>
          </a:xfrm>
          <a:prstGeom prst="rect">
            <a:avLst/>
          </a:prstGeom>
          <a:solidFill>
            <a:srgbClr val="00502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1214422"/>
            <a:ext cx="9144000" cy="846426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алгоритмической структуре «ветвление»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команды выполняются последовательно одна за другой.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285720" y="2285992"/>
            <a:ext cx="8534752" cy="2643206"/>
            <a:chOff x="285720" y="2285992"/>
            <a:chExt cx="8534752" cy="264320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85720" y="2285992"/>
              <a:ext cx="8534752" cy="1000132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85720" y="3286124"/>
              <a:ext cx="4034158" cy="1643074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30306" y="2420888"/>
            <a:ext cx="8318728" cy="2282138"/>
            <a:chOff x="430306" y="2420888"/>
            <a:chExt cx="8318728" cy="2282138"/>
          </a:xfrm>
        </p:grpSpPr>
        <p:sp>
          <p:nvSpPr>
            <p:cNvPr id="8" name="TextBox 7"/>
            <p:cNvSpPr txBox="1"/>
            <p:nvPr/>
          </p:nvSpPr>
          <p:spPr>
            <a:xfrm>
              <a:off x="430306" y="2420888"/>
              <a:ext cx="83187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i="1" dirty="0" smtClean="0">
                  <a:latin typeface="Times New Roman" pitchFamily="18" charset="0"/>
                  <a:cs typeface="Times New Roman" pitchFamily="18" charset="0"/>
                </a:rPr>
                <a:t>В алгоритмическую структуру «ветвление» входит условие, </a:t>
              </a:r>
            </a:p>
            <a:p>
              <a:pPr algn="ctr"/>
              <a:r>
                <a:rPr lang="ru-RU" sz="2000" i="1" dirty="0" smtClean="0">
                  <a:latin typeface="Times New Roman" pitchFamily="18" charset="0"/>
                  <a:cs typeface="Times New Roman" pitchFamily="18" charset="0"/>
                </a:rPr>
                <a:t>в случае истинности условия реализуется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3664" y="3071810"/>
              <a:ext cx="385765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i="1" dirty="0" smtClean="0">
                  <a:latin typeface="Times New Roman" pitchFamily="18" charset="0"/>
                  <a:cs typeface="Times New Roman" pitchFamily="18" charset="0"/>
                </a:rPr>
                <a:t>последовательность команд </a:t>
              </a:r>
              <a:r>
                <a:rPr lang="ru-RU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Серия 1</a:t>
              </a:r>
              <a:r>
                <a:rPr lang="ru-RU" sz="2000" i="1" dirty="0" smtClean="0"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algn="ctr"/>
              <a:r>
                <a:rPr lang="ru-RU" sz="2000" i="1" dirty="0" smtClean="0">
                  <a:latin typeface="Times New Roman" pitchFamily="18" charset="0"/>
                  <a:cs typeface="Times New Roman" pitchFamily="18" charset="0"/>
                </a:rPr>
                <a:t>в случае ложности – последовательность команд </a:t>
              </a:r>
              <a:r>
                <a:rPr lang="ru-RU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Серия 2</a:t>
              </a:r>
              <a:r>
                <a:rPr lang="ru-RU" sz="2000" i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3465090" y="3330202"/>
          <a:ext cx="5464628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Visio" r:id="rId4" imgW="3400662" imgH="1985499" progId="Visio.Drawing.11">
                  <p:embed/>
                </p:oleObj>
              </mc:Choice>
              <mc:Fallback>
                <p:oleObj name="Visio" r:id="rId4" imgW="3400662" imgH="1985499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5090" y="3330202"/>
                        <a:ext cx="5464628" cy="34563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2" descr="I:\Конкурс Презентация к уроку\Конкурс Презентация к уроку 2015\Ветвление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0" y="339100"/>
            <a:ext cx="8928992" cy="53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25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25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25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Обучение\Первое сентября\Конкурс Презентация к уроку 2015\nezhno_zelenyy_fon_1600x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flipV="1">
            <a:off x="0" y="214290"/>
            <a:ext cx="9144000" cy="785818"/>
          </a:xfrm>
          <a:prstGeom prst="rect">
            <a:avLst/>
          </a:prstGeom>
          <a:solidFill>
            <a:srgbClr val="00502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1214422"/>
            <a:ext cx="9144000" cy="846426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Алгоритмическая структура «выбор» применяется для реализации ветвления со многими вариантами серий команд.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285992"/>
            <a:ext cx="3566200" cy="438336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0306" y="2348880"/>
            <a:ext cx="2917558" cy="4350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 структуру выбора входят несколько </a:t>
            </a:r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«условий»,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проверка которых осуществляется</a:t>
            </a:r>
            <a:endParaRPr lang="en-US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 последовательности их записи </a:t>
            </a:r>
            <a:endParaRPr lang="en-US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 структуре выбора. </a:t>
            </a:r>
            <a:endParaRPr lang="en-US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При истинности одного из условий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Условие 1 или Условие 2 и т.д.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выполняется соответствующая последовательность команд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Серия 1 или Серия 2 и т.д.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Если ни одно из условий не будет истинно, то будет выполнена последовательность команд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Серия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3275856" y="2420888"/>
          <a:ext cx="5760640" cy="396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9" name="Visio" r:id="rId5" imgW="5486261" imgH="2993457" progId="Visio.Drawing.11">
                  <p:embed/>
                </p:oleObj>
              </mc:Choice>
              <mc:Fallback>
                <p:oleObj name="Visio" r:id="rId5" imgW="5486261" imgH="2993457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420888"/>
                        <a:ext cx="5760640" cy="396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0" name="Picture 4" descr="I:\Конкурс Презентация к уроку\Конкурс Презентация к уроку 2015\Выбор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983"/>
            <a:ext cx="8856984" cy="54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5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5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Обучение\Первое сентября\Конкурс Презентация к уроку 2015\nezhno_zelenyy_fon_160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flipV="1">
            <a:off x="0" y="214290"/>
            <a:ext cx="9144000" cy="785818"/>
          </a:xfrm>
          <a:prstGeom prst="rect">
            <a:avLst/>
          </a:prstGeom>
          <a:solidFill>
            <a:srgbClr val="00502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1214422"/>
            <a:ext cx="9144000" cy="846426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алгоритмическую структуру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«цикл»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входит серия команд, выполняемая  многократно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2636912"/>
            <a:ext cx="6120680" cy="926984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278092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Тело цикла – </a:t>
            </a: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серия команд, которая выполняется многократно.</a:t>
            </a:r>
          </a:p>
        </p:txBody>
      </p:sp>
      <p:pic>
        <p:nvPicPr>
          <p:cNvPr id="48132" name="Picture 4" descr="F:\Конкурс Презентация к уроку\Конкурс Презентация к уроку 2015\Cyc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44899"/>
            <a:ext cx="2016224" cy="201622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85720" y="4149080"/>
            <a:ext cx="8606760" cy="252028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4" descr="F:\Конкурс Презентация к уроку\Конкурс Презентация к уроку 2015\Cyc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7776" y="2060848"/>
            <a:ext cx="2016224" cy="201622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38120" y="4869160"/>
            <a:ext cx="4133880" cy="1512168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436510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Циклические алгоритмические структуры бывают двух видов: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44008" y="4869160"/>
            <a:ext cx="4133880" cy="1512168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4941168"/>
            <a:ext cx="3888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 algn="ctr"/>
            <a:r>
              <a:rPr lang="ru-RU" sz="2000" b="1" i="1" u="sng" dirty="0" smtClean="0">
                <a:solidFill>
                  <a:srgbClr val="002E15"/>
                </a:solidFill>
                <a:latin typeface="Times New Roman" pitchFamily="18" charset="0"/>
                <a:cs typeface="Times New Roman" pitchFamily="18" charset="0"/>
              </a:rPr>
              <a:t>циклы со счётчиком</a:t>
            </a:r>
            <a:r>
              <a:rPr lang="ru-RU" sz="2000" b="1" i="1" dirty="0" smtClean="0">
                <a:solidFill>
                  <a:srgbClr val="002E1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000" b="1" i="1" dirty="0" smtClean="0">
              <a:solidFill>
                <a:srgbClr val="002E1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457200"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которых тело цикла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выполняется определённое количество раз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88024" y="4941168"/>
            <a:ext cx="38884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u="sng" dirty="0" smtClean="0">
                <a:solidFill>
                  <a:srgbClr val="002E15"/>
                </a:solidFill>
                <a:latin typeface="Times New Roman" pitchFamily="18" charset="0"/>
                <a:cs typeface="Times New Roman" pitchFamily="18" charset="0"/>
              </a:rPr>
              <a:t>циклы по условию, </a:t>
            </a:r>
            <a:endParaRPr lang="en-US" sz="2000" b="1" i="1" u="sng" dirty="0" smtClean="0">
              <a:solidFill>
                <a:srgbClr val="002E1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которых тело цикла выполняется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пока истинно условие</a:t>
            </a:r>
            <a:endParaRPr lang="ru-RU" sz="20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I:\Конкурс Презентация к уроку\Конкурс Презентация к уроку 2015\Цикл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100"/>
            <a:ext cx="8712968" cy="53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 animBg="1"/>
      <p:bldP spid="8" grpId="0"/>
      <p:bldP spid="12" grpId="0" animBg="1"/>
      <p:bldP spid="16" grpId="0" animBg="1"/>
      <p:bldP spid="13" grpId="0"/>
      <p:bldP spid="17" grpId="0" animBg="1"/>
      <p:bldP spid="15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Обучение\Первое сентября\Конкурс Презентация к уроку 2015\nezhno_zelenyy_fon_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flipV="1">
            <a:off x="0" y="214290"/>
            <a:ext cx="9144000" cy="785818"/>
          </a:xfrm>
          <a:prstGeom prst="rect">
            <a:avLst/>
          </a:prstGeom>
          <a:solidFill>
            <a:srgbClr val="00502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62" name="Picture 2" descr="I:\Конкурс Презентация к уроку\Конкурс Презентация к уроку 2015\Счетчик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34" y="351570"/>
            <a:ext cx="5212332" cy="5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1363383"/>
            <a:ext cx="9144000" cy="1944216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Цикл со счётчиком используется, когда заранее известно, какое число повторений тела цикла необходимо выполнить. </a:t>
            </a:r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повторений задаётся с использованием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счётчика</a:t>
            </a:r>
          </a:p>
        </p:txBody>
      </p:sp>
      <p:pic>
        <p:nvPicPr>
          <p:cNvPr id="40963" name="Picture 3" descr="I:\Конкурс Презентация к уроку\Конкурс Презентация к уроку 2015\slider_img_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26660"/>
            <a:ext cx="2582961" cy="255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4641147"/>
            <a:ext cx="4832413" cy="923330"/>
          </a:xfrm>
          <a:prstGeom prst="rect">
            <a:avLst/>
          </a:prstGeom>
          <a:solidFill>
            <a:srgbClr val="005024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повторить 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 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раз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2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7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00"/>
                            </p:stCondLst>
                            <p:childTnLst>
                              <p:par>
                                <p:cTn id="18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700"/>
                            </p:stCondLst>
                            <p:childTnLst>
                              <p:par>
                                <p:cTn id="22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2" grpId="1" animBg="1"/>
      <p:bldP spid="2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Обучение\Первое сентября\Конкурс Презентация к уроку 2015\nezhno_zelenyy_fon_160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flipV="1">
            <a:off x="0" y="214290"/>
            <a:ext cx="9144000" cy="785818"/>
          </a:xfrm>
          <a:prstGeom prst="rect">
            <a:avLst/>
          </a:prstGeom>
          <a:solidFill>
            <a:srgbClr val="00502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986" name="Picture 2" descr="I:\Конкурс Презентация к уроку\Конкурс Презентация к уроку 2015\С условием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167" y="335983"/>
            <a:ext cx="4663665" cy="54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1268760"/>
            <a:ext cx="9144000" cy="1008112"/>
          </a:xfrm>
          <a:prstGeom prst="rect">
            <a:avLst/>
          </a:prstGeom>
          <a:solidFill>
            <a:schemeClr val="accent6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 с условием используется, когда заранее неизвестно, какое количество раз должно повториться тело цикла. 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таких случаях количество повторений зависит от некоторого условия.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468269"/>
            <a:ext cx="4067944" cy="571504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/>
              <a:t>Цикл с предусловием</a:t>
            </a:r>
            <a:endParaRPr lang="ru-RU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3140968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/>
              <a:t>Цикл с предусловием</a:t>
            </a:r>
            <a:r>
              <a:rPr lang="ru-RU" b="1" dirty="0" smtClean="0"/>
              <a:t> </a:t>
            </a:r>
            <a:r>
              <a:rPr lang="ru-RU" dirty="0" smtClean="0"/>
              <a:t>– если условие выходит из цикла стоит  в начале, перед телом цикла.  Цикл с предусловием не выполняется даже один раз в случае ложности условия.</a:t>
            </a: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747887"/>
              </p:ext>
            </p:extLst>
          </p:nvPr>
        </p:nvGraphicFramePr>
        <p:xfrm>
          <a:off x="395536" y="4725144"/>
          <a:ext cx="3207278" cy="2060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7" name="Visio" r:id="rId6" imgW="2066517" imgH="1503630" progId="Visio.Drawing.11">
                  <p:embed/>
                </p:oleObj>
              </mc:Choice>
              <mc:Fallback>
                <p:oleObj name="Visio" r:id="rId6" imgW="2066517" imgH="15036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725144"/>
                        <a:ext cx="3207278" cy="20608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355976" y="2468269"/>
            <a:ext cx="4788024" cy="571504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/>
              <a:t>Цикл с постусловием</a:t>
            </a:r>
            <a:endParaRPr lang="ru-RU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5976" y="3140968"/>
            <a:ext cx="4680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</a:t>
            </a:r>
            <a:r>
              <a:rPr lang="ru-RU" b="1" u="sng" dirty="0" smtClean="0"/>
              <a:t>Цикл с постусловием</a:t>
            </a:r>
            <a:r>
              <a:rPr lang="ru-RU" dirty="0" smtClean="0"/>
              <a:t> – если условие выходит из цикла стоит в конце, после тела цикла.  Цикл с постусловием выполняется обязательно, как минимум, один раз, независимо от того, истинно условие или нет.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011608"/>
              </p:ext>
            </p:extLst>
          </p:nvPr>
        </p:nvGraphicFramePr>
        <p:xfrm>
          <a:off x="4788025" y="4437112"/>
          <a:ext cx="3744416" cy="3042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8" name="Visio" r:id="rId8" imgW="1832582" imgH="2052000" progId="Visio.Drawing.11">
                  <p:embed/>
                </p:oleObj>
              </mc:Choice>
              <mc:Fallback>
                <p:oleObj name="Visio" r:id="rId8" imgW="1832582" imgH="205200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5" y="4437112"/>
                        <a:ext cx="3744416" cy="3042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325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825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325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825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325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825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2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Обучение\Первое сентября\Конкурс Презентация к уроку 2015\nezhno_zelenyy_fon_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flipV="1">
            <a:off x="0" y="214290"/>
            <a:ext cx="9144000" cy="785818"/>
          </a:xfrm>
          <a:prstGeom prst="rect">
            <a:avLst/>
          </a:prstGeom>
          <a:solidFill>
            <a:srgbClr val="00502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3010" name="Picture 2" descr="I:\Конкурс Презентация к уроку\Конкурс Презентация к уроку 2015\Практика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9100"/>
            <a:ext cx="5748528" cy="53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:\Конкурс Презентация к уроку\Конкурс Презентация к уроку 2015\28941593_Beluyy_za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7" t="-1" r="20152" b="181"/>
          <a:stretch/>
        </p:blipFill>
        <p:spPr bwMode="auto">
          <a:xfrm>
            <a:off x="179512" y="1187394"/>
            <a:ext cx="3240000" cy="54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35896" y="1268760"/>
            <a:ext cx="5400600" cy="5256583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1268760"/>
            <a:ext cx="525658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000" b="1" u="sng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Задание 1:</a:t>
            </a:r>
            <a:r>
              <a:rPr lang="ru-RU" sz="20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ru-RU" sz="2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Коллекция Эрмитажа содержит более 2 800 000 единиц хранения</a:t>
            </a:r>
            <a:r>
              <a:rPr lang="ru-RU" sz="2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</a:p>
          <a:p>
            <a:pPr algn="just"/>
            <a:r>
              <a:rPr lang="ru-RU" sz="2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Если </a:t>
            </a:r>
            <a:r>
              <a:rPr lang="ru-RU" sz="2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 каждого музейного экспоната задержаться всего на 5 минут и </a:t>
            </a:r>
            <a:r>
              <a:rPr lang="ru-RU" sz="2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проводить в </a:t>
            </a:r>
            <a:r>
              <a:rPr lang="ru-RU" sz="2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эрмитаже по 8 часов каждый день, то может не хватить </a:t>
            </a:r>
            <a:r>
              <a:rPr lang="ru-RU" sz="2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жизни, чтобы </a:t>
            </a:r>
            <a:r>
              <a:rPr lang="ru-RU" sz="2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ознакомиться со всей коллекцией</a:t>
            </a:r>
            <a:r>
              <a:rPr lang="ru-RU" sz="2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</a:p>
          <a:p>
            <a:pPr algn="just"/>
            <a:r>
              <a:rPr lang="ru-RU" sz="2000" b="1" cap="all" dirty="0" smtClean="0">
                <a:ln/>
                <a:solidFill>
                  <a:srgbClr val="005024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Требуется </a:t>
            </a:r>
            <a:r>
              <a:rPr lang="ru-RU" sz="2000" b="1" cap="all" dirty="0">
                <a:ln/>
                <a:solidFill>
                  <a:srgbClr val="005024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вычислить суммарное время просмотра всей коллекции в </a:t>
            </a:r>
            <a:r>
              <a:rPr lang="ru-RU" sz="2000" b="1" cap="all" dirty="0" smtClean="0">
                <a:ln/>
                <a:solidFill>
                  <a:srgbClr val="005024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минутах, часах</a:t>
            </a:r>
            <a:r>
              <a:rPr lang="ru-RU" sz="2000" b="1" cap="all" dirty="0">
                <a:ln/>
                <a:solidFill>
                  <a:srgbClr val="005024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днях, годах, «жизнях», считая, что средняя продолжительность </a:t>
            </a:r>
            <a:r>
              <a:rPr lang="ru-RU" sz="2000" b="1" cap="all" dirty="0" smtClean="0">
                <a:ln/>
                <a:solidFill>
                  <a:srgbClr val="005024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жизни в </a:t>
            </a:r>
            <a:r>
              <a:rPr lang="ru-RU" sz="2000" b="1" cap="all" dirty="0">
                <a:ln/>
                <a:solidFill>
                  <a:srgbClr val="005024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России составляет  70 лет. Написать словесный алгоритм </a:t>
            </a:r>
            <a:r>
              <a:rPr lang="ru-RU" sz="2000" b="1" cap="all" dirty="0" smtClean="0">
                <a:ln/>
                <a:solidFill>
                  <a:srgbClr val="005024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задачи и </a:t>
            </a:r>
            <a:r>
              <a:rPr lang="ru-RU" sz="2000" b="1" cap="all" dirty="0">
                <a:ln/>
                <a:solidFill>
                  <a:srgbClr val="005024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алгоритм в виде блок-схемы</a:t>
            </a:r>
            <a:r>
              <a:rPr lang="ru-RU" sz="2000" b="1" cap="all" dirty="0" smtClean="0">
                <a:ln/>
                <a:solidFill>
                  <a:srgbClr val="005024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ru-RU" sz="2000" b="1" cap="all" dirty="0">
              <a:ln/>
              <a:solidFill>
                <a:srgbClr val="005024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187395"/>
            <a:ext cx="3240000" cy="5471999"/>
          </a:xfrm>
          <a:prstGeom prst="rect">
            <a:avLst/>
          </a:prstGeom>
          <a:noFill/>
          <a:ln w="57150" cmpd="tri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Обучение\Первое сентября\Конкурс Презентация к уроку 2015\nezhno_zelenyy_fon_160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flipV="1">
            <a:off x="0" y="214290"/>
            <a:ext cx="9144000" cy="785818"/>
          </a:xfrm>
          <a:prstGeom prst="rect">
            <a:avLst/>
          </a:prstGeom>
          <a:solidFill>
            <a:srgbClr val="00502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426016"/>
            <a:ext cx="53285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/>
              <a:t>Начало алгоритма:</a:t>
            </a:r>
            <a:endParaRPr lang="ru-RU" sz="2400" b="1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1. Введите количество экземпляров коллекции.</a:t>
            </a:r>
          </a:p>
          <a:p>
            <a:r>
              <a:rPr lang="ru-RU" sz="2400" b="1" dirty="0" smtClean="0">
                <a:solidFill>
                  <a:srgbClr val="005024"/>
                </a:solidFill>
              </a:rPr>
              <a:t>2. Рассчитайте время просмотра всех экземпляров: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5024"/>
                </a:solidFill>
              </a:rPr>
              <a:t> в минутах;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5024"/>
                </a:solidFill>
              </a:rPr>
              <a:t> в часах;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5024"/>
                </a:solidFill>
              </a:rPr>
              <a:t> в днях;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5024"/>
                </a:solidFill>
              </a:rPr>
              <a:t> в годах;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5024"/>
                </a:solidFill>
              </a:rPr>
              <a:t> в «жизнях».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3. Выведите результаты расчётов.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268760"/>
            <a:ext cx="5580112" cy="1080120"/>
          </a:xfrm>
          <a:prstGeom prst="rect">
            <a:avLst/>
          </a:prstGeom>
          <a:solidFill>
            <a:schemeClr val="accent5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400" b="1" i="1" dirty="0">
                <a:solidFill>
                  <a:srgbClr val="0070C0"/>
                </a:solidFill>
              </a:rPr>
              <a:t>Словесный алгоритм к практической </a:t>
            </a:r>
            <a:r>
              <a:rPr lang="ru-RU" sz="2400" b="1" i="1" dirty="0" smtClean="0">
                <a:solidFill>
                  <a:srgbClr val="0070C0"/>
                </a:solidFill>
              </a:rPr>
              <a:t>работе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428782"/>
              </p:ext>
            </p:extLst>
          </p:nvPr>
        </p:nvGraphicFramePr>
        <p:xfrm>
          <a:off x="5580112" y="1072996"/>
          <a:ext cx="2977536" cy="5668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Visio" r:id="rId4" imgW="1777745" imgH="3364740" progId="Visio.Drawing.11">
                  <p:embed/>
                </p:oleObj>
              </mc:Choice>
              <mc:Fallback>
                <p:oleObj name="Visio" r:id="rId4" imgW="1777745" imgH="336474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1072996"/>
                        <a:ext cx="2977536" cy="5668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I:\Конкурс Презентация к уроку\Конкурс Презентация к уроку 2015\Практика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9100"/>
            <a:ext cx="5748528" cy="53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75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15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Обучение\Первое сентября\Конкурс Презентация к уроку 2015\nezhno_zelenyy_fon_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flipV="1">
            <a:off x="0" y="214290"/>
            <a:ext cx="9144000" cy="785818"/>
          </a:xfrm>
          <a:prstGeom prst="rect">
            <a:avLst/>
          </a:prstGeom>
          <a:solidFill>
            <a:srgbClr val="00502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91683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268760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FF0000"/>
                </a:solidFill>
              </a:rPr>
              <a:t>Вопросы: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b="1" dirty="0"/>
              <a:t>1в. </a:t>
            </a:r>
            <a:r>
              <a:rPr lang="ru-RU" sz="2000" b="1" dirty="0">
                <a:solidFill>
                  <a:srgbClr val="0070C0"/>
                </a:solidFill>
              </a:rPr>
              <a:t>Какие из нижеперечисленных </a:t>
            </a:r>
            <a:r>
              <a:rPr lang="ru-RU" sz="2000" b="1" dirty="0" smtClean="0">
                <a:solidFill>
                  <a:srgbClr val="0070C0"/>
                </a:solidFill>
              </a:rPr>
              <a:t>правил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являются алгоритмами? Ответ </a:t>
            </a:r>
            <a:r>
              <a:rPr lang="ru-RU" sz="2000" b="1" dirty="0">
                <a:solidFill>
                  <a:srgbClr val="0070C0"/>
                </a:solidFill>
              </a:rPr>
              <a:t>обоснуйте: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</a:rPr>
              <a:t>орфографические правила;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</a:rPr>
              <a:t>правила выполнения арифметических операций;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</a:rPr>
              <a:t>правила техники безопасности;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</a:rPr>
              <a:t>правила перевода чисел из одной </a:t>
            </a:r>
            <a:r>
              <a:rPr lang="ru-RU" sz="2000" b="1" dirty="0" smtClean="0">
                <a:solidFill>
                  <a:srgbClr val="0070C0"/>
                </a:solidFill>
              </a:rPr>
              <a:t>системы</a:t>
            </a:r>
          </a:p>
          <a:p>
            <a:pPr lvl="0"/>
            <a:r>
              <a:rPr lang="ru-RU" sz="2000" b="1" dirty="0" smtClean="0">
                <a:solidFill>
                  <a:srgbClr val="0070C0"/>
                </a:solidFill>
              </a:rPr>
              <a:t>счисления </a:t>
            </a:r>
            <a:r>
              <a:rPr lang="ru-RU" sz="2000" b="1" dirty="0">
                <a:solidFill>
                  <a:srgbClr val="0070C0"/>
                </a:solidFill>
              </a:rPr>
              <a:t>в другую.</a:t>
            </a:r>
          </a:p>
          <a:p>
            <a:r>
              <a:rPr lang="ru-RU" sz="2000" b="1" dirty="0"/>
              <a:t>2в. </a:t>
            </a:r>
            <a:r>
              <a:rPr lang="ru-RU" sz="2000" b="1" dirty="0">
                <a:solidFill>
                  <a:srgbClr val="C00000"/>
                </a:solidFill>
              </a:rPr>
              <a:t>Происхождение слова «Алгоритм»?</a:t>
            </a:r>
          </a:p>
          <a:p>
            <a:r>
              <a:rPr lang="ru-RU" sz="2000" b="1" dirty="0"/>
              <a:t>3в.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5402"/>
                </a:solidFill>
              </a:rPr>
              <a:t>Алгоритм называется линейным, если: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005402"/>
                </a:solidFill>
              </a:rPr>
              <a:t>он представим в табличной форме;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005402"/>
                </a:solidFill>
              </a:rPr>
              <a:t>его команды выполняются в порядке их естественного следования друг за другом независимо от каких-либо условий;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005402"/>
                </a:solidFill>
              </a:rPr>
              <a:t>он составлен так, что его выполнение предполагает многократное повторение одних и тех же действий;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005402"/>
                </a:solidFill>
              </a:rPr>
              <a:t>ход его выполнения зависит от истинности тех или иных условий.</a:t>
            </a:r>
          </a:p>
          <a:p>
            <a:r>
              <a:rPr lang="ru-RU" sz="2000" b="1" dirty="0"/>
              <a:t>§4.1.2; §4.1.3; §4.1.1</a:t>
            </a:r>
            <a:endParaRPr lang="ru-RU" sz="2000" dirty="0"/>
          </a:p>
        </p:txBody>
      </p:sp>
      <p:pic>
        <p:nvPicPr>
          <p:cNvPr id="45059" name="Picture 3" descr="I:\Конкурс Презентация к уроку\Конкурс Презентация к уроку 2015\Домашнее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980" y="351166"/>
            <a:ext cx="5312675" cy="51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I:\Конкурс Презентация к уроку\Конкурс Презентация к уроку 2015\question-mar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97535"/>
            <a:ext cx="3851920" cy="38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21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Обучение\Первое сентября\Конкурс Презентация к уроку 2015\nezhno_zelenyy_fon_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" y="1"/>
            <a:ext cx="9143999" cy="685799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 flipV="1">
            <a:off x="0" y="214290"/>
            <a:ext cx="9144000" cy="785818"/>
          </a:xfrm>
          <a:prstGeom prst="rect">
            <a:avLst/>
          </a:prstGeom>
          <a:solidFill>
            <a:srgbClr val="00502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 descr="C:\Users\АленаДима\Desktop\Содержани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57166"/>
            <a:ext cx="3470156" cy="534926"/>
          </a:xfrm>
          <a:prstGeom prst="rect">
            <a:avLst/>
          </a:prstGeom>
          <a:noFill/>
        </p:spPr>
      </p:pic>
      <p:pic>
        <p:nvPicPr>
          <p:cNvPr id="47107" name="Picture 3" descr="I:\Конкурс Презентация к уроку\Конкурс Презентация к уроку 2015\Соде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28" y="1196752"/>
            <a:ext cx="619180" cy="546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:\Конкурс Презентация к уроку\Конкурс Презентация к уроку 2015\Домашка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62307" y="1252905"/>
            <a:ext cx="4839015" cy="318212"/>
          </a:xfrm>
          <a:prstGeom prst="rect">
            <a:avLst/>
          </a:prstGeom>
          <a:noFill/>
        </p:spPr>
      </p:pic>
      <p:pic>
        <p:nvPicPr>
          <p:cNvPr id="8" name="Picture 2" descr="I:\Конкурс Презентация к уроку\Конкурс Презентация к уроку 2015\Понятие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13" y="1667935"/>
            <a:ext cx="3140970" cy="31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Обучение\Первое сентября\Конкурс Презентация к уроку 2015\Свойства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64897" y="2060848"/>
            <a:ext cx="3456599" cy="321719"/>
          </a:xfrm>
          <a:prstGeom prst="rect">
            <a:avLst/>
          </a:prstGeom>
          <a:noFill/>
        </p:spPr>
      </p:pic>
      <p:pic>
        <p:nvPicPr>
          <p:cNvPr id="10" name="Picture 2" descr="E:\Обучение\Первое сентября\Конкурс Презентация к уроку 2015\Запись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64897" y="2496127"/>
            <a:ext cx="3138621" cy="321719"/>
          </a:xfrm>
          <a:prstGeom prst="rect">
            <a:avLst/>
          </a:prstGeom>
          <a:noFill/>
        </p:spPr>
      </p:pic>
      <p:pic>
        <p:nvPicPr>
          <p:cNvPr id="11" name="Picture 1" descr="I:\Конкурс Презентация к уроку\Конкурс Презентация к уроку 2015\Понятие блок-схемы алгоритмов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64897" y="2931384"/>
            <a:ext cx="5091376" cy="325459"/>
          </a:xfrm>
          <a:prstGeom prst="rect">
            <a:avLst/>
          </a:prstGeom>
          <a:noFill/>
        </p:spPr>
      </p:pic>
      <p:pic>
        <p:nvPicPr>
          <p:cNvPr id="12" name="Picture 1" descr="I:\Конкурс Презентация к уроку\Конкурс Презентация к уроку 2015\Элементы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64897" y="3356992"/>
            <a:ext cx="5327052" cy="273086"/>
          </a:xfrm>
          <a:prstGeom prst="rect">
            <a:avLst/>
          </a:prstGeom>
          <a:noFill/>
        </p:spPr>
      </p:pic>
      <p:pic>
        <p:nvPicPr>
          <p:cNvPr id="14" name="Picture 2" descr="I:\Конкурс Презентация к уроку\Конкурс Презентация к уроку 2015\Ветвление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97" y="3791893"/>
            <a:ext cx="6591479" cy="3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:\Конкурс Презентация к уроку\Конкурс Презентация к уроку 2015\Выбор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13" y="4221087"/>
            <a:ext cx="5948043" cy="32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:\Конкурс Презентация к уроку\Конкурс Презентация к уроку 2015\Цикл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13" y="4655989"/>
            <a:ext cx="5734812" cy="3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:\Конкурс Презентация к уроку\Конкурс Презентация к уроку 2015\Счетчик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119" y="5079312"/>
            <a:ext cx="3127399" cy="30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:\Конкурс Презентация к уроку\Конкурс Презентация к уроку 2015\С условием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471" y="5479805"/>
            <a:ext cx="2798199" cy="32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:\Конкурс Презентация к уроку\Конкурс Презентация к уроку 2015\Практика.pn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119" y="5915593"/>
            <a:ext cx="3449117" cy="3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I:\Конкурс Презентация к уроку\Конкурс Презентация к уроку 2015\Домашнее.png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97" y="6362121"/>
            <a:ext cx="3187605" cy="30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Обучение\Первое сентября\Конкурс Презентация к уроку 2015\nezhno_zelenyy_fon_1600x120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flipV="1">
            <a:off x="0" y="2024843"/>
            <a:ext cx="9144000" cy="2808312"/>
          </a:xfrm>
          <a:prstGeom prst="rect">
            <a:avLst/>
          </a:prstGeom>
          <a:solidFill>
            <a:srgbClr val="00502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64184" y="2274837"/>
            <a:ext cx="561564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540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540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 внимание!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540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Обучение\Первое сентября\Конкурс Презентация к уроку 2015\nezhno_zelenyy_fon_160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flipV="1">
            <a:off x="0" y="214290"/>
            <a:ext cx="9144000" cy="785818"/>
          </a:xfrm>
          <a:prstGeom prst="rect">
            <a:avLst/>
          </a:prstGeom>
          <a:solidFill>
            <a:srgbClr val="00502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I:\Конкурс Презентация к уроку\Конкурс Презентация к уроку 2015\Домашка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57166"/>
            <a:ext cx="8065025" cy="530354"/>
          </a:xfrm>
          <a:prstGeom prst="rect">
            <a:avLst/>
          </a:prstGeom>
          <a:noFill/>
        </p:spPr>
      </p:pic>
      <p:sp>
        <p:nvSpPr>
          <p:cNvPr id="10" name="Полилиния 9"/>
          <p:cNvSpPr/>
          <p:nvPr/>
        </p:nvSpPr>
        <p:spPr>
          <a:xfrm>
            <a:off x="1331641" y="1484784"/>
            <a:ext cx="7455201" cy="1453250"/>
          </a:xfrm>
          <a:custGeom>
            <a:avLst/>
            <a:gdLst>
              <a:gd name="connsiteX0" fmla="*/ 160804 w 964803"/>
              <a:gd name="connsiteY0" fmla="*/ 0 h 5105325"/>
              <a:gd name="connsiteX1" fmla="*/ 803999 w 964803"/>
              <a:gd name="connsiteY1" fmla="*/ 0 h 5105325"/>
              <a:gd name="connsiteX2" fmla="*/ 917705 w 964803"/>
              <a:gd name="connsiteY2" fmla="*/ 47099 h 5105325"/>
              <a:gd name="connsiteX3" fmla="*/ 964803 w 964803"/>
              <a:gd name="connsiteY3" fmla="*/ 160805 h 5105325"/>
              <a:gd name="connsiteX4" fmla="*/ 964803 w 964803"/>
              <a:gd name="connsiteY4" fmla="*/ 5105325 h 5105325"/>
              <a:gd name="connsiteX5" fmla="*/ 964803 w 964803"/>
              <a:gd name="connsiteY5" fmla="*/ 5105325 h 5105325"/>
              <a:gd name="connsiteX6" fmla="*/ 964803 w 964803"/>
              <a:gd name="connsiteY6" fmla="*/ 5105325 h 5105325"/>
              <a:gd name="connsiteX7" fmla="*/ 0 w 964803"/>
              <a:gd name="connsiteY7" fmla="*/ 5105325 h 5105325"/>
              <a:gd name="connsiteX8" fmla="*/ 0 w 964803"/>
              <a:gd name="connsiteY8" fmla="*/ 5105325 h 5105325"/>
              <a:gd name="connsiteX9" fmla="*/ 0 w 964803"/>
              <a:gd name="connsiteY9" fmla="*/ 5105325 h 5105325"/>
              <a:gd name="connsiteX10" fmla="*/ 0 w 964803"/>
              <a:gd name="connsiteY10" fmla="*/ 160804 h 5105325"/>
              <a:gd name="connsiteX11" fmla="*/ 47099 w 964803"/>
              <a:gd name="connsiteY11" fmla="*/ 47098 h 5105325"/>
              <a:gd name="connsiteX12" fmla="*/ 160805 w 964803"/>
              <a:gd name="connsiteY12" fmla="*/ 0 h 5105325"/>
              <a:gd name="connsiteX13" fmla="*/ 160804 w 964803"/>
              <a:gd name="connsiteY13" fmla="*/ 0 h 510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4803" h="5105325">
                <a:moveTo>
                  <a:pt x="964803" y="850908"/>
                </a:moveTo>
                <a:lnTo>
                  <a:pt x="964803" y="4254417"/>
                </a:lnTo>
                <a:cubicBezTo>
                  <a:pt x="964803" y="4480092"/>
                  <a:pt x="961601" y="4696522"/>
                  <a:pt x="955902" y="4856100"/>
                </a:cubicBezTo>
                <a:cubicBezTo>
                  <a:pt x="950203" y="5015678"/>
                  <a:pt x="942474" y="5105322"/>
                  <a:pt x="934414" y="5105322"/>
                </a:cubicBezTo>
                <a:lnTo>
                  <a:pt x="0" y="5105322"/>
                </a:lnTo>
                <a:lnTo>
                  <a:pt x="0" y="5105322"/>
                </a:lnTo>
                <a:lnTo>
                  <a:pt x="0" y="5105322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934414" y="3"/>
                </a:lnTo>
                <a:cubicBezTo>
                  <a:pt x="942474" y="3"/>
                  <a:pt x="950203" y="89652"/>
                  <a:pt x="955902" y="249230"/>
                </a:cubicBezTo>
                <a:cubicBezTo>
                  <a:pt x="961601" y="408808"/>
                  <a:pt x="964803" y="625238"/>
                  <a:pt x="964803" y="850913"/>
                </a:cubicBezTo>
                <a:lnTo>
                  <a:pt x="964803" y="85090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2E15">
                <a:alpha val="92000"/>
              </a:srgb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57893" rIns="57893" bIns="57893" numCol="1" spcCol="1270" anchor="ctr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400" b="1" kern="1200" dirty="0" smtClean="0"/>
              <a:t>Перечислите основные виды структурирования данных?</a:t>
            </a:r>
            <a:r>
              <a:rPr lang="ru-RU" sz="2400" kern="1200" dirty="0" smtClean="0"/>
              <a:t> </a:t>
            </a:r>
            <a:endParaRPr lang="ru-RU" sz="2400" kern="1200" dirty="0"/>
          </a:p>
        </p:txBody>
      </p:sp>
      <p:sp>
        <p:nvSpPr>
          <p:cNvPr id="12" name="Полилиния 11"/>
          <p:cNvSpPr/>
          <p:nvPr/>
        </p:nvSpPr>
        <p:spPr>
          <a:xfrm>
            <a:off x="1331641" y="3140967"/>
            <a:ext cx="7455201" cy="1453251"/>
          </a:xfrm>
          <a:custGeom>
            <a:avLst/>
            <a:gdLst>
              <a:gd name="connsiteX0" fmla="*/ 160804 w 964803"/>
              <a:gd name="connsiteY0" fmla="*/ 0 h 5105325"/>
              <a:gd name="connsiteX1" fmla="*/ 803999 w 964803"/>
              <a:gd name="connsiteY1" fmla="*/ 0 h 5105325"/>
              <a:gd name="connsiteX2" fmla="*/ 917705 w 964803"/>
              <a:gd name="connsiteY2" fmla="*/ 47099 h 5105325"/>
              <a:gd name="connsiteX3" fmla="*/ 964803 w 964803"/>
              <a:gd name="connsiteY3" fmla="*/ 160805 h 5105325"/>
              <a:gd name="connsiteX4" fmla="*/ 964803 w 964803"/>
              <a:gd name="connsiteY4" fmla="*/ 5105325 h 5105325"/>
              <a:gd name="connsiteX5" fmla="*/ 964803 w 964803"/>
              <a:gd name="connsiteY5" fmla="*/ 5105325 h 5105325"/>
              <a:gd name="connsiteX6" fmla="*/ 964803 w 964803"/>
              <a:gd name="connsiteY6" fmla="*/ 5105325 h 5105325"/>
              <a:gd name="connsiteX7" fmla="*/ 0 w 964803"/>
              <a:gd name="connsiteY7" fmla="*/ 5105325 h 5105325"/>
              <a:gd name="connsiteX8" fmla="*/ 0 w 964803"/>
              <a:gd name="connsiteY8" fmla="*/ 5105325 h 5105325"/>
              <a:gd name="connsiteX9" fmla="*/ 0 w 964803"/>
              <a:gd name="connsiteY9" fmla="*/ 5105325 h 5105325"/>
              <a:gd name="connsiteX10" fmla="*/ 0 w 964803"/>
              <a:gd name="connsiteY10" fmla="*/ 160804 h 5105325"/>
              <a:gd name="connsiteX11" fmla="*/ 47099 w 964803"/>
              <a:gd name="connsiteY11" fmla="*/ 47098 h 5105325"/>
              <a:gd name="connsiteX12" fmla="*/ 160805 w 964803"/>
              <a:gd name="connsiteY12" fmla="*/ 0 h 5105325"/>
              <a:gd name="connsiteX13" fmla="*/ 160804 w 964803"/>
              <a:gd name="connsiteY13" fmla="*/ 0 h 510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4803" h="5105325">
                <a:moveTo>
                  <a:pt x="964803" y="850908"/>
                </a:moveTo>
                <a:lnTo>
                  <a:pt x="964803" y="4254417"/>
                </a:lnTo>
                <a:cubicBezTo>
                  <a:pt x="964803" y="4480092"/>
                  <a:pt x="961601" y="4696522"/>
                  <a:pt x="955902" y="4856100"/>
                </a:cubicBezTo>
                <a:cubicBezTo>
                  <a:pt x="950203" y="5015678"/>
                  <a:pt x="942474" y="5105322"/>
                  <a:pt x="934414" y="5105322"/>
                </a:cubicBezTo>
                <a:lnTo>
                  <a:pt x="0" y="5105322"/>
                </a:lnTo>
                <a:lnTo>
                  <a:pt x="0" y="5105322"/>
                </a:lnTo>
                <a:lnTo>
                  <a:pt x="0" y="5105322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934414" y="3"/>
                </a:lnTo>
                <a:cubicBezTo>
                  <a:pt x="942474" y="3"/>
                  <a:pt x="950203" y="89652"/>
                  <a:pt x="955902" y="249230"/>
                </a:cubicBezTo>
                <a:cubicBezTo>
                  <a:pt x="961601" y="408808"/>
                  <a:pt x="964803" y="625238"/>
                  <a:pt x="964803" y="850913"/>
                </a:cubicBezTo>
                <a:lnTo>
                  <a:pt x="964803" y="85090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2E15">
                <a:alpha val="92000"/>
              </a:srgb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57893" rIns="57893" bIns="57894" numCol="1" spcCol="1270" anchor="ctr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400" b="1" kern="1200" dirty="0" smtClean="0"/>
              <a:t>Выделите характерные особенности каждого вида?</a:t>
            </a:r>
            <a:endParaRPr lang="ru-RU" sz="2400" kern="1200" dirty="0"/>
          </a:p>
        </p:txBody>
      </p:sp>
      <p:sp>
        <p:nvSpPr>
          <p:cNvPr id="14" name="Полилиния 13"/>
          <p:cNvSpPr/>
          <p:nvPr/>
        </p:nvSpPr>
        <p:spPr>
          <a:xfrm>
            <a:off x="1331641" y="4768451"/>
            <a:ext cx="7455201" cy="1453251"/>
          </a:xfrm>
          <a:custGeom>
            <a:avLst/>
            <a:gdLst>
              <a:gd name="connsiteX0" fmla="*/ 160804 w 964803"/>
              <a:gd name="connsiteY0" fmla="*/ 0 h 5105325"/>
              <a:gd name="connsiteX1" fmla="*/ 803999 w 964803"/>
              <a:gd name="connsiteY1" fmla="*/ 0 h 5105325"/>
              <a:gd name="connsiteX2" fmla="*/ 917705 w 964803"/>
              <a:gd name="connsiteY2" fmla="*/ 47099 h 5105325"/>
              <a:gd name="connsiteX3" fmla="*/ 964803 w 964803"/>
              <a:gd name="connsiteY3" fmla="*/ 160805 h 5105325"/>
              <a:gd name="connsiteX4" fmla="*/ 964803 w 964803"/>
              <a:gd name="connsiteY4" fmla="*/ 5105325 h 5105325"/>
              <a:gd name="connsiteX5" fmla="*/ 964803 w 964803"/>
              <a:gd name="connsiteY5" fmla="*/ 5105325 h 5105325"/>
              <a:gd name="connsiteX6" fmla="*/ 964803 w 964803"/>
              <a:gd name="connsiteY6" fmla="*/ 5105325 h 5105325"/>
              <a:gd name="connsiteX7" fmla="*/ 0 w 964803"/>
              <a:gd name="connsiteY7" fmla="*/ 5105325 h 5105325"/>
              <a:gd name="connsiteX8" fmla="*/ 0 w 964803"/>
              <a:gd name="connsiteY8" fmla="*/ 5105325 h 5105325"/>
              <a:gd name="connsiteX9" fmla="*/ 0 w 964803"/>
              <a:gd name="connsiteY9" fmla="*/ 5105325 h 5105325"/>
              <a:gd name="connsiteX10" fmla="*/ 0 w 964803"/>
              <a:gd name="connsiteY10" fmla="*/ 160804 h 5105325"/>
              <a:gd name="connsiteX11" fmla="*/ 47099 w 964803"/>
              <a:gd name="connsiteY11" fmla="*/ 47098 h 5105325"/>
              <a:gd name="connsiteX12" fmla="*/ 160805 w 964803"/>
              <a:gd name="connsiteY12" fmla="*/ 0 h 5105325"/>
              <a:gd name="connsiteX13" fmla="*/ 160804 w 964803"/>
              <a:gd name="connsiteY13" fmla="*/ 0 h 510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4803" h="5105325">
                <a:moveTo>
                  <a:pt x="964803" y="850908"/>
                </a:moveTo>
                <a:lnTo>
                  <a:pt x="964803" y="4254417"/>
                </a:lnTo>
                <a:cubicBezTo>
                  <a:pt x="964803" y="4480092"/>
                  <a:pt x="961601" y="4696522"/>
                  <a:pt x="955902" y="4856100"/>
                </a:cubicBezTo>
                <a:cubicBezTo>
                  <a:pt x="950203" y="5015678"/>
                  <a:pt x="942474" y="5105322"/>
                  <a:pt x="934414" y="5105322"/>
                </a:cubicBezTo>
                <a:lnTo>
                  <a:pt x="0" y="5105322"/>
                </a:lnTo>
                <a:lnTo>
                  <a:pt x="0" y="5105322"/>
                </a:lnTo>
                <a:lnTo>
                  <a:pt x="0" y="5105322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934414" y="3"/>
                </a:lnTo>
                <a:cubicBezTo>
                  <a:pt x="942474" y="3"/>
                  <a:pt x="950203" y="89652"/>
                  <a:pt x="955902" y="249230"/>
                </a:cubicBezTo>
                <a:cubicBezTo>
                  <a:pt x="961601" y="408808"/>
                  <a:pt x="964803" y="625238"/>
                  <a:pt x="964803" y="850913"/>
                </a:cubicBezTo>
                <a:lnTo>
                  <a:pt x="964803" y="85090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2E15">
                <a:alpha val="92000"/>
              </a:srgb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57893" rIns="57893" bIns="57894" numCol="1" spcCol="1270" anchor="ctr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400" b="1" kern="1200" dirty="0" smtClean="0"/>
              <a:t>Попробуйте выделить сферы деятельности человека, где можно эффективно использовать тот или иной вид структурирования данных?</a:t>
            </a:r>
            <a:endParaRPr lang="ru-RU" sz="2400" kern="1200" dirty="0"/>
          </a:p>
        </p:txBody>
      </p:sp>
      <p:sp>
        <p:nvSpPr>
          <p:cNvPr id="15" name="7-конечная звезда 14"/>
          <p:cNvSpPr/>
          <p:nvPr/>
        </p:nvSpPr>
        <p:spPr>
          <a:xfrm>
            <a:off x="223267" y="1556792"/>
            <a:ext cx="864096" cy="864096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 smtClean="0"/>
          </a:p>
        </p:txBody>
      </p:sp>
      <p:sp>
        <p:nvSpPr>
          <p:cNvPr id="16" name="7-конечная звезда 15"/>
          <p:cNvSpPr/>
          <p:nvPr/>
        </p:nvSpPr>
        <p:spPr>
          <a:xfrm>
            <a:off x="223267" y="3140968"/>
            <a:ext cx="864096" cy="864096"/>
          </a:xfrm>
          <a:prstGeom prst="star7">
            <a:avLst/>
          </a:prstGeom>
          <a:solidFill>
            <a:srgbClr val="002E15"/>
          </a:solidFill>
          <a:ln>
            <a:solidFill>
              <a:srgbClr val="002E1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ru-RU" sz="2400" b="1" dirty="0"/>
          </a:p>
        </p:txBody>
      </p:sp>
      <p:sp>
        <p:nvSpPr>
          <p:cNvPr id="17" name="7-конечная звезда 16"/>
          <p:cNvSpPr/>
          <p:nvPr/>
        </p:nvSpPr>
        <p:spPr>
          <a:xfrm>
            <a:off x="223267" y="4696444"/>
            <a:ext cx="864096" cy="864096"/>
          </a:xfrm>
          <a:prstGeom prst="star7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357290" y="1484784"/>
            <a:ext cx="7463182" cy="1417930"/>
          </a:xfrm>
          <a:prstGeom prst="rect">
            <a:avLst/>
          </a:prstGeom>
          <a:solidFill>
            <a:srgbClr val="C00000">
              <a:alpha val="7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FFFF00"/>
                </a:solidFill>
              </a:rPr>
              <a:t>Табличное представление, построение иерархической зависимости, сетевое взаимодействие, граф</a:t>
            </a:r>
            <a:endParaRPr lang="ru-RU" sz="1500" b="1" dirty="0">
              <a:solidFill>
                <a:srgbClr val="FFFF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57290" y="3140968"/>
            <a:ext cx="7463182" cy="1417930"/>
          </a:xfrm>
          <a:prstGeom prst="rect">
            <a:avLst/>
          </a:prstGeom>
          <a:solidFill>
            <a:srgbClr val="002E15">
              <a:alpha val="72000"/>
            </a:srgbClr>
          </a:solidFill>
          <a:ln>
            <a:solidFill>
              <a:srgbClr val="002E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FFFF00"/>
                </a:solidFill>
              </a:rPr>
              <a:t>Таблица задаёт зависимость параметров (атрибутов) объекта от видов объекта; дерево, отражает зависимость объекта или центрального элемента системы от других элементов, находящихся в определённом соподчинении; сеть задаёт пространственную зависимость элементов системы одного типа; граф тоже отражает пространственную зависимость, но только элементов различных типов.</a:t>
            </a:r>
            <a:endParaRPr lang="ru-RU" sz="1500" b="1" dirty="0">
              <a:solidFill>
                <a:srgbClr val="FFFF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57290" y="4797152"/>
            <a:ext cx="7463182" cy="1417930"/>
          </a:xfrm>
          <a:prstGeom prst="rect">
            <a:avLst/>
          </a:prstGeom>
          <a:solidFill>
            <a:srgbClr val="002060">
              <a:alpha val="72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FFFF00"/>
                </a:solidFill>
              </a:rPr>
              <a:t>Все виды структурирования данных используются в информационной сфере деятельности для разработок проектных заданий, для наглядного представления результатов исследования, для представления социологических исследований и т.д.</a:t>
            </a:r>
            <a:endParaRPr lang="ru-RU" sz="15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Обучение\Первое сентября\Конкурс Презентация к уроку 2015\nezhno_zelenyy_fon_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57554" y="285728"/>
            <a:ext cx="57864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Тема урока</a:t>
            </a:r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2E15"/>
                </a:solidFill>
                <a:latin typeface="Times New Roman" pitchFamily="18" charset="0"/>
                <a:cs typeface="Times New Roman" pitchFamily="18" charset="0"/>
              </a:rPr>
              <a:t>«Основы алгоритмизации»</a:t>
            </a:r>
            <a:endParaRPr lang="ru-RU" sz="4400" b="1" dirty="0">
              <a:solidFill>
                <a:srgbClr val="002E1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0" y="5500702"/>
            <a:ext cx="9144000" cy="1071570"/>
          </a:xfrm>
          <a:prstGeom prst="rect">
            <a:avLst/>
          </a:prstGeom>
          <a:solidFill>
            <a:srgbClr val="00502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2" descr="E:\Обучение\Первое сентября\Конкурс Презентация к уроку 2015\стар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6192" y="5367360"/>
            <a:ext cx="1390650" cy="1276350"/>
          </a:xfrm>
          <a:prstGeom prst="rect">
            <a:avLst/>
          </a:prstGeom>
          <a:noFill/>
        </p:spPr>
      </p:pic>
      <p:pic>
        <p:nvPicPr>
          <p:cNvPr id="3076" name="Picture 4" descr="E:\Обучение\Первое сентября\Конкурс Презентация к уроку 2015\Безымянный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7" y="1309711"/>
            <a:ext cx="4371975" cy="547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Обучение\Первое сентября\Конкурс Презентация к уроку 2015\nezhno_zelenyy_fon_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flipV="1">
            <a:off x="0" y="214290"/>
            <a:ext cx="9144000" cy="785818"/>
          </a:xfrm>
          <a:prstGeom prst="rect">
            <a:avLst/>
          </a:prstGeom>
          <a:solidFill>
            <a:srgbClr val="00502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357694"/>
            <a:ext cx="8643998" cy="2214577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4500570"/>
            <a:ext cx="8286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Алгоритм </a:t>
            </a:r>
            <a:r>
              <a:rPr lang="ru-RU" sz="2400" dirty="0" smtClean="0">
                <a:latin typeface="Bookman Old Style" pitchFamily="18" charset="0"/>
              </a:rPr>
              <a:t>– </a:t>
            </a: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это последовательность команд (предписании инструкций) некоторому исполнителю, выполнение которых приводит к получению конечного результата (достижению цели).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14422"/>
            <a:ext cx="4139952" cy="2428892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1285860"/>
            <a:ext cx="36433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Слово «алгоритм произошло</a:t>
            </a:r>
          </a:p>
          <a:p>
            <a:pPr algn="ctr"/>
            <a:r>
              <a:rPr lang="ru-RU" sz="2000" b="1" dirty="0" smtClean="0">
                <a:latin typeface="Bookman Old Style" pitchFamily="18" charset="0"/>
              </a:rPr>
              <a:t>из латинского написания (alhorithm) арабского имени ученого: «аль-Хорезми», то есть «из Хорезма».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1026" name="Picture 2" descr="E:\Обучение\Первое сентября\Конкурс Презентация к уроку 2015\Al-Horez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2657" y="1142984"/>
            <a:ext cx="4725623" cy="3000396"/>
          </a:xfrm>
          <a:prstGeom prst="rect">
            <a:avLst/>
          </a:prstGeom>
          <a:noFill/>
          <a:ln w="38100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</p:pic>
      <p:pic>
        <p:nvPicPr>
          <p:cNvPr id="46082" name="Picture 2" descr="I:\Конкурс Презентация к уроку\Конкурс Презентация к уроку 2015\Понятие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524" y="342022"/>
            <a:ext cx="5234951" cy="53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2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2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12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Обучение\Первое сентября\Конкурс Презентация к уроку 2015\nezhno_zelenyy_fon_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 flipV="1">
            <a:off x="0" y="2857496"/>
            <a:ext cx="285720" cy="571504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 flipV="1">
            <a:off x="0" y="4071942"/>
            <a:ext cx="285720" cy="57150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 flipV="1">
            <a:off x="0" y="5286388"/>
            <a:ext cx="285720" cy="571504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8786842" y="2857496"/>
            <a:ext cx="357158" cy="571504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8786842" y="4071942"/>
            <a:ext cx="357158" cy="57150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 flipV="1">
            <a:off x="8786842" y="5286388"/>
            <a:ext cx="357158" cy="571504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0" y="1571612"/>
            <a:ext cx="9144000" cy="571504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0" y="214290"/>
            <a:ext cx="9144000" cy="785818"/>
          </a:xfrm>
          <a:prstGeom prst="rect">
            <a:avLst/>
          </a:prstGeom>
          <a:solidFill>
            <a:srgbClr val="00502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E:\Обучение\Первое сентября\Конкурс Презентация к уроку 2015\Свойства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501" y="339100"/>
            <a:ext cx="5760998" cy="536198"/>
          </a:xfrm>
          <a:prstGeom prst="rect">
            <a:avLst/>
          </a:prstGeom>
          <a:noFill/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285720" y="2643182"/>
            <a:ext cx="4000528" cy="1000132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Однозначность - </a:t>
            </a:r>
            <a:r>
              <a:rPr lang="ru-RU" dirty="0" smtClean="0"/>
              <a:t>предлагаемые действия должны быть «понятны» компьютеру</a:t>
            </a:r>
            <a:endParaRPr lang="ru-RU" b="1" dirty="0" smtClean="0">
              <a:latin typeface="Bookman Old Style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786314" y="2643182"/>
            <a:ext cx="4000528" cy="1000132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Корректность – </a:t>
            </a:r>
            <a:r>
              <a:rPr lang="ru-RU" dirty="0" smtClean="0"/>
              <a:t>способность давать правильные результаты при различных исходных данных</a:t>
            </a:r>
            <a:endParaRPr lang="ru-RU" b="1" dirty="0" smtClean="0">
              <a:latin typeface="Bookman Old Style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285720" y="3857628"/>
            <a:ext cx="4000528" cy="1000132"/>
          </a:xfrm>
          <a:prstGeom prst="flowChartAlternateProces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Bookman Old Style" pitchFamily="18" charset="0"/>
              </a:rPr>
              <a:t>Массовость – </a:t>
            </a:r>
            <a:r>
              <a:rPr lang="ru-RU" dirty="0" smtClean="0"/>
              <a:t>пригодность</a:t>
            </a:r>
          </a:p>
          <a:p>
            <a:r>
              <a:rPr lang="ru-RU" dirty="0" smtClean="0"/>
              <a:t>       алгоритма к большому</a:t>
            </a:r>
          </a:p>
          <a:p>
            <a:r>
              <a:rPr lang="ru-RU" dirty="0" smtClean="0"/>
              <a:t>         количеству объектов</a:t>
            </a:r>
            <a:r>
              <a:rPr lang="ru-RU" b="1" dirty="0" smtClean="0">
                <a:latin typeface="Bookman Old Style" pitchFamily="18" charset="0"/>
              </a:rPr>
              <a:t> 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786314" y="3857628"/>
            <a:ext cx="4000528" cy="100013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         Конечность –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решение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задачи должно быть получено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за конечное число шагов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285720" y="5072074"/>
            <a:ext cx="4000528" cy="1000132"/>
          </a:xfrm>
          <a:prstGeom prst="flowChartAlternateProcess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Bookman Old Style" pitchFamily="18" charset="0"/>
              </a:rPr>
              <a:t>Детерминированность –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dirty="0" smtClean="0"/>
              <a:t>повтор результата при повторе исходных данных</a:t>
            </a:r>
            <a:endParaRPr lang="ru-RU" b="1" dirty="0" smtClean="0">
              <a:latin typeface="Bookman Old Style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4786314" y="5072074"/>
            <a:ext cx="4000528" cy="1000132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Эффективность – </a:t>
            </a:r>
            <a:r>
              <a:rPr lang="ru-RU" dirty="0" smtClean="0"/>
              <a:t>для</a:t>
            </a:r>
          </a:p>
          <a:p>
            <a:pPr algn="ctr"/>
            <a:r>
              <a:rPr lang="ru-RU" dirty="0" smtClean="0"/>
              <a:t>решения должны использоваться ограниченные ресурсы компьютера</a:t>
            </a:r>
            <a:endParaRPr lang="ru-RU" b="1" dirty="0" smtClean="0">
              <a:latin typeface="Bookman Old Style" pitchFamily="18" charset="0"/>
            </a:endParaRPr>
          </a:p>
        </p:txBody>
      </p:sp>
      <p:pic>
        <p:nvPicPr>
          <p:cNvPr id="2051" name="Picture 3" descr="E:\Обучение\Первое сентября\Конкурс Презентация к уроку 2015\Алгоритм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3461027"/>
            <a:ext cx="1643074" cy="1825361"/>
          </a:xfrm>
          <a:prstGeom prst="rect">
            <a:avLst/>
          </a:prstGeom>
          <a:noFill/>
          <a:ln w="4445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sp>
        <p:nvSpPr>
          <p:cNvPr id="23" name="Стрелка вниз 22"/>
          <p:cNvSpPr/>
          <p:nvPr/>
        </p:nvSpPr>
        <p:spPr>
          <a:xfrm>
            <a:off x="4214810" y="2357430"/>
            <a:ext cx="642942" cy="1071570"/>
          </a:xfrm>
          <a:prstGeom prst="downArrow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571736" y="1357298"/>
            <a:ext cx="4000528" cy="10001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Свойства алгоритмов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5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Обучение\Первое сентября\Конкурс Презентация к уроку 2015\nezhno_zelenyy_fon_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638810" y="1916832"/>
            <a:ext cx="8505189" cy="648072"/>
          </a:xfrm>
          <a:prstGeom prst="rect">
            <a:avLst/>
          </a:prstGeom>
          <a:solidFill>
            <a:srgbClr val="00B05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ru-RU" sz="2000" b="1" dirty="0" smtClean="0">
                <a:solidFill>
                  <a:srgbClr val="C00000"/>
                </a:solidFill>
              </a:rPr>
              <a:t>	</a:t>
            </a:r>
            <a:r>
              <a:rPr lang="ru-RU" sz="2400" b="1" dirty="0" smtClean="0">
                <a:solidFill>
                  <a:srgbClr val="005024"/>
                </a:solidFill>
              </a:rPr>
              <a:t>Естественный язык (словесная запись)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38811" y="2708920"/>
            <a:ext cx="8505189" cy="648072"/>
          </a:xfrm>
          <a:prstGeom prst="rect">
            <a:avLst/>
          </a:prstGeom>
          <a:solidFill>
            <a:srgbClr val="00B05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ru-RU" sz="2000" b="1" dirty="0" smtClean="0">
                <a:solidFill>
                  <a:srgbClr val="C00000"/>
                </a:solidFill>
              </a:rPr>
              <a:t>	</a:t>
            </a:r>
            <a:r>
              <a:rPr lang="ru-RU" sz="2400" b="1" dirty="0" smtClean="0">
                <a:solidFill>
                  <a:srgbClr val="005024"/>
                </a:solidFill>
              </a:rPr>
              <a:t>Формулы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56710" y="3501008"/>
            <a:ext cx="8487290" cy="648072"/>
          </a:xfrm>
          <a:prstGeom prst="rect">
            <a:avLst/>
          </a:prstGeom>
          <a:solidFill>
            <a:srgbClr val="00B05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ru-RU" sz="2400" b="1" dirty="0" smtClean="0">
                <a:solidFill>
                  <a:srgbClr val="C00000"/>
                </a:solidFill>
              </a:rPr>
              <a:t>	</a:t>
            </a:r>
            <a:r>
              <a:rPr lang="ru-RU" sz="2400" b="1" dirty="0" smtClean="0">
                <a:solidFill>
                  <a:srgbClr val="005024"/>
                </a:solidFill>
              </a:rPr>
              <a:t>Псевдокод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78626" y="4286256"/>
            <a:ext cx="8465374" cy="654912"/>
          </a:xfrm>
          <a:prstGeom prst="rect">
            <a:avLst/>
          </a:prstGeom>
          <a:solidFill>
            <a:srgbClr val="00B05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3"/>
            <a:r>
              <a:rPr lang="ru-RU" sz="2400" b="1" dirty="0" smtClean="0">
                <a:solidFill>
                  <a:srgbClr val="005024"/>
                </a:solidFill>
              </a:rPr>
              <a:t>Структурограммы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56710" y="5143512"/>
            <a:ext cx="8487290" cy="589744"/>
          </a:xfrm>
          <a:prstGeom prst="rect">
            <a:avLst/>
          </a:prstGeom>
          <a:solidFill>
            <a:srgbClr val="00B05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ru-RU" sz="2400" b="1" dirty="0" smtClean="0">
                <a:solidFill>
                  <a:srgbClr val="C00000"/>
                </a:solidFill>
              </a:rPr>
              <a:t>	</a:t>
            </a:r>
            <a:r>
              <a:rPr lang="ru-RU" sz="2400" b="1" dirty="0" smtClean="0">
                <a:solidFill>
                  <a:srgbClr val="005024"/>
                </a:solidFill>
              </a:rPr>
              <a:t>Синтаксические диаграммы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8810" y="5949280"/>
            <a:ext cx="8505190" cy="622992"/>
          </a:xfrm>
          <a:prstGeom prst="rect">
            <a:avLst/>
          </a:prstGeom>
          <a:solidFill>
            <a:srgbClr val="00B05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ru-RU" sz="2400" b="1" dirty="0" smtClean="0">
                <a:solidFill>
                  <a:srgbClr val="C00000"/>
                </a:solidFill>
              </a:rPr>
              <a:t>	</a:t>
            </a:r>
            <a:r>
              <a:rPr lang="ru-RU" sz="2400" b="1" dirty="0" smtClean="0">
                <a:solidFill>
                  <a:srgbClr val="005024"/>
                </a:solidFill>
              </a:rPr>
              <a:t>Графический (язык блок-схем)</a:t>
            </a: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0" y="214290"/>
            <a:ext cx="9144000" cy="785818"/>
          </a:xfrm>
          <a:prstGeom prst="rect">
            <a:avLst/>
          </a:prstGeom>
          <a:solidFill>
            <a:srgbClr val="00502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 descr="E:\Обучение\Первое сентября\Конкурс Презентация к уроку 2015\Запись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7920" y="339100"/>
            <a:ext cx="5231036" cy="536198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0" y="1214422"/>
            <a:ext cx="9144000" cy="5715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85720" y="1285860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Для записи алгоритмов используются специальные языки:</a:t>
            </a:r>
            <a:endParaRPr lang="ru-RU" sz="20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210183" y="2698951"/>
            <a:ext cx="857256" cy="658041"/>
          </a:xfrm>
          <a:custGeom>
            <a:avLst/>
            <a:gdLst>
              <a:gd name="connsiteX0" fmla="*/ 0 w 942953"/>
              <a:gd name="connsiteY0" fmla="*/ 109676 h 658041"/>
              <a:gd name="connsiteX1" fmla="*/ 32123 w 942953"/>
              <a:gd name="connsiteY1" fmla="*/ 32123 h 658041"/>
              <a:gd name="connsiteX2" fmla="*/ 109676 w 942953"/>
              <a:gd name="connsiteY2" fmla="*/ 0 h 658041"/>
              <a:gd name="connsiteX3" fmla="*/ 833277 w 942953"/>
              <a:gd name="connsiteY3" fmla="*/ 0 h 658041"/>
              <a:gd name="connsiteX4" fmla="*/ 910830 w 942953"/>
              <a:gd name="connsiteY4" fmla="*/ 32123 h 658041"/>
              <a:gd name="connsiteX5" fmla="*/ 942953 w 942953"/>
              <a:gd name="connsiteY5" fmla="*/ 109676 h 658041"/>
              <a:gd name="connsiteX6" fmla="*/ 942953 w 942953"/>
              <a:gd name="connsiteY6" fmla="*/ 548365 h 658041"/>
              <a:gd name="connsiteX7" fmla="*/ 910830 w 942953"/>
              <a:gd name="connsiteY7" fmla="*/ 625918 h 658041"/>
              <a:gd name="connsiteX8" fmla="*/ 833277 w 942953"/>
              <a:gd name="connsiteY8" fmla="*/ 658041 h 658041"/>
              <a:gd name="connsiteX9" fmla="*/ 109676 w 942953"/>
              <a:gd name="connsiteY9" fmla="*/ 658041 h 658041"/>
              <a:gd name="connsiteX10" fmla="*/ 32123 w 942953"/>
              <a:gd name="connsiteY10" fmla="*/ 625918 h 658041"/>
              <a:gd name="connsiteX11" fmla="*/ 0 w 942953"/>
              <a:gd name="connsiteY11" fmla="*/ 548365 h 658041"/>
              <a:gd name="connsiteX12" fmla="*/ 0 w 942953"/>
              <a:gd name="connsiteY12" fmla="*/ 109676 h 658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2953" h="658041">
                <a:moveTo>
                  <a:pt x="0" y="109676"/>
                </a:moveTo>
                <a:cubicBezTo>
                  <a:pt x="0" y="80588"/>
                  <a:pt x="11555" y="52692"/>
                  <a:pt x="32123" y="32123"/>
                </a:cubicBezTo>
                <a:cubicBezTo>
                  <a:pt x="52691" y="11555"/>
                  <a:pt x="80588" y="0"/>
                  <a:pt x="109676" y="0"/>
                </a:cubicBezTo>
                <a:lnTo>
                  <a:pt x="833277" y="0"/>
                </a:lnTo>
                <a:cubicBezTo>
                  <a:pt x="862365" y="0"/>
                  <a:pt x="890261" y="11555"/>
                  <a:pt x="910830" y="32123"/>
                </a:cubicBezTo>
                <a:cubicBezTo>
                  <a:pt x="931398" y="52691"/>
                  <a:pt x="942953" y="80588"/>
                  <a:pt x="942953" y="109676"/>
                </a:cubicBezTo>
                <a:lnTo>
                  <a:pt x="942953" y="548365"/>
                </a:lnTo>
                <a:cubicBezTo>
                  <a:pt x="942953" y="577453"/>
                  <a:pt x="931398" y="605349"/>
                  <a:pt x="910830" y="625918"/>
                </a:cubicBezTo>
                <a:cubicBezTo>
                  <a:pt x="890262" y="646486"/>
                  <a:pt x="862365" y="658041"/>
                  <a:pt x="833277" y="658041"/>
                </a:cubicBezTo>
                <a:lnTo>
                  <a:pt x="109676" y="658041"/>
                </a:lnTo>
                <a:cubicBezTo>
                  <a:pt x="80588" y="658041"/>
                  <a:pt x="52692" y="646486"/>
                  <a:pt x="32123" y="625918"/>
                </a:cubicBezTo>
                <a:cubicBezTo>
                  <a:pt x="11555" y="605350"/>
                  <a:pt x="0" y="577453"/>
                  <a:pt x="0" y="548365"/>
                </a:cubicBezTo>
                <a:lnTo>
                  <a:pt x="0" y="109676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80000">
                <a:srgbClr val="FFFF00"/>
              </a:gs>
              <a:gs pos="100000">
                <a:srgbClr val="FFC000"/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853" tIns="94988" rIns="157853" bIns="94988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3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3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216024" y="1906863"/>
            <a:ext cx="857256" cy="658041"/>
          </a:xfrm>
          <a:custGeom>
            <a:avLst/>
            <a:gdLst>
              <a:gd name="connsiteX0" fmla="*/ 0 w 942953"/>
              <a:gd name="connsiteY0" fmla="*/ 109676 h 658041"/>
              <a:gd name="connsiteX1" fmla="*/ 32123 w 942953"/>
              <a:gd name="connsiteY1" fmla="*/ 32123 h 658041"/>
              <a:gd name="connsiteX2" fmla="*/ 109676 w 942953"/>
              <a:gd name="connsiteY2" fmla="*/ 0 h 658041"/>
              <a:gd name="connsiteX3" fmla="*/ 833277 w 942953"/>
              <a:gd name="connsiteY3" fmla="*/ 0 h 658041"/>
              <a:gd name="connsiteX4" fmla="*/ 910830 w 942953"/>
              <a:gd name="connsiteY4" fmla="*/ 32123 h 658041"/>
              <a:gd name="connsiteX5" fmla="*/ 942953 w 942953"/>
              <a:gd name="connsiteY5" fmla="*/ 109676 h 658041"/>
              <a:gd name="connsiteX6" fmla="*/ 942953 w 942953"/>
              <a:gd name="connsiteY6" fmla="*/ 548365 h 658041"/>
              <a:gd name="connsiteX7" fmla="*/ 910830 w 942953"/>
              <a:gd name="connsiteY7" fmla="*/ 625918 h 658041"/>
              <a:gd name="connsiteX8" fmla="*/ 833277 w 942953"/>
              <a:gd name="connsiteY8" fmla="*/ 658041 h 658041"/>
              <a:gd name="connsiteX9" fmla="*/ 109676 w 942953"/>
              <a:gd name="connsiteY9" fmla="*/ 658041 h 658041"/>
              <a:gd name="connsiteX10" fmla="*/ 32123 w 942953"/>
              <a:gd name="connsiteY10" fmla="*/ 625918 h 658041"/>
              <a:gd name="connsiteX11" fmla="*/ 0 w 942953"/>
              <a:gd name="connsiteY11" fmla="*/ 548365 h 658041"/>
              <a:gd name="connsiteX12" fmla="*/ 0 w 942953"/>
              <a:gd name="connsiteY12" fmla="*/ 109676 h 658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2953" h="658041">
                <a:moveTo>
                  <a:pt x="0" y="109676"/>
                </a:moveTo>
                <a:cubicBezTo>
                  <a:pt x="0" y="80588"/>
                  <a:pt x="11555" y="52692"/>
                  <a:pt x="32123" y="32123"/>
                </a:cubicBezTo>
                <a:cubicBezTo>
                  <a:pt x="52691" y="11555"/>
                  <a:pt x="80588" y="0"/>
                  <a:pt x="109676" y="0"/>
                </a:cubicBezTo>
                <a:lnTo>
                  <a:pt x="833277" y="0"/>
                </a:lnTo>
                <a:cubicBezTo>
                  <a:pt x="862365" y="0"/>
                  <a:pt x="890261" y="11555"/>
                  <a:pt x="910830" y="32123"/>
                </a:cubicBezTo>
                <a:cubicBezTo>
                  <a:pt x="931398" y="52691"/>
                  <a:pt x="942953" y="80588"/>
                  <a:pt x="942953" y="109676"/>
                </a:cubicBezTo>
                <a:lnTo>
                  <a:pt x="942953" y="548365"/>
                </a:lnTo>
                <a:cubicBezTo>
                  <a:pt x="942953" y="577453"/>
                  <a:pt x="931398" y="605349"/>
                  <a:pt x="910830" y="625918"/>
                </a:cubicBezTo>
                <a:cubicBezTo>
                  <a:pt x="890262" y="646486"/>
                  <a:pt x="862365" y="658041"/>
                  <a:pt x="833277" y="658041"/>
                </a:cubicBezTo>
                <a:lnTo>
                  <a:pt x="109676" y="658041"/>
                </a:lnTo>
                <a:cubicBezTo>
                  <a:pt x="80588" y="658041"/>
                  <a:pt x="52692" y="646486"/>
                  <a:pt x="32123" y="625918"/>
                </a:cubicBezTo>
                <a:cubicBezTo>
                  <a:pt x="11555" y="605350"/>
                  <a:pt x="0" y="577453"/>
                  <a:pt x="0" y="548365"/>
                </a:cubicBezTo>
                <a:lnTo>
                  <a:pt x="0" y="109676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80000">
                <a:srgbClr val="FFFF00"/>
              </a:gs>
              <a:gs pos="100000">
                <a:srgbClr val="FFC000"/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853" tIns="94988" rIns="157853" bIns="94988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3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3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228082" y="3501008"/>
            <a:ext cx="857256" cy="658041"/>
          </a:xfrm>
          <a:custGeom>
            <a:avLst/>
            <a:gdLst>
              <a:gd name="connsiteX0" fmla="*/ 0 w 942953"/>
              <a:gd name="connsiteY0" fmla="*/ 109676 h 658041"/>
              <a:gd name="connsiteX1" fmla="*/ 32123 w 942953"/>
              <a:gd name="connsiteY1" fmla="*/ 32123 h 658041"/>
              <a:gd name="connsiteX2" fmla="*/ 109676 w 942953"/>
              <a:gd name="connsiteY2" fmla="*/ 0 h 658041"/>
              <a:gd name="connsiteX3" fmla="*/ 833277 w 942953"/>
              <a:gd name="connsiteY3" fmla="*/ 0 h 658041"/>
              <a:gd name="connsiteX4" fmla="*/ 910830 w 942953"/>
              <a:gd name="connsiteY4" fmla="*/ 32123 h 658041"/>
              <a:gd name="connsiteX5" fmla="*/ 942953 w 942953"/>
              <a:gd name="connsiteY5" fmla="*/ 109676 h 658041"/>
              <a:gd name="connsiteX6" fmla="*/ 942953 w 942953"/>
              <a:gd name="connsiteY6" fmla="*/ 548365 h 658041"/>
              <a:gd name="connsiteX7" fmla="*/ 910830 w 942953"/>
              <a:gd name="connsiteY7" fmla="*/ 625918 h 658041"/>
              <a:gd name="connsiteX8" fmla="*/ 833277 w 942953"/>
              <a:gd name="connsiteY8" fmla="*/ 658041 h 658041"/>
              <a:gd name="connsiteX9" fmla="*/ 109676 w 942953"/>
              <a:gd name="connsiteY9" fmla="*/ 658041 h 658041"/>
              <a:gd name="connsiteX10" fmla="*/ 32123 w 942953"/>
              <a:gd name="connsiteY10" fmla="*/ 625918 h 658041"/>
              <a:gd name="connsiteX11" fmla="*/ 0 w 942953"/>
              <a:gd name="connsiteY11" fmla="*/ 548365 h 658041"/>
              <a:gd name="connsiteX12" fmla="*/ 0 w 942953"/>
              <a:gd name="connsiteY12" fmla="*/ 109676 h 658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2953" h="658041">
                <a:moveTo>
                  <a:pt x="0" y="109676"/>
                </a:moveTo>
                <a:cubicBezTo>
                  <a:pt x="0" y="80588"/>
                  <a:pt x="11555" y="52692"/>
                  <a:pt x="32123" y="32123"/>
                </a:cubicBezTo>
                <a:cubicBezTo>
                  <a:pt x="52691" y="11555"/>
                  <a:pt x="80588" y="0"/>
                  <a:pt x="109676" y="0"/>
                </a:cubicBezTo>
                <a:lnTo>
                  <a:pt x="833277" y="0"/>
                </a:lnTo>
                <a:cubicBezTo>
                  <a:pt x="862365" y="0"/>
                  <a:pt x="890261" y="11555"/>
                  <a:pt x="910830" y="32123"/>
                </a:cubicBezTo>
                <a:cubicBezTo>
                  <a:pt x="931398" y="52691"/>
                  <a:pt x="942953" y="80588"/>
                  <a:pt x="942953" y="109676"/>
                </a:cubicBezTo>
                <a:lnTo>
                  <a:pt x="942953" y="548365"/>
                </a:lnTo>
                <a:cubicBezTo>
                  <a:pt x="942953" y="577453"/>
                  <a:pt x="931398" y="605349"/>
                  <a:pt x="910830" y="625918"/>
                </a:cubicBezTo>
                <a:cubicBezTo>
                  <a:pt x="890262" y="646486"/>
                  <a:pt x="862365" y="658041"/>
                  <a:pt x="833277" y="658041"/>
                </a:cubicBezTo>
                <a:lnTo>
                  <a:pt x="109676" y="658041"/>
                </a:lnTo>
                <a:cubicBezTo>
                  <a:pt x="80588" y="658041"/>
                  <a:pt x="52692" y="646486"/>
                  <a:pt x="32123" y="625918"/>
                </a:cubicBezTo>
                <a:cubicBezTo>
                  <a:pt x="11555" y="605350"/>
                  <a:pt x="0" y="577453"/>
                  <a:pt x="0" y="548365"/>
                </a:cubicBezTo>
                <a:lnTo>
                  <a:pt x="0" y="109676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80000">
                <a:srgbClr val="FFFF00"/>
              </a:gs>
              <a:gs pos="100000">
                <a:srgbClr val="FFC000"/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853" tIns="94988" rIns="157853" bIns="94988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3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3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258360" y="4286256"/>
            <a:ext cx="857256" cy="658041"/>
          </a:xfrm>
          <a:custGeom>
            <a:avLst/>
            <a:gdLst>
              <a:gd name="connsiteX0" fmla="*/ 0 w 942953"/>
              <a:gd name="connsiteY0" fmla="*/ 109676 h 658041"/>
              <a:gd name="connsiteX1" fmla="*/ 32123 w 942953"/>
              <a:gd name="connsiteY1" fmla="*/ 32123 h 658041"/>
              <a:gd name="connsiteX2" fmla="*/ 109676 w 942953"/>
              <a:gd name="connsiteY2" fmla="*/ 0 h 658041"/>
              <a:gd name="connsiteX3" fmla="*/ 833277 w 942953"/>
              <a:gd name="connsiteY3" fmla="*/ 0 h 658041"/>
              <a:gd name="connsiteX4" fmla="*/ 910830 w 942953"/>
              <a:gd name="connsiteY4" fmla="*/ 32123 h 658041"/>
              <a:gd name="connsiteX5" fmla="*/ 942953 w 942953"/>
              <a:gd name="connsiteY5" fmla="*/ 109676 h 658041"/>
              <a:gd name="connsiteX6" fmla="*/ 942953 w 942953"/>
              <a:gd name="connsiteY6" fmla="*/ 548365 h 658041"/>
              <a:gd name="connsiteX7" fmla="*/ 910830 w 942953"/>
              <a:gd name="connsiteY7" fmla="*/ 625918 h 658041"/>
              <a:gd name="connsiteX8" fmla="*/ 833277 w 942953"/>
              <a:gd name="connsiteY8" fmla="*/ 658041 h 658041"/>
              <a:gd name="connsiteX9" fmla="*/ 109676 w 942953"/>
              <a:gd name="connsiteY9" fmla="*/ 658041 h 658041"/>
              <a:gd name="connsiteX10" fmla="*/ 32123 w 942953"/>
              <a:gd name="connsiteY10" fmla="*/ 625918 h 658041"/>
              <a:gd name="connsiteX11" fmla="*/ 0 w 942953"/>
              <a:gd name="connsiteY11" fmla="*/ 548365 h 658041"/>
              <a:gd name="connsiteX12" fmla="*/ 0 w 942953"/>
              <a:gd name="connsiteY12" fmla="*/ 109676 h 658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2953" h="658041">
                <a:moveTo>
                  <a:pt x="0" y="109676"/>
                </a:moveTo>
                <a:cubicBezTo>
                  <a:pt x="0" y="80588"/>
                  <a:pt x="11555" y="52692"/>
                  <a:pt x="32123" y="32123"/>
                </a:cubicBezTo>
                <a:cubicBezTo>
                  <a:pt x="52691" y="11555"/>
                  <a:pt x="80588" y="0"/>
                  <a:pt x="109676" y="0"/>
                </a:cubicBezTo>
                <a:lnTo>
                  <a:pt x="833277" y="0"/>
                </a:lnTo>
                <a:cubicBezTo>
                  <a:pt x="862365" y="0"/>
                  <a:pt x="890261" y="11555"/>
                  <a:pt x="910830" y="32123"/>
                </a:cubicBezTo>
                <a:cubicBezTo>
                  <a:pt x="931398" y="52691"/>
                  <a:pt x="942953" y="80588"/>
                  <a:pt x="942953" y="109676"/>
                </a:cubicBezTo>
                <a:lnTo>
                  <a:pt x="942953" y="548365"/>
                </a:lnTo>
                <a:cubicBezTo>
                  <a:pt x="942953" y="577453"/>
                  <a:pt x="931398" y="605349"/>
                  <a:pt x="910830" y="625918"/>
                </a:cubicBezTo>
                <a:cubicBezTo>
                  <a:pt x="890262" y="646486"/>
                  <a:pt x="862365" y="658041"/>
                  <a:pt x="833277" y="658041"/>
                </a:cubicBezTo>
                <a:lnTo>
                  <a:pt x="109676" y="658041"/>
                </a:lnTo>
                <a:cubicBezTo>
                  <a:pt x="80588" y="658041"/>
                  <a:pt x="52692" y="646486"/>
                  <a:pt x="32123" y="625918"/>
                </a:cubicBezTo>
                <a:cubicBezTo>
                  <a:pt x="11555" y="605350"/>
                  <a:pt x="0" y="577453"/>
                  <a:pt x="0" y="548365"/>
                </a:cubicBezTo>
                <a:lnTo>
                  <a:pt x="0" y="109676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80000">
                <a:srgbClr val="FFFF00"/>
              </a:gs>
              <a:gs pos="100000">
                <a:srgbClr val="FFC000"/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853" tIns="94988" rIns="157853" bIns="94988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3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3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249998" y="5105122"/>
            <a:ext cx="857256" cy="658041"/>
          </a:xfrm>
          <a:custGeom>
            <a:avLst/>
            <a:gdLst>
              <a:gd name="connsiteX0" fmla="*/ 0 w 942953"/>
              <a:gd name="connsiteY0" fmla="*/ 109676 h 658041"/>
              <a:gd name="connsiteX1" fmla="*/ 32123 w 942953"/>
              <a:gd name="connsiteY1" fmla="*/ 32123 h 658041"/>
              <a:gd name="connsiteX2" fmla="*/ 109676 w 942953"/>
              <a:gd name="connsiteY2" fmla="*/ 0 h 658041"/>
              <a:gd name="connsiteX3" fmla="*/ 833277 w 942953"/>
              <a:gd name="connsiteY3" fmla="*/ 0 h 658041"/>
              <a:gd name="connsiteX4" fmla="*/ 910830 w 942953"/>
              <a:gd name="connsiteY4" fmla="*/ 32123 h 658041"/>
              <a:gd name="connsiteX5" fmla="*/ 942953 w 942953"/>
              <a:gd name="connsiteY5" fmla="*/ 109676 h 658041"/>
              <a:gd name="connsiteX6" fmla="*/ 942953 w 942953"/>
              <a:gd name="connsiteY6" fmla="*/ 548365 h 658041"/>
              <a:gd name="connsiteX7" fmla="*/ 910830 w 942953"/>
              <a:gd name="connsiteY7" fmla="*/ 625918 h 658041"/>
              <a:gd name="connsiteX8" fmla="*/ 833277 w 942953"/>
              <a:gd name="connsiteY8" fmla="*/ 658041 h 658041"/>
              <a:gd name="connsiteX9" fmla="*/ 109676 w 942953"/>
              <a:gd name="connsiteY9" fmla="*/ 658041 h 658041"/>
              <a:gd name="connsiteX10" fmla="*/ 32123 w 942953"/>
              <a:gd name="connsiteY10" fmla="*/ 625918 h 658041"/>
              <a:gd name="connsiteX11" fmla="*/ 0 w 942953"/>
              <a:gd name="connsiteY11" fmla="*/ 548365 h 658041"/>
              <a:gd name="connsiteX12" fmla="*/ 0 w 942953"/>
              <a:gd name="connsiteY12" fmla="*/ 109676 h 658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2953" h="658041">
                <a:moveTo>
                  <a:pt x="0" y="109676"/>
                </a:moveTo>
                <a:cubicBezTo>
                  <a:pt x="0" y="80588"/>
                  <a:pt x="11555" y="52692"/>
                  <a:pt x="32123" y="32123"/>
                </a:cubicBezTo>
                <a:cubicBezTo>
                  <a:pt x="52691" y="11555"/>
                  <a:pt x="80588" y="0"/>
                  <a:pt x="109676" y="0"/>
                </a:cubicBezTo>
                <a:lnTo>
                  <a:pt x="833277" y="0"/>
                </a:lnTo>
                <a:cubicBezTo>
                  <a:pt x="862365" y="0"/>
                  <a:pt x="890261" y="11555"/>
                  <a:pt x="910830" y="32123"/>
                </a:cubicBezTo>
                <a:cubicBezTo>
                  <a:pt x="931398" y="52691"/>
                  <a:pt x="942953" y="80588"/>
                  <a:pt x="942953" y="109676"/>
                </a:cubicBezTo>
                <a:lnTo>
                  <a:pt x="942953" y="548365"/>
                </a:lnTo>
                <a:cubicBezTo>
                  <a:pt x="942953" y="577453"/>
                  <a:pt x="931398" y="605349"/>
                  <a:pt x="910830" y="625918"/>
                </a:cubicBezTo>
                <a:cubicBezTo>
                  <a:pt x="890262" y="646486"/>
                  <a:pt x="862365" y="658041"/>
                  <a:pt x="833277" y="658041"/>
                </a:cubicBezTo>
                <a:lnTo>
                  <a:pt x="109676" y="658041"/>
                </a:lnTo>
                <a:cubicBezTo>
                  <a:pt x="80588" y="658041"/>
                  <a:pt x="52692" y="646486"/>
                  <a:pt x="32123" y="625918"/>
                </a:cubicBezTo>
                <a:cubicBezTo>
                  <a:pt x="11555" y="605350"/>
                  <a:pt x="0" y="577453"/>
                  <a:pt x="0" y="548365"/>
                </a:cubicBezTo>
                <a:lnTo>
                  <a:pt x="0" y="109676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80000">
                <a:srgbClr val="FFFF00"/>
              </a:gs>
              <a:gs pos="100000">
                <a:srgbClr val="FFC000"/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853" tIns="94988" rIns="157853" bIns="94988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3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3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258360" y="5907179"/>
            <a:ext cx="857256" cy="658041"/>
          </a:xfrm>
          <a:custGeom>
            <a:avLst/>
            <a:gdLst>
              <a:gd name="connsiteX0" fmla="*/ 0 w 942953"/>
              <a:gd name="connsiteY0" fmla="*/ 109676 h 658041"/>
              <a:gd name="connsiteX1" fmla="*/ 32123 w 942953"/>
              <a:gd name="connsiteY1" fmla="*/ 32123 h 658041"/>
              <a:gd name="connsiteX2" fmla="*/ 109676 w 942953"/>
              <a:gd name="connsiteY2" fmla="*/ 0 h 658041"/>
              <a:gd name="connsiteX3" fmla="*/ 833277 w 942953"/>
              <a:gd name="connsiteY3" fmla="*/ 0 h 658041"/>
              <a:gd name="connsiteX4" fmla="*/ 910830 w 942953"/>
              <a:gd name="connsiteY4" fmla="*/ 32123 h 658041"/>
              <a:gd name="connsiteX5" fmla="*/ 942953 w 942953"/>
              <a:gd name="connsiteY5" fmla="*/ 109676 h 658041"/>
              <a:gd name="connsiteX6" fmla="*/ 942953 w 942953"/>
              <a:gd name="connsiteY6" fmla="*/ 548365 h 658041"/>
              <a:gd name="connsiteX7" fmla="*/ 910830 w 942953"/>
              <a:gd name="connsiteY7" fmla="*/ 625918 h 658041"/>
              <a:gd name="connsiteX8" fmla="*/ 833277 w 942953"/>
              <a:gd name="connsiteY8" fmla="*/ 658041 h 658041"/>
              <a:gd name="connsiteX9" fmla="*/ 109676 w 942953"/>
              <a:gd name="connsiteY9" fmla="*/ 658041 h 658041"/>
              <a:gd name="connsiteX10" fmla="*/ 32123 w 942953"/>
              <a:gd name="connsiteY10" fmla="*/ 625918 h 658041"/>
              <a:gd name="connsiteX11" fmla="*/ 0 w 942953"/>
              <a:gd name="connsiteY11" fmla="*/ 548365 h 658041"/>
              <a:gd name="connsiteX12" fmla="*/ 0 w 942953"/>
              <a:gd name="connsiteY12" fmla="*/ 109676 h 658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2953" h="658041">
                <a:moveTo>
                  <a:pt x="0" y="109676"/>
                </a:moveTo>
                <a:cubicBezTo>
                  <a:pt x="0" y="80588"/>
                  <a:pt x="11555" y="52692"/>
                  <a:pt x="32123" y="32123"/>
                </a:cubicBezTo>
                <a:cubicBezTo>
                  <a:pt x="52691" y="11555"/>
                  <a:pt x="80588" y="0"/>
                  <a:pt x="109676" y="0"/>
                </a:cubicBezTo>
                <a:lnTo>
                  <a:pt x="833277" y="0"/>
                </a:lnTo>
                <a:cubicBezTo>
                  <a:pt x="862365" y="0"/>
                  <a:pt x="890261" y="11555"/>
                  <a:pt x="910830" y="32123"/>
                </a:cubicBezTo>
                <a:cubicBezTo>
                  <a:pt x="931398" y="52691"/>
                  <a:pt x="942953" y="80588"/>
                  <a:pt x="942953" y="109676"/>
                </a:cubicBezTo>
                <a:lnTo>
                  <a:pt x="942953" y="548365"/>
                </a:lnTo>
                <a:cubicBezTo>
                  <a:pt x="942953" y="577453"/>
                  <a:pt x="931398" y="605349"/>
                  <a:pt x="910830" y="625918"/>
                </a:cubicBezTo>
                <a:cubicBezTo>
                  <a:pt x="890262" y="646486"/>
                  <a:pt x="862365" y="658041"/>
                  <a:pt x="833277" y="658041"/>
                </a:cubicBezTo>
                <a:lnTo>
                  <a:pt x="109676" y="658041"/>
                </a:lnTo>
                <a:cubicBezTo>
                  <a:pt x="80588" y="658041"/>
                  <a:pt x="52692" y="646486"/>
                  <a:pt x="32123" y="625918"/>
                </a:cubicBezTo>
                <a:cubicBezTo>
                  <a:pt x="11555" y="605350"/>
                  <a:pt x="0" y="577453"/>
                  <a:pt x="0" y="548365"/>
                </a:cubicBezTo>
                <a:lnTo>
                  <a:pt x="0" y="109676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80000">
                <a:srgbClr val="FFFF00"/>
              </a:gs>
              <a:gs pos="100000">
                <a:srgbClr val="FFC000"/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853" tIns="94988" rIns="157853" bIns="94988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3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3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3" descr="I:\Конкурс Презентация к уроку\Конкурс Презентация к уроку 2015\mouse-computer-masterpiece-v1200e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37" y="2307314"/>
            <a:ext cx="4418051" cy="273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25" grpId="0"/>
      <p:bldP spid="13" grpId="0" animBg="1"/>
      <p:bldP spid="22" grpId="1" animBg="1"/>
      <p:bldP spid="23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Обучение\Первое сентября\Конкурс Презентация к уроку 2015\nezhno_zelenyy_fon_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6" name="Прямоугольник 5"/>
          <p:cNvSpPr/>
          <p:nvPr/>
        </p:nvSpPr>
        <p:spPr>
          <a:xfrm flipV="1">
            <a:off x="0" y="214290"/>
            <a:ext cx="9144000" cy="785818"/>
          </a:xfrm>
          <a:prstGeom prst="rect">
            <a:avLst/>
          </a:prstGeom>
          <a:solidFill>
            <a:srgbClr val="00502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1214422"/>
            <a:ext cx="9144000" cy="57150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85720" y="1285860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Пример записи алгоритмов:</a:t>
            </a:r>
            <a:endParaRPr lang="ru-RU" sz="20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27014" y="2276872"/>
            <a:ext cx="7632848" cy="86409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Пример: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Составить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алгоритм  вычисления площади круга</a:t>
            </a: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467544" y="4077072"/>
            <a:ext cx="5986481" cy="2190950"/>
          </a:xfrm>
          <a:prstGeom prst="wedgeRoundRectCallout">
            <a:avLst>
              <a:gd name="adj1" fmla="val -1455"/>
              <a:gd name="adj2" fmla="val -83596"/>
              <a:gd name="adj3" fmla="val 16667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Словесно-пошаговый</a:t>
            </a:r>
            <a:r>
              <a:rPr lang="ru-RU" sz="2000" b="1" dirty="0" smtClean="0">
                <a:solidFill>
                  <a:schemeClr val="tx1"/>
                </a:solidFill>
              </a:rPr>
              <a:t>:</a:t>
            </a:r>
          </a:p>
          <a:p>
            <a:pPr lvl="0"/>
            <a:r>
              <a:rPr lang="ru-RU" sz="2000" b="1" dirty="0" smtClean="0">
                <a:solidFill>
                  <a:srgbClr val="C00000"/>
                </a:solidFill>
              </a:rPr>
              <a:t>1. Ввести </a:t>
            </a:r>
            <a:r>
              <a:rPr lang="ru-RU" sz="2000" b="1" dirty="0">
                <a:solidFill>
                  <a:srgbClr val="C00000"/>
                </a:solidFill>
              </a:rPr>
              <a:t>радиус круга R</a:t>
            </a:r>
          </a:p>
          <a:p>
            <a:pPr lvl="0"/>
            <a:r>
              <a:rPr lang="ru-RU" sz="2000" b="1" dirty="0" smtClean="0">
                <a:solidFill>
                  <a:srgbClr val="005024"/>
                </a:solidFill>
              </a:rPr>
              <a:t>2. Вычислить </a:t>
            </a:r>
            <a:r>
              <a:rPr lang="ru-RU" sz="2000" b="1" dirty="0">
                <a:solidFill>
                  <a:srgbClr val="005024"/>
                </a:solidFill>
              </a:rPr>
              <a:t>площадь круга по формуле S=PI*R*R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3. Вывести </a:t>
            </a:r>
            <a:r>
              <a:rPr lang="ru-RU" sz="2000" b="1" dirty="0">
                <a:solidFill>
                  <a:srgbClr val="002060"/>
                </a:solidFill>
              </a:rPr>
              <a:t>результат S</a:t>
            </a:r>
          </a:p>
        </p:txBody>
      </p:sp>
      <p:pic>
        <p:nvPicPr>
          <p:cNvPr id="40962" name="Picture 2" descr="I:\Конкурс Презентация к уроку\Конкурс Презентация к уроку 2015\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89610"/>
            <a:ext cx="2807742" cy="280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Обучение\Первое сентября\Конкурс Презентация к уроку 2015\Запись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7920" y="339100"/>
            <a:ext cx="5231036" cy="536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838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Обучение\Первое сентября\Конкурс Презентация к уроку 2015\nezhno_zelenyy_fon_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779912" y="1412776"/>
            <a:ext cx="5364088" cy="309634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0" y="214290"/>
            <a:ext cx="9144000" cy="785818"/>
          </a:xfrm>
          <a:prstGeom prst="rect">
            <a:avLst/>
          </a:prstGeom>
          <a:solidFill>
            <a:srgbClr val="00502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4797152"/>
            <a:ext cx="9144000" cy="1728192"/>
          </a:xfrm>
          <a:prstGeom prst="rect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5013176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Блок-схема – это графическое изображение алгоритма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виде плоских геометрических фигур (блоков), соединённых линиями.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1772816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Блок-схема позволяет сделать алгоритм более наглядным и выделяет в алгоритме основные алгоритмические структуры (линейная, ветвление, выбор и цикл).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4097" name="Picture 1" descr="I:\Конкурс Презентация к уроку\Конкурс Презентация к уроку 2015\Понятие блок-схемы алгоритмов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867" y="335983"/>
            <a:ext cx="8485626" cy="542432"/>
          </a:xfrm>
          <a:prstGeom prst="rect">
            <a:avLst/>
          </a:prstGeom>
          <a:noFill/>
        </p:spPr>
      </p:pic>
      <p:pic>
        <p:nvPicPr>
          <p:cNvPr id="2" name="Picture 3" descr="I:\Конкурс Презентация к уроку\Конкурс Презентация к уроку 2015\b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3" y="1142844"/>
            <a:ext cx="4420229" cy="3929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5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5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907</Words>
  <Application>Microsoft Office PowerPoint</Application>
  <PresentationFormat>Экран (4:3)</PresentationFormat>
  <Paragraphs>131</Paragraphs>
  <Slides>20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АленаДима</dc:creator>
  <cp:lastModifiedBy>АленаДима</cp:lastModifiedBy>
  <cp:revision>134</cp:revision>
  <dcterms:created xsi:type="dcterms:W3CDTF">2014-11-04T14:10:49Z</dcterms:created>
  <dcterms:modified xsi:type="dcterms:W3CDTF">2015-02-11T04:43:45Z</dcterms:modified>
</cp:coreProperties>
</file>