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69" r:id="rId2"/>
  </p:sldMasterIdLst>
  <p:notesMasterIdLst>
    <p:notesMasterId r:id="rId30"/>
  </p:notesMasterIdLst>
  <p:sldIdLst>
    <p:sldId id="256" r:id="rId3"/>
    <p:sldId id="285" r:id="rId4"/>
    <p:sldId id="286" r:id="rId5"/>
    <p:sldId id="287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58" r:id="rId14"/>
    <p:sldId id="259" r:id="rId15"/>
    <p:sldId id="263" r:id="rId16"/>
    <p:sldId id="269" r:id="rId17"/>
    <p:sldId id="266" r:id="rId18"/>
    <p:sldId id="267" r:id="rId19"/>
    <p:sldId id="262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64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66"/>
    <a:srgbClr val="66FF66"/>
    <a:srgbClr val="FFFF00"/>
    <a:srgbClr val="660033"/>
    <a:srgbClr val="00CC00"/>
    <a:srgbClr val="66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3506" autoAdjust="0"/>
  </p:normalViewPr>
  <p:slideViewPr>
    <p:cSldViewPr>
      <p:cViewPr varScale="1">
        <p:scale>
          <a:sx n="39" d="100"/>
          <a:sy n="39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0E584B-6029-4E0E-9EE6-7DC8128E6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B9A90B-4E48-47EE-B92E-67696F6A3170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4CE9-A07A-4A6C-B6E2-C5A66E143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0953B-7725-41BD-BB8E-A2CAF6720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4" y="234"/>
              <a:ext cx="1862" cy="3633"/>
              <a:chOff x="3004" y="770"/>
              <a:chExt cx="1862" cy="3633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69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7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58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68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6" y="2206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6" y="1319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3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5" y="113"/>
              <a:ext cx="356" cy="608"/>
              <a:chOff x="1735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6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5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9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1"/>
              <a:ext cx="500" cy="500"/>
              <a:chOff x="1727" y="874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5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3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6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56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30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12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12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AC7B1-EDAE-46E7-A837-46CF35EA0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6F08-5FF1-499B-A3D1-15745C4E2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09518-D493-4A8E-BBAA-B73495452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BA07-8F7B-4EEC-A427-0F725C357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6CD29-0A4F-4339-9247-236396C81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83805-EF87-4A7B-BFEB-9CE7D5CFA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67FE3-0457-4B83-A0E0-9002C77E1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CBD2F-9B1A-4B59-AE2B-AB111D741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92065-F90A-4996-9E59-9DF128E6A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2DFBA-2425-44A1-9D26-CB77CF889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F6662-8B4F-4BDF-B03B-E051209CA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E306-FE5D-4F87-816A-3A41D92A1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3359-44EB-48E7-B4E9-30367F6F4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F50C-99E2-4BBC-9719-E54FA35639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576F0-8AF9-4D85-B3E4-992B726D1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C4754-8FCE-4D47-A233-D4540AD3D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2F334-57DE-4839-B85F-56E31ABE9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CE819-7235-4B25-9DEF-F4C916991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B992D-2F8C-4139-A35A-E5A55781B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E0C62-4483-4355-8575-91D6A03C4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52B40D3-35CA-4FDB-A6E2-99287CA6F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7" y="323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7" y="173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6" y="888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7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6" y="133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</p:sldLayoutIdLst>
  <p:transition spd="med">
    <p:fade/>
    <p:sndAc>
      <p:stSnd>
        <p:snd r:embed="rId12" name="chimes.wav"/>
      </p:stSnd>
    </p:sndAc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09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08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09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4" y="1723"/>
                  <a:ext cx="60" cy="28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083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08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077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6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10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510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10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10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9070359-0255-4B48-9617-C337B68FC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  <p:sldLayoutId id="2147484255" r:id="rId5"/>
    <p:sldLayoutId id="2147484256" r:id="rId6"/>
    <p:sldLayoutId id="2147484257" r:id="rId7"/>
    <p:sldLayoutId id="2147484258" r:id="rId8"/>
    <p:sldLayoutId id="2147484259" r:id="rId9"/>
    <p:sldLayoutId id="2147484260" r:id="rId10"/>
    <p:sldLayoutId id="2147484261" r:id="rId11"/>
    <p:sldLayoutId id="2147484262" r:id="rId12"/>
  </p:sldLayoutIdLst>
  <p:transition spd="med">
    <p:fade/>
    <p:sndAc>
      <p:stSnd>
        <p:snd r:embed="rId14" name="chimes.wav"/>
      </p:stSnd>
    </p:sndAc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file:///\\media\IKT\&#1052;&#1091;&#1079;&#1099;&#1082;&#1072;\04%20JACKIE%20WILSON%20Reet%20Petite.mp3" TargetMode="External"/><Relationship Id="rId7" Type="http://schemas.openxmlformats.org/officeDocument/2006/relationships/audio" Target="../media/audio1.wav"/><Relationship Id="rId2" Type="http://schemas.openxmlformats.org/officeDocument/2006/relationships/audio" Target="file:///\\media\IKT\&#1052;&#1091;&#1079;&#1099;&#1082;&#1072;\07%20-%20Francis%20Goya%20-%20Nostalgia.mp3" TargetMode="External"/><Relationship Id="rId1" Type="http://schemas.openxmlformats.org/officeDocument/2006/relationships/audio" Target="file:///\\media\IKT\&#1052;&#1091;&#1079;&#1099;&#1082;&#1072;\BipBop.MP3" TargetMode="External"/><Relationship Id="rId6" Type="http://schemas.openxmlformats.org/officeDocument/2006/relationships/slideLayout" Target="../slideLayouts/slideLayout22.xml"/><Relationship Id="rId5" Type="http://schemas.openxmlformats.org/officeDocument/2006/relationships/audio" Target="file:///\\media\IKT\&#1052;&#1091;&#1079;&#1099;&#1082;&#1072;\04%20-%20Vangelis%20-%20Ignacio.mp3" TargetMode="External"/><Relationship Id="rId4" Type="http://schemas.openxmlformats.org/officeDocument/2006/relationships/audio" Target="file:///\\media\IKT\&#1052;&#1091;&#1079;&#1099;&#1082;&#1072;\04%20-%20The%20Ventures%20-%20The%20House%20Of%20The%20Rising%20Sun.mp3" TargetMode="Externa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2.xml"/><Relationship Id="rId1" Type="http://schemas.openxmlformats.org/officeDocument/2006/relationships/video" Target="file:///\\media\IKT\&#1042;&#1080;&#1076;&#1077;&#1086;\15.AVI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All%20Users\&#1044;&#1086;&#1082;&#1091;&#1084;&#1077;&#1085;&#1090;&#1099;\&#1052;&#1086;&#1103;%20&#1084;&#1091;&#1079;&#1099;&#1082;&#1072;\music.wma" TargetMode="Externa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png"/><Relationship Id="rId5" Type="http://schemas.openxmlformats.org/officeDocument/2006/relationships/oleObject" Target="../embeddings/oleObject3.bin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http://archive.1september.ru/mat/1999/no4_9.gif" TargetMode="External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http://archive.1september.ru/mat/1999/no4_8.gif" TargetMode="External"/><Relationship Id="rId5" Type="http://schemas.openxmlformats.org/officeDocument/2006/relationships/image" Target="../media/image26.png"/><Relationship Id="rId4" Type="http://schemas.openxmlformats.org/officeDocument/2006/relationships/image" Target="http://archive.1september.ru/mat/1999/no4_10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1%84%D0%BE%D1%82%D0%BE%20%D1%89%D0%B0%D0%B2%D0%B5%D0%BB%D1%8C%20%D0%BA%D0%B8%D1%81%D0%BB%D1%8B%D0%B9&amp;stype=imag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jpeg"/><Relationship Id="rId4" Type="http://schemas.openxmlformats.org/officeDocument/2006/relationships/hyperlink" Target="http://images.yandex.ru/yandsearch?text=%D1%84%D0%BE%D1%82%D0%BE%20%D0%BE%D0%B4%D1%83%D0%B2%D0%B0%D0%BD%D1%87%D0%B8%D0%BA%20%D0%BB%D0%B5%D1%87%D0%B5%D0%B1%D0%BD%D1%8B%D0%B9&amp;stype=image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.jpeg"/><Relationship Id="rId4" Type="http://schemas.openxmlformats.org/officeDocument/2006/relationships/hyperlink" Target="http://images.yandex.ru/yandsearch?p=1&amp;text=%D1%84%D0%BE%D1%82%D0%BE%20%D0%BB%D0%BE%D0%BF%D1%83%D1%85%20%D0%BF%D0%B0%D1%83%D1%82%D0%B8%D0%BD%D0%B8%D1%81%D1%82%D1%8B%D0%B9&amp;img_url=mitrofashki.narod.ru%2Fcvetochki2%2FDSCN08061.jpg&amp;rpt=simage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2.jpeg"/><Relationship Id="rId4" Type="http://schemas.openxmlformats.org/officeDocument/2006/relationships/image" Target="http://archive.1september.ru/mat/1999/no4_14.gi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http://archive.1september.ru/mat/1999/no4_3.gif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Relationship Id="rId6" Type="http://schemas.openxmlformats.org/officeDocument/2006/relationships/image" Target="http://archive.1september.ru/mat/1999/no4_2.gif" TargetMode="External"/><Relationship Id="rId5" Type="http://schemas.openxmlformats.org/officeDocument/2006/relationships/image" Target="../media/image7.png"/><Relationship Id="rId4" Type="http://schemas.openxmlformats.org/officeDocument/2006/relationships/image" Target="http://archive.1september.ru/mat/1999/no4_1.gi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Relationship Id="rId4" Type="http://schemas.openxmlformats.org/officeDocument/2006/relationships/image" Target="http://archive.1september.ru/mat/1999/no4_4.g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Relationship Id="rId4" Type="http://schemas.openxmlformats.org/officeDocument/2006/relationships/image" Target="http://archive.1september.ru/mat/1999/no4_5.gi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BipBop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260350"/>
            <a:ext cx="7772400" cy="2519363"/>
          </a:xfrm>
          <a:noFill/>
        </p:spPr>
        <p:txBody>
          <a:bodyPr anchor="ctr"/>
          <a:lstStyle/>
          <a:p>
            <a:pPr eaLnBrk="1" hangingPunct="1"/>
            <a:r>
              <a:rPr lang="ru-RU" altLang="ru-RU" sz="7900" b="1" i="1" smtClean="0">
                <a:solidFill>
                  <a:srgbClr val="6600FF"/>
                </a:solidFill>
                <a:effectLst/>
                <a:latin typeface="Century Gothic" pitchFamily="34" charset="0"/>
              </a:rPr>
              <a:t>Проценты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6013" y="4292600"/>
            <a:ext cx="6884987" cy="16891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mtClean="0"/>
              <a:t>Определение, обозначение, вычисление, применение </a:t>
            </a:r>
          </a:p>
        </p:txBody>
      </p:sp>
      <p:pic>
        <p:nvPicPr>
          <p:cNvPr id="2055" name="07 - Francis Goya - Nostalgia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04 JACKIE WILSON Reet Petite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04 - The Ventures - The House Of The Rising Sun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04 - Vangelis - Ignacio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9" name="Text Box 20"/>
          <p:cNvSpPr txBox="1">
            <a:spLocks noChangeArrowheads="1"/>
          </p:cNvSpPr>
          <p:nvPr/>
        </p:nvSpPr>
        <p:spPr bwMode="auto">
          <a:xfrm>
            <a:off x="1908175" y="6237288"/>
            <a:ext cx="511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/>
              <a:t>Математика 5 класс</a:t>
            </a:r>
          </a:p>
        </p:txBody>
      </p:sp>
      <p:pic>
        <p:nvPicPr>
          <p:cNvPr id="30742" name="Picture 22" descr="i[11]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779838" y="2205038"/>
            <a:ext cx="1595437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7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56000"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6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7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5"/>
                </p:tgtEl>
              </p:cMediaNode>
            </p:audio>
          </p:childTnLst>
        </p:cTn>
      </p:par>
    </p:tnLst>
    <p:bldLst>
      <p:bldP spid="2050" grpId="0"/>
      <p:bldP spid="205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755650" y="701675"/>
            <a:ext cx="7580313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54000" algn="ctr"/>
            <a:r>
              <a:rPr lang="ru-RU" altLang="ru-RU" sz="2000" b="1">
                <a:solidFill>
                  <a:srgbClr val="00CC00"/>
                </a:solidFill>
              </a:rPr>
              <a:t>Растения -  источник жизни. Невозможно представить жизнь всего живого на Земле без растительного мира.</a:t>
            </a:r>
          </a:p>
          <a:p>
            <a:pPr indent="254000" algn="ctr"/>
            <a:r>
              <a:rPr lang="ru-RU" altLang="ru-RU" sz="2000" b="1">
                <a:solidFill>
                  <a:srgbClr val="00CC00"/>
                </a:solidFill>
              </a:rPr>
              <a:t>Благодаря растениям мир зелен и прекрасен.</a:t>
            </a:r>
          </a:p>
          <a:p>
            <a:pPr indent="254000" algn="ctr"/>
            <a:r>
              <a:rPr lang="ru-RU" altLang="ru-RU" sz="2000" b="1">
                <a:solidFill>
                  <a:srgbClr val="00CC00"/>
                </a:solidFill>
              </a:rPr>
              <a:t>Листья зеленых растений задерживают пыль. Установлено, что 100 кустов молодого тополя в течении лета задерживают 75 кг пыли. На листьях чинара, клена, тюльпанного дерева и яблони оседает пыль в очень большом количестве. Поэтому деревья называются «стражами здоровья».</a:t>
            </a:r>
          </a:p>
          <a:p>
            <a:pPr indent="254000" algn="ctr"/>
            <a:r>
              <a:rPr lang="ru-RU" altLang="ru-RU" sz="2000" b="1">
                <a:solidFill>
                  <a:srgbClr val="00CC00"/>
                </a:solidFill>
              </a:rPr>
              <a:t> С целью защиты редких, исчезающих и уменьшающихся видов растений в Казахстане издана Красная книга, в которой занесено 163 названия таких растений. В последующие годы  она была дополнена новыми названиями и теперь содержит 301 название видов растений. </a:t>
            </a:r>
          </a:p>
          <a:p>
            <a:pPr indent="254000" algn="ctr" eaLnBrk="0" hangingPunct="0"/>
            <a:endParaRPr lang="ru-RU" altLang="ru-RU" sz="2000" b="1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395288" y="188913"/>
            <a:ext cx="824388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Задание 4</a:t>
            </a:r>
            <a:r>
              <a:rPr lang="ru-RU" altLang="ru-RU" b="1">
                <a:solidFill>
                  <a:srgbClr val="FF0000"/>
                </a:solidFill>
              </a:rPr>
              <a:t>.</a:t>
            </a:r>
            <a:r>
              <a:rPr lang="ru-RU" altLang="ru-RU" b="1">
                <a:cs typeface="Times New Roman" pitchFamily="18" charset="0"/>
              </a:rPr>
              <a:t> Вычислите процент от числа, используйте ключ к ответу и назовите фамилию  нашего  великого  предка, который  оставил неизгладимый след в науке. </a:t>
            </a:r>
            <a:r>
              <a:rPr lang="ru-RU" altLang="ru-RU" b="1">
                <a:solidFill>
                  <a:srgbClr val="000000"/>
                </a:solidFill>
                <a:cs typeface="Times New Roman" pitchFamily="18" charset="0"/>
              </a:rPr>
              <a:t>Его произведения и поныне используется во многих странах мира в качестве учебного пособия.</a:t>
            </a:r>
            <a:endParaRPr lang="ru-RU" altLang="ru-RU" b="1">
              <a:cs typeface="Times New Roman" pitchFamily="18" charset="0"/>
            </a:endParaRPr>
          </a:p>
          <a:p>
            <a:pPr algn="ctr" eaLnBrk="0" hangingPunct="0"/>
            <a:r>
              <a:rPr lang="ru-RU" altLang="ru-RU" b="1">
                <a:cs typeface="Times New Roman" pitchFamily="18" charset="0"/>
              </a:rPr>
              <a:t>Задание каждый выполняет индивидуально. </a:t>
            </a:r>
          </a:p>
        </p:txBody>
      </p:sp>
      <p:graphicFrame>
        <p:nvGraphicFramePr>
          <p:cNvPr id="87142" name="Group 102"/>
          <p:cNvGraphicFramePr>
            <a:graphicFrameLocks noGrp="1"/>
          </p:cNvGraphicFramePr>
          <p:nvPr/>
        </p:nvGraphicFramePr>
        <p:xfrm>
          <a:off x="1835150" y="1700213"/>
          <a:ext cx="5400675" cy="3600453"/>
        </p:xfrm>
        <a:graphic>
          <a:graphicData uri="http://schemas.openxmlformats.org/drawingml/2006/table">
            <a:tbl>
              <a:tblPr/>
              <a:tblGrid>
                <a:gridCol w="1298575"/>
                <a:gridCol w="4102100"/>
              </a:tblGrid>
              <a:tr h="703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 от12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95% от 10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30% от 25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 от 38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15 % от 60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5 % от 72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2% от 200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70% от 350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72" name="Text Box 103"/>
          <p:cNvSpPr txBox="1">
            <a:spLocks noChangeArrowheads="1"/>
          </p:cNvSpPr>
          <p:nvPr/>
        </p:nvSpPr>
        <p:spPr bwMode="auto">
          <a:xfrm>
            <a:off x="468313" y="5373688"/>
            <a:ext cx="79216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/>
              <a:t>Ключ к ответу:</a:t>
            </a:r>
          </a:p>
          <a:p>
            <a:pPr>
              <a:spcBef>
                <a:spcPct val="50000"/>
              </a:spcBef>
            </a:pPr>
            <a:r>
              <a:rPr lang="ru-RU" altLang="ru-RU" b="1"/>
              <a:t>9,5            9               0,72              4               7,5             3,6              245</a:t>
            </a:r>
          </a:p>
          <a:p>
            <a:pPr>
              <a:spcBef>
                <a:spcPct val="50000"/>
              </a:spcBef>
            </a:pPr>
            <a:r>
              <a:rPr lang="ru-RU" altLang="ru-RU" b="1"/>
              <a:t>В,Ц          Е                 А                 Н               И                Н                 А  </a:t>
            </a:r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Разминка</a:t>
            </a:r>
            <a:br>
              <a:rPr lang="ru-RU" smtClean="0"/>
            </a:br>
            <a:endParaRPr lang="ru-RU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05788" cy="2855913"/>
          </a:xfrm>
        </p:spPr>
        <p:txBody>
          <a:bodyPr/>
          <a:lstStyle/>
          <a:p>
            <a:pPr algn="just" eaLnBrk="1" hangingPunct="1"/>
            <a:r>
              <a:rPr lang="ru-RU" altLang="ru-RU" smtClean="0"/>
              <a:t>Винни-Пух съел 10 бочонков меда из 12 имеющихся у Кролика. Какую часть меда съел Винни-Пух?</a:t>
            </a:r>
          </a:p>
        </p:txBody>
      </p:sp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2484438" y="2133600"/>
          <a:ext cx="2212975" cy="2447925"/>
        </p:xfrm>
        <a:graphic>
          <a:graphicData uri="http://schemas.openxmlformats.org/presentationml/2006/ole">
            <p:oleObj spid="_x0000_s36868" name="Рисунок" r:id="rId5" imgW="1944431" imgH="2152872" progId="Word.Picture.8">
              <p:embed/>
            </p:oleObj>
          </a:graphicData>
        </a:graphic>
      </p:graphicFrame>
      <p:graphicFrame>
        <p:nvGraphicFramePr>
          <p:cNvPr id="36869" name="Object 6"/>
          <p:cNvGraphicFramePr>
            <a:graphicFrameLocks noChangeAspect="1"/>
          </p:cNvGraphicFramePr>
          <p:nvPr/>
        </p:nvGraphicFramePr>
        <p:xfrm>
          <a:off x="2339975" y="908050"/>
          <a:ext cx="2806700" cy="2286000"/>
        </p:xfrm>
        <a:graphic>
          <a:graphicData uri="http://schemas.openxmlformats.org/presentationml/2006/ole">
            <p:oleObj spid="_x0000_s36869" r:id="rId6" imgW="3025775" imgH="3252788" progId="">
              <p:embed/>
            </p:oleObj>
          </a:graphicData>
        </a:graphic>
      </p:graphicFrame>
    </p:spTree>
  </p:cSld>
  <p:clrMapOvr>
    <a:masterClrMapping/>
  </p:clrMapOvr>
  <p:transition spd="med">
    <p:fade/>
    <p:sndAc>
      <p:stSnd>
        <p:snd r:embed="rId4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28" name="Group 12"/>
          <p:cNvGrpSpPr>
            <a:grpSpLocks/>
          </p:cNvGrpSpPr>
          <p:nvPr/>
        </p:nvGrpSpPr>
        <p:grpSpPr bwMode="auto">
          <a:xfrm>
            <a:off x="395288" y="1484313"/>
            <a:ext cx="7993062" cy="2809875"/>
            <a:chOff x="249" y="935"/>
            <a:chExt cx="5035" cy="1770"/>
          </a:xfrm>
        </p:grpSpPr>
        <p:pic>
          <p:nvPicPr>
            <p:cNvPr id="37891" name="15.AVI">
              <a:hlinkClick r:id="" action="ppaction://media"/>
            </p:cNvPr>
            <p:cNvPicPr>
              <a:picLocks noRot="1" noChangeAspect="1" noChangeArrowheads="1"/>
            </p:cNvPicPr>
            <p:nvPr>
              <a:videoFile r:link="rId1"/>
            </p:nvPr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60" y="2411"/>
              <a:ext cx="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2" name="Picture 26" descr="fox_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249" y="1979"/>
              <a:ext cx="840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893" name="AutoShape 10"/>
            <p:cNvSpPr>
              <a:spLocks noChangeArrowheads="1"/>
            </p:cNvSpPr>
            <p:nvPr/>
          </p:nvSpPr>
          <p:spPr bwMode="auto">
            <a:xfrm>
              <a:off x="1292" y="935"/>
              <a:ext cx="3992" cy="1316"/>
            </a:xfrm>
            <a:prstGeom prst="wedgeRoundRectCallout">
              <a:avLst>
                <a:gd name="adj1" fmla="val -60171"/>
                <a:gd name="adj2" fmla="val 59500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37894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791" y="1207"/>
              <a:ext cx="3085" cy="8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Физкультминутка</a:t>
              </a:r>
            </a:p>
          </p:txBody>
        </p:sp>
      </p:grpSp>
    </p:spTree>
  </p:cSld>
  <p:clrMapOvr>
    <a:masterClrMapping/>
  </p:clrMapOvr>
  <p:transition spd="med">
    <p:fad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</p:spPr>
        <p:txBody>
          <a:bodyPr anchor="b"/>
          <a:lstStyle/>
          <a:p>
            <a:fld id="{83FC930F-7D71-48E5-A008-41DF20E9C171}" type="slidenum">
              <a:rPr lang="ru-RU" altLang="ru-RU" sz="1200" smtClean="0">
                <a:latin typeface="Arial Black" pitchFamily="34" charset="0"/>
              </a:rPr>
              <a:pPr/>
              <a:t>14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4800" smtClean="0"/>
              <a:t>Переведите десятичную дробь в проценты: </a:t>
            </a:r>
            <a:br>
              <a:rPr lang="ru-RU" altLang="ru-RU" sz="4800" smtClean="0"/>
            </a:br>
            <a:r>
              <a:rPr lang="ru-RU" altLang="ru-RU" sz="4800" smtClean="0"/>
              <a:t>0,23 =</a:t>
            </a:r>
          </a:p>
          <a:p>
            <a:pPr eaLnBrk="1" hangingPunct="1">
              <a:buFontTx/>
              <a:buNone/>
            </a:pPr>
            <a:r>
              <a:rPr lang="ru-RU" altLang="ru-RU" sz="4800" smtClean="0"/>
              <a:t>  0,57 =</a:t>
            </a:r>
          </a:p>
          <a:p>
            <a:pPr eaLnBrk="1" hangingPunct="1">
              <a:buFontTx/>
              <a:buNone/>
            </a:pPr>
            <a:r>
              <a:rPr lang="ru-RU" altLang="ru-RU" sz="4800" smtClean="0"/>
              <a:t>  0,98 =</a:t>
            </a:r>
          </a:p>
        </p:txBody>
      </p:sp>
      <p:sp>
        <p:nvSpPr>
          <p:cNvPr id="38916" name="WordArt 17"/>
          <p:cNvSpPr>
            <a:spLocks noChangeArrowheads="1" noChangeShapeType="1" noTextEdit="1"/>
          </p:cNvSpPr>
          <p:nvPr/>
        </p:nvSpPr>
        <p:spPr bwMode="auto">
          <a:xfrm>
            <a:off x="2124075" y="476250"/>
            <a:ext cx="4953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контрольное задание</a:t>
            </a:r>
          </a:p>
        </p:txBody>
      </p:sp>
      <p:sp>
        <p:nvSpPr>
          <p:cNvPr id="38917" name="Text Box 18"/>
          <p:cNvSpPr txBox="1">
            <a:spLocks noChangeArrowheads="1"/>
          </p:cNvSpPr>
          <p:nvPr/>
        </p:nvSpPr>
        <p:spPr bwMode="auto">
          <a:xfrm>
            <a:off x="755650" y="652462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5 класс</a:t>
            </a:r>
          </a:p>
        </p:txBody>
      </p:sp>
      <p:sp>
        <p:nvSpPr>
          <p:cNvPr id="70677" name="Rectangle 21"/>
          <p:cNvSpPr>
            <a:spLocks noChangeArrowheads="1"/>
          </p:cNvSpPr>
          <p:nvPr/>
        </p:nvSpPr>
        <p:spPr bwMode="auto">
          <a:xfrm>
            <a:off x="3132138" y="3213100"/>
            <a:ext cx="17272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4400"/>
              <a:t>23%</a:t>
            </a:r>
          </a:p>
          <a:p>
            <a:r>
              <a:rPr lang="ru-RU" altLang="ru-RU" sz="4400"/>
              <a:t>57%</a:t>
            </a:r>
          </a:p>
          <a:p>
            <a:r>
              <a:rPr lang="ru-RU" altLang="ru-RU" sz="4400"/>
              <a:t>98%</a:t>
            </a:r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  <p:bldP spid="706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4800" smtClean="0"/>
              <a:t> 0,04 = </a:t>
            </a:r>
          </a:p>
          <a:p>
            <a:pPr eaLnBrk="1" hangingPunct="1">
              <a:buFontTx/>
              <a:buNone/>
            </a:pPr>
            <a:r>
              <a:rPr lang="ru-RU" altLang="ru-RU" sz="4800" smtClean="0"/>
              <a:t> 0,006 = </a:t>
            </a:r>
          </a:p>
          <a:p>
            <a:pPr eaLnBrk="1" hangingPunct="1">
              <a:buFontTx/>
              <a:buNone/>
            </a:pPr>
            <a:r>
              <a:rPr lang="ru-RU" altLang="ru-RU" sz="4800" smtClean="0"/>
              <a:t> 2,45 =</a:t>
            </a:r>
          </a:p>
          <a:p>
            <a:pPr eaLnBrk="1" hangingPunct="1">
              <a:buFontTx/>
              <a:buNone/>
            </a:pPr>
            <a:r>
              <a:rPr lang="ru-RU" altLang="ru-RU" sz="4800" smtClean="0"/>
              <a:t> 56,78 =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3203575" y="1844675"/>
            <a:ext cx="2554288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ru-RU" altLang="ru-RU" sz="4800"/>
              <a:t>4%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ru-RU" altLang="ru-RU" sz="4800"/>
              <a:t>0,6%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ru-RU" altLang="ru-RU" sz="4800"/>
              <a:t>245%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ru-RU" altLang="ru-RU" sz="4800"/>
              <a:t>5678%</a:t>
            </a:r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828800"/>
            <a:ext cx="7345363" cy="36576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Переведите проценты в десятичную дробь: </a:t>
            </a:r>
            <a:br>
              <a:rPr lang="ru-RU" altLang="ru-RU" sz="4000" smtClean="0"/>
            </a:br>
            <a:r>
              <a:rPr lang="ru-RU" altLang="ru-RU" sz="4000" smtClean="0"/>
              <a:t>23%=</a:t>
            </a:r>
            <a:br>
              <a:rPr lang="ru-RU" altLang="ru-RU" sz="4000" smtClean="0"/>
            </a:br>
            <a:r>
              <a:rPr lang="ru-RU" altLang="ru-RU" sz="4000" smtClean="0"/>
              <a:t>45%=</a:t>
            </a:r>
            <a:br>
              <a:rPr lang="ru-RU" altLang="ru-RU" sz="4000" smtClean="0"/>
            </a:br>
            <a:r>
              <a:rPr lang="ru-RU" altLang="ru-RU" sz="4000" smtClean="0"/>
              <a:t>123%=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716213" y="2806700"/>
            <a:ext cx="1887537" cy="1787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4000" smtClean="0"/>
              <a:t>  0,23</a:t>
            </a:r>
            <a:br>
              <a:rPr lang="ru-RU" altLang="ru-RU" sz="4000" smtClean="0"/>
            </a:br>
            <a:r>
              <a:rPr lang="ru-RU" altLang="ru-RU" sz="4000" smtClean="0"/>
              <a:t>0,45</a:t>
            </a:r>
            <a:br>
              <a:rPr lang="ru-RU" altLang="ru-RU" sz="4000" smtClean="0"/>
            </a:br>
            <a:r>
              <a:rPr lang="ru-RU" altLang="ru-RU" sz="4000" smtClean="0"/>
              <a:t>1,23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755650" y="476250"/>
            <a:ext cx="6696075" cy="1152525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контрольное задание</a:t>
            </a:r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41438"/>
            <a:ext cx="79248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4800" b="1" smtClean="0"/>
              <a:t>  9,8%=</a:t>
            </a:r>
            <a:br>
              <a:rPr lang="ru-RU" altLang="ru-RU" sz="4800" b="1" smtClean="0"/>
            </a:br>
            <a:r>
              <a:rPr lang="ru-RU" altLang="ru-RU" sz="4800" b="1" smtClean="0"/>
              <a:t>4,56%= </a:t>
            </a:r>
            <a:br>
              <a:rPr lang="ru-RU" altLang="ru-RU" sz="4800" b="1" smtClean="0"/>
            </a:br>
            <a:r>
              <a:rPr lang="ru-RU" altLang="ru-RU" sz="4800" b="1" smtClean="0"/>
              <a:t>0,76%= </a:t>
            </a:r>
            <a:br>
              <a:rPr lang="ru-RU" altLang="ru-RU" sz="4800" b="1" smtClean="0"/>
            </a:br>
            <a:r>
              <a:rPr lang="ru-RU" altLang="ru-RU" sz="4800" b="1" smtClean="0"/>
              <a:t>0,04% =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3348038" y="1196975"/>
            <a:ext cx="26638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altLang="ru-RU" sz="4400" b="1"/>
              <a:t>0,098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altLang="ru-RU" sz="4400" b="1"/>
              <a:t>0,0456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altLang="ru-RU" sz="4400" b="1"/>
              <a:t>0,0076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altLang="ru-RU" sz="4400" b="1"/>
              <a:t>0,0004</a:t>
            </a:r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828800"/>
            <a:ext cx="8497887" cy="3657600"/>
          </a:xfrm>
        </p:spPr>
        <p:txBody>
          <a:bodyPr/>
          <a:lstStyle/>
          <a:p>
            <a:pPr eaLnBrk="1" hangingPunct="1"/>
            <a:r>
              <a:rPr lang="ru-RU" altLang="ru-RU" sz="3100" smtClean="0"/>
              <a:t>1. Утенок отремонтировал 2 компьютера из 10. Сколько процентов компьютеров он отремонтировал?</a:t>
            </a:r>
          </a:p>
          <a:p>
            <a:pPr eaLnBrk="1" hangingPunct="1">
              <a:buFontTx/>
              <a:buNone/>
            </a:pPr>
            <a:endParaRPr lang="ru-RU" altLang="ru-RU" sz="3100" smtClean="0"/>
          </a:p>
          <a:p>
            <a:pPr eaLnBrk="1" hangingPunct="1"/>
            <a:endParaRPr lang="ru-RU" altLang="ru-RU" sz="3100" smtClean="0"/>
          </a:p>
          <a:p>
            <a:pPr eaLnBrk="1" hangingPunct="1"/>
            <a:endParaRPr lang="ru-RU" altLang="ru-RU" sz="3100" smtClean="0"/>
          </a:p>
          <a:p>
            <a:pPr eaLnBrk="1" hangingPunct="1"/>
            <a:endParaRPr lang="ru-RU" altLang="ru-RU" sz="3100" smtClean="0"/>
          </a:p>
          <a:p>
            <a:pPr eaLnBrk="1" hangingPunct="1"/>
            <a:endParaRPr lang="ru-RU" altLang="ru-RU" sz="3100" smtClean="0"/>
          </a:p>
          <a:p>
            <a:pPr eaLnBrk="1" hangingPunct="1"/>
            <a:endParaRPr lang="ru-RU" altLang="ru-RU" sz="3100" smtClean="0"/>
          </a:p>
        </p:txBody>
      </p:sp>
      <p:sp>
        <p:nvSpPr>
          <p:cNvPr id="43011" name="WordArt 4"/>
          <p:cNvSpPr>
            <a:spLocks noChangeArrowheads="1" noChangeShapeType="1" noTextEdit="1"/>
          </p:cNvSpPr>
          <p:nvPr/>
        </p:nvSpPr>
        <p:spPr bwMode="auto">
          <a:xfrm>
            <a:off x="3348038" y="620713"/>
            <a:ext cx="3529012" cy="863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проверь себя</a:t>
            </a:r>
          </a:p>
        </p:txBody>
      </p:sp>
      <p:graphicFrame>
        <p:nvGraphicFramePr>
          <p:cNvPr id="43012" name="Object 6"/>
          <p:cNvGraphicFramePr>
            <a:graphicFrameLocks noChangeAspect="1"/>
          </p:cNvGraphicFramePr>
          <p:nvPr/>
        </p:nvGraphicFramePr>
        <p:xfrm>
          <a:off x="4140200" y="3357563"/>
          <a:ext cx="2995613" cy="2355850"/>
        </p:xfrm>
        <a:graphic>
          <a:graphicData uri="http://schemas.openxmlformats.org/presentationml/2006/ole">
            <p:oleObj spid="_x0000_s43012" r:id="rId5" imgW="4000500" imgH="3148013" progId="">
              <p:embed/>
            </p:oleObj>
          </a:graphicData>
        </a:graphic>
      </p:graphicFrame>
      <p:pic>
        <p:nvPicPr>
          <p:cNvPr id="63496" name="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427538" y="3284538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34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49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http://archive.1september.ru/mat/1999/no4_10.gif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2124075" y="3429000"/>
            <a:ext cx="4849813" cy="293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6" descr="http://archive.1september.ru/mat/1999/no4_8.gif"/>
          <p:cNvPicPr>
            <a:picLocks noChangeAspect="1" noChangeArrowheads="1"/>
          </p:cNvPicPr>
          <p:nvPr/>
        </p:nvPicPr>
        <p:blipFill>
          <a:blip r:embed="rId5" r:link="rId6" cstate="email"/>
          <a:srcRect/>
          <a:stretch>
            <a:fillRect/>
          </a:stretch>
        </p:blipFill>
        <p:spPr bwMode="auto">
          <a:xfrm>
            <a:off x="323850" y="765175"/>
            <a:ext cx="403225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5" descr="http://archive.1september.ru/mat/1999/no4_9.gif"/>
          <p:cNvPicPr>
            <a:picLocks noChangeAspect="1" noChangeArrowheads="1"/>
          </p:cNvPicPr>
          <p:nvPr/>
        </p:nvPicPr>
        <p:blipFill>
          <a:blip r:embed="rId7" r:link="rId8" cstate="email"/>
          <a:srcRect/>
          <a:stretch>
            <a:fillRect/>
          </a:stretch>
        </p:blipFill>
        <p:spPr bwMode="auto">
          <a:xfrm>
            <a:off x="4356100" y="765175"/>
            <a:ext cx="396081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7"/>
          <p:cNvSpPr>
            <a:spLocks noChangeArrowheads="1"/>
          </p:cNvSpPr>
          <p:nvPr/>
        </p:nvSpPr>
        <p:spPr bwMode="auto">
          <a:xfrm>
            <a:off x="468313" y="119063"/>
            <a:ext cx="7265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Задание 5.</a:t>
            </a:r>
            <a:r>
              <a:rPr lang="ru-RU" altLang="ru-RU" b="1">
                <a:cs typeface="Times New Roman" pitchFamily="18" charset="0"/>
              </a:rPr>
              <a:t> Определите массу каждого компонента в рецепте </a:t>
            </a:r>
          </a:p>
          <a:p>
            <a:pPr eaLnBrk="0" hangingPunct="0"/>
            <a:r>
              <a:rPr lang="ru-RU" altLang="ru-RU" b="1">
                <a:cs typeface="Times New Roman" pitchFamily="18" charset="0"/>
              </a:rPr>
              <a:t>(карточки 1–6).</a:t>
            </a:r>
          </a:p>
          <a:p>
            <a:pPr eaLnBrk="0" hangingPunct="0"/>
            <a:endParaRPr lang="ru-RU" altLang="ru-RU" b="1"/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4454525" y="1227138"/>
            <a:ext cx="233363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1400">
                <a:cs typeface="Times New Roman" pitchFamily="18" charset="0"/>
              </a:rPr>
              <a:t> </a:t>
            </a:r>
            <a:endParaRPr lang="ru-RU" altLang="ru-RU" sz="1200">
              <a:cs typeface="Times New Roman" pitchFamily="18" charset="0"/>
            </a:endParaRPr>
          </a:p>
          <a:p>
            <a:pPr eaLnBrk="0" hangingPunct="0"/>
            <a:r>
              <a:rPr lang="ru-RU" altLang="ru-RU" sz="1400">
                <a:cs typeface="Times New Roman" pitchFamily="18" charset="0"/>
              </a:rPr>
              <a:t> </a:t>
            </a:r>
            <a:endParaRPr lang="ru-RU" altLang="ru-RU" sz="1200">
              <a:cs typeface="Times New Roman" pitchFamily="18" charset="0"/>
            </a:endParaRPr>
          </a:p>
          <a:p>
            <a:pPr eaLnBrk="0" hangingPunct="0"/>
            <a:r>
              <a:rPr lang="ru-RU" altLang="ru-RU" sz="1400">
                <a:cs typeface="Times New Roman" pitchFamily="18" charset="0"/>
              </a:rPr>
              <a:t> </a:t>
            </a:r>
            <a:endParaRPr lang="ru-RU" altLang="ru-RU" sz="1200">
              <a:cs typeface="Times New Roman" pitchFamily="18" charset="0"/>
            </a:endParaRPr>
          </a:p>
          <a:p>
            <a:pPr eaLnBrk="0" hangingPunct="0"/>
            <a:r>
              <a:rPr lang="ru-RU" altLang="ru-RU" sz="1400">
                <a:cs typeface="Times New Roman" pitchFamily="18" charset="0"/>
              </a:rPr>
              <a:t> </a:t>
            </a:r>
            <a:endParaRPr lang="ru-RU" altLang="ru-RU" sz="1200">
              <a:cs typeface="Times New Roman" pitchFamily="18" charset="0"/>
            </a:endParaRPr>
          </a:p>
          <a:p>
            <a:pPr eaLnBrk="0" hangingPunct="0"/>
            <a:r>
              <a:rPr lang="ru-RU" altLang="ru-RU" sz="1400">
                <a:cs typeface="Times New Roman" pitchFamily="18" charset="0"/>
              </a:rPr>
              <a:t> </a:t>
            </a:r>
            <a:endParaRPr lang="ru-RU" altLang="ru-RU" sz="1200">
              <a:cs typeface="Times New Roman" pitchFamily="18" charset="0"/>
            </a:endParaRPr>
          </a:p>
          <a:p>
            <a:pPr eaLnBrk="0" hangingPunct="0"/>
            <a:r>
              <a:rPr lang="ru-RU" altLang="ru-RU" sz="1400">
                <a:cs typeface="Times New Roman" pitchFamily="18" charset="0"/>
              </a:rPr>
              <a:t> </a:t>
            </a:r>
            <a:endParaRPr lang="ru-RU" altLang="ru-RU" sz="1200">
              <a:cs typeface="Times New Roman" pitchFamily="18" charset="0"/>
            </a:endParaRPr>
          </a:p>
          <a:p>
            <a:pPr eaLnBrk="0" hangingPunct="0"/>
            <a:endParaRPr lang="ru-RU" altLang="ru-RU"/>
          </a:p>
        </p:txBody>
      </p:sp>
      <p:sp>
        <p:nvSpPr>
          <p:cNvPr id="44039" name="Rectangle 9"/>
          <p:cNvSpPr>
            <a:spLocks noChangeArrowheads="1"/>
          </p:cNvSpPr>
          <p:nvPr/>
        </p:nvSpPr>
        <p:spPr bwMode="auto">
          <a:xfrm>
            <a:off x="0" y="287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0" y="287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ru-RU" altLang="ru-RU" sz="4000" smtClean="0">
                <a:effectLst/>
              </a:rPr>
              <a:t>Определение, обозначение</a:t>
            </a:r>
            <a:br>
              <a:rPr lang="ru-RU" altLang="ru-RU" sz="4000" smtClean="0">
                <a:effectLst/>
              </a:rPr>
            </a:br>
            <a:endParaRPr lang="ru-RU" altLang="ru-RU" sz="4000" smtClean="0">
              <a:effectLst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Процент (от лат. </a:t>
            </a:r>
            <a:r>
              <a:rPr lang="en-US" altLang="ru-RU" smtClean="0"/>
              <a:t>Pro centum) – c</a:t>
            </a:r>
            <a:r>
              <a:rPr lang="ru-RU" altLang="ru-RU" smtClean="0"/>
              <a:t>отая часть числа</a:t>
            </a:r>
          </a:p>
          <a:p>
            <a:pPr eaLnBrk="1" hangingPunct="1"/>
            <a:r>
              <a:rPr lang="ru-RU" altLang="ru-RU" smtClean="0"/>
              <a:t>Обозначение: 12%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779838" y="857250"/>
            <a:ext cx="1790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800">
                <a:solidFill>
                  <a:schemeClr val="bg1"/>
                </a:solidFill>
              </a:rPr>
              <a:t>проценты</a:t>
            </a:r>
          </a:p>
        </p:txBody>
      </p:sp>
      <p:pic>
        <p:nvPicPr>
          <p:cNvPr id="26629" name="Picture 6" descr="030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64163" y="3644900"/>
            <a:ext cx="19050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66FF66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2051050" y="2924175"/>
            <a:ext cx="67611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 sz="2400" b="1" i="1"/>
              <a:t>Осот огородный</a:t>
            </a:r>
            <a:r>
              <a:rPr lang="ru-RU" altLang="ru-RU" sz="2400"/>
              <a:t> – однолетнее травянистое растение с ветвистым стеблем высотой до одного метра. Молодые листья и стебли используют для приготовления салатов, супов и щей. Для удаления горечи их вымачивают в солевом растворе 25–30 минут. В некоторых районах нашей страны употребляют и корни осота. Вареными они напоминают топинамбур – земляную грушу.</a:t>
            </a:r>
          </a:p>
        </p:txBody>
      </p:sp>
      <p:pic>
        <p:nvPicPr>
          <p:cNvPr id="95238" name="Picture 6" descr="i?id=36760813&amp;tov=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64163" y="260350"/>
            <a:ext cx="2098675" cy="22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40" name="Picture 8" descr="i?id=10109473&amp;tov=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19875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rgbClr val="00CC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1692275" y="1484313"/>
            <a:ext cx="66246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 sz="2400" b="1" i="1"/>
              <a:t>Щавель кислый</a:t>
            </a:r>
            <a:r>
              <a:rPr lang="ru-RU" altLang="ru-RU" sz="2400"/>
              <a:t> – растение высотой 30–100 см. Листья сочные, кислые на вкус. Листья щавеля содержат витамин C, щавелево-кислые соли, азотистые вещества. Используют щавель как в сыром виде, так и для приготовления щей, супов, зеленых борщей, приправ к мясным блюдам, начинок для пирогов и пельменей.</a:t>
            </a:r>
          </a:p>
        </p:txBody>
      </p:sp>
      <p:pic>
        <p:nvPicPr>
          <p:cNvPr id="96262" name="Picture 6" descr="i?id=31656995&amp;tov=4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64388" y="4581525"/>
            <a:ext cx="1831975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4" name="Picture 8" descr="i?id=95563113&amp;tov=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0"/>
            <a:ext cx="1655763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00"/>
            </a:gs>
            <a:gs pos="100000">
              <a:srgbClr val="00CC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-4641850" y="2455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7" name="Picture 4" descr="no4_1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388" y="404813"/>
            <a:ext cx="13906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1619250" y="333375"/>
            <a:ext cx="611981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 sz="2000" b="1" i="1">
                <a:cs typeface="Times New Roman" pitchFamily="18" charset="0"/>
              </a:rPr>
              <a:t>Одуванчик лекарственный</a:t>
            </a:r>
            <a:r>
              <a:rPr lang="ru-RU" altLang="ru-RU" sz="2000">
                <a:cs typeface="Times New Roman" pitchFamily="18" charset="0"/>
              </a:rPr>
              <a:t> – растет на лугах, в полях и садах, около дорог. Цветет в апреле–мае. Листья одуванчика содержат витамины C и E, каротин, легкоусвояемые соли фосфора, углеводы и другие полезные вещества. В пищу используют почти все растение. Из молодых листьев делают салаты и приправы к мясным и рыбным блюдам, варят супы и щи, более старые употребляют как шпинат. Чтобы удалить горечь, их вымачивают в соленой воде 20–30 минут. Цветочные почки маринуют и заправляют солянки, винегреты, блюда из дичи. Из жареных корней готовят заменитель кофе.</a:t>
            </a:r>
            <a:endParaRPr lang="ru-RU" altLang="ru-RU" sz="2000"/>
          </a:p>
        </p:txBody>
      </p:sp>
      <p:pic>
        <p:nvPicPr>
          <p:cNvPr id="97290" name="Picture 10" descr="i?id=40435877&amp;tov=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580063" y="4133850"/>
            <a:ext cx="3024187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ChangeArrowheads="1"/>
          </p:cNvSpPr>
          <p:nvPr/>
        </p:nvSpPr>
        <p:spPr bwMode="auto">
          <a:xfrm>
            <a:off x="-4313238" y="2646363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31" name="Picture 4" descr="no4_1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850" y="404813"/>
            <a:ext cx="117633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1692275" y="933450"/>
            <a:ext cx="568801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 sz="2000" b="1" i="1">
                <a:cs typeface="Times New Roman" pitchFamily="18" charset="0"/>
              </a:rPr>
              <a:t>Крапива двудомная</a:t>
            </a:r>
            <a:r>
              <a:rPr lang="ru-RU" altLang="ru-RU" sz="2000">
                <a:cs typeface="Times New Roman" pitchFamily="18" charset="0"/>
              </a:rPr>
              <a:t> – многолетнее растение высотой до 1 метра с листьями, усаженными жгучими волосками. Листья крапивы содержат витамины C, A, каротин, минеральные соли и органические кислоты, по питательности не уступают бобам и гороху. Используют для приготовления салатов, супов, щей, ботвиний, соусов и пюре. Молодые нежные соцветия заваривают вместо чая.</a:t>
            </a:r>
            <a:endParaRPr lang="ru-RU" altLang="ru-RU" sz="2000"/>
          </a:p>
        </p:txBody>
      </p:sp>
      <p:pic>
        <p:nvPicPr>
          <p:cNvPr id="98312" name="Picture 8" descr="i?id=114587653&amp;tov=8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-1136819">
            <a:off x="4284663" y="4005263"/>
            <a:ext cx="1812925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4" name="Picture 10" descr="i?id=31524460&amp;tov=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-1126334">
            <a:off x="2411413" y="4076700"/>
            <a:ext cx="195738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CC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395288" y="620713"/>
            <a:ext cx="63373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 i="1"/>
              <a:t>Лопух паутинистый</a:t>
            </a:r>
            <a:r>
              <a:rPr lang="ru-RU" altLang="ru-RU" sz="2400"/>
              <a:t> – многолетнее растение высотой до 1,5 м. Молодые листья и стебли содержат витамин C, эфирные масла и дубильные вещества. Используют для приготовления салатов, винегретов, борщей, супов, бульонов, ботвиней. Корни лопуха употребляют в сыром, печеном или жареном виде как заменитель картофеля.</a:t>
            </a:r>
          </a:p>
          <a:p>
            <a:pPr eaLnBrk="0" hangingPunct="0"/>
            <a:endParaRPr lang="ru-RU" altLang="ru-RU" sz="2400"/>
          </a:p>
        </p:txBody>
      </p:sp>
      <p:pic>
        <p:nvPicPr>
          <p:cNvPr id="49155" name="Picture 5" descr="no4_1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59563" y="836613"/>
            <a:ext cx="9906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5" name="Picture 7" descr="i?id=15709400&amp;tov=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627313" y="4130675"/>
            <a:ext cx="3024187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2"/>
            </a:gs>
            <a:gs pos="100000">
              <a:srgbClr val="66FF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ChangeArrowheads="1"/>
          </p:cNvSpPr>
          <p:nvPr/>
        </p:nvSpPr>
        <p:spPr bwMode="auto">
          <a:xfrm>
            <a:off x="-4591050" y="2662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0356" name="Picture 4" descr="no4_1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127793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6"/>
          <p:cNvSpPr>
            <a:spLocks noChangeArrowheads="1"/>
          </p:cNvSpPr>
          <p:nvPr/>
        </p:nvSpPr>
        <p:spPr bwMode="auto">
          <a:xfrm>
            <a:off x="1403350" y="981075"/>
            <a:ext cx="68405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 sz="2400" b="1" i="1">
                <a:cs typeface="Times New Roman" pitchFamily="18" charset="0"/>
              </a:rPr>
              <a:t>Рогоз широколистный</a:t>
            </a:r>
            <a:r>
              <a:rPr lang="ru-RU" altLang="ru-RU" sz="2400">
                <a:cs typeface="Times New Roman" pitchFamily="18" charset="0"/>
              </a:rPr>
              <a:t> – многолетнее растение высотой до 2 метров. Растет у водоемов и на заливных лугах. Народное название – «пухалки», его цветки собраны в черно-бурые бархатистые соцветия. Молодые побеги подают к столу, заправляя уксусом и другими специями, маринуют и сушат.</a:t>
            </a:r>
            <a:endParaRPr lang="ru-RU" altLang="ru-RU" sz="2400"/>
          </a:p>
        </p:txBody>
      </p:sp>
      <p:pic>
        <p:nvPicPr>
          <p:cNvPr id="100360" name="Picture 8" descr="i?id=27234416&amp;tov=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067175" y="3789363"/>
            <a:ext cx="1652588" cy="279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ChangeArrowheads="1"/>
          </p:cNvSpPr>
          <p:nvPr/>
        </p:nvSpPr>
        <p:spPr bwMode="auto">
          <a:xfrm>
            <a:off x="468313" y="312738"/>
            <a:ext cx="71866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Задание 6.</a:t>
            </a:r>
            <a:r>
              <a:rPr lang="ru-RU" altLang="ru-RU" b="1">
                <a:cs typeface="Times New Roman" pitchFamily="18" charset="0"/>
              </a:rPr>
              <a:t> Выполните вычисления и вы узнаете, на сколько процентов снижается количество микробов в комнате от летучих фитонцидов комнатных растений.</a:t>
            </a:r>
          </a:p>
          <a:p>
            <a:pPr eaLnBrk="0" hangingPunct="0"/>
            <a:endParaRPr lang="ru-RU" altLang="ru-RU" b="1"/>
          </a:p>
        </p:txBody>
      </p:sp>
      <p:pic>
        <p:nvPicPr>
          <p:cNvPr id="51203" name="Picture 4" descr="http://archive.1september.ru/mat/1999/no4_14.gif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468313" y="1700213"/>
            <a:ext cx="6911975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3" name="Picture 7" descr="i[15]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507288" y="4292600"/>
            <a:ext cx="1636712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3300" y="549275"/>
            <a:ext cx="6870700" cy="1600200"/>
          </a:xfrm>
        </p:spPr>
        <p:txBody>
          <a:bodyPr anchor="ctr"/>
          <a:lstStyle/>
          <a:p>
            <a:pPr eaLnBrk="1" hangingPunct="1"/>
            <a:r>
              <a:rPr lang="ru-RU" altLang="ru-RU" sz="4000" smtClean="0">
                <a:solidFill>
                  <a:schemeClr val="bg2"/>
                </a:solidFill>
              </a:rPr>
              <a:t>Молодцы!</a:t>
            </a:r>
            <a:br>
              <a:rPr lang="ru-RU" altLang="ru-RU" sz="4000" smtClean="0">
                <a:solidFill>
                  <a:schemeClr val="bg2"/>
                </a:solidFill>
              </a:rPr>
            </a:br>
            <a:r>
              <a:rPr lang="ru-RU" altLang="ru-RU" sz="4000" smtClean="0">
                <a:solidFill>
                  <a:srgbClr val="FF0000"/>
                </a:solidFill>
              </a:rPr>
              <a:t>Все справились!</a:t>
            </a:r>
          </a:p>
        </p:txBody>
      </p:sp>
      <p:sp>
        <p:nvSpPr>
          <p:cNvPr id="52227" name="Rectangle 6"/>
          <p:cNvSpPr>
            <a:spLocks noChangeArrowheads="1"/>
          </p:cNvSpPr>
          <p:nvPr/>
        </p:nvSpPr>
        <p:spPr bwMode="auto">
          <a:xfrm>
            <a:off x="2124075" y="4292600"/>
            <a:ext cx="56165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altLang="ru-RU" b="1">
                <a:solidFill>
                  <a:srgbClr val="6600FF"/>
                </a:solidFill>
              </a:rPr>
              <a:t>Домашнее задание</a:t>
            </a:r>
          </a:p>
          <a:p>
            <a:pPr algn="ctr"/>
            <a:r>
              <a:rPr lang="ru-RU" altLang="ru-RU" b="1">
                <a:solidFill>
                  <a:srgbClr val="00CC00"/>
                </a:solidFill>
              </a:rPr>
              <a:t>Узнайте у бабушки или у родителей, какое блюдо они готовили или могут приготовить из растительного сырья нашего края. Составьте рецепт этого блюда.</a:t>
            </a:r>
          </a:p>
        </p:txBody>
      </p:sp>
      <p:pic>
        <p:nvPicPr>
          <p:cNvPr id="39943" name="Picture 7" descr="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825" y="188913"/>
            <a:ext cx="2735263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18 0.23825 C -0.20434 0.34369 -0.24149 0.44868 -0.20989 0.52956 C -0.17829 0.60997 -0.10625 0.68506 0.02292 0.72191 C 0.15209 0.75899 0.45434 0.8255 0.56563 0.75018 C 0.67691 0.6751 0.72153 0.40256 0.69011 0.27116 C 0.65869 0.13952 0.49202 0.0058 0.37709 -0.03939 C 0.26216 -0.08458 0.06285 -0.00648 -4.72222E-6 6.45423E-6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ru-RU" altLang="ru-RU" smtClean="0">
                <a:effectLst/>
              </a:rPr>
              <a:t>Вычисление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ru-RU" altLang="ru-RU" smtClean="0"/>
              <a:t>Чтобы представить десятичную дробь в процентах надо умножить ее на 100</a:t>
            </a:r>
          </a:p>
          <a:p>
            <a:pPr algn="just" eaLnBrk="1" hangingPunct="1"/>
            <a:r>
              <a:rPr lang="ru-RU" altLang="ru-RU" smtClean="0"/>
              <a:t>Чтобы проценты представить в виде десятичной дроби надо число разделить на 100</a:t>
            </a:r>
          </a:p>
        </p:txBody>
      </p:sp>
      <p:pic>
        <p:nvPicPr>
          <p:cNvPr id="27652" name="Picture 4" descr="prav3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16688" y="188913"/>
            <a:ext cx="1333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ru-RU" altLang="ru-RU" smtClean="0">
                <a:effectLst/>
              </a:rPr>
              <a:t>применение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ru-RU" altLang="ru-RU" smtClean="0"/>
              <a:t>В хозяйстве для вычисления процентного содержания каких-либо величин.</a:t>
            </a:r>
          </a:p>
          <a:p>
            <a:pPr algn="just" eaLnBrk="1" hangingPunct="1"/>
            <a:r>
              <a:rPr lang="ru-RU" altLang="ru-RU" smtClean="0"/>
              <a:t>В банковском деле для вычисления процентной ставки и накопления.</a:t>
            </a:r>
          </a:p>
          <a:p>
            <a:pPr algn="just" eaLnBrk="1" hangingPunct="1"/>
            <a:r>
              <a:rPr lang="ru-RU" altLang="ru-RU" smtClean="0"/>
              <a:t>При решении задач по химии, биологии, физике</a:t>
            </a:r>
          </a:p>
        </p:txBody>
      </p:sp>
      <p:pic>
        <p:nvPicPr>
          <p:cNvPr id="28676" name="Picture 4" descr="55b37b41f6b87c8735eac4be16eca57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31075" y="4652963"/>
            <a:ext cx="18129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 descr="http://archive.1september.ru/mat/1999/no4_1.gif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2268538" y="1052513"/>
            <a:ext cx="5030787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5" descr="http://archive.1september.ru/mat/1999/no4_2.gif"/>
          <p:cNvPicPr>
            <a:picLocks noChangeAspect="1" noChangeArrowheads="1"/>
          </p:cNvPicPr>
          <p:nvPr/>
        </p:nvPicPr>
        <p:blipFill>
          <a:blip r:embed="rId5" r:link="rId6" cstate="email"/>
          <a:srcRect/>
          <a:stretch>
            <a:fillRect/>
          </a:stretch>
        </p:blipFill>
        <p:spPr bwMode="auto">
          <a:xfrm>
            <a:off x="323850" y="3213100"/>
            <a:ext cx="481330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 descr="http://archive.1september.ru/mat/1999/no4_3.gif"/>
          <p:cNvPicPr>
            <a:picLocks noChangeAspect="1" noChangeArrowheads="1"/>
          </p:cNvPicPr>
          <p:nvPr/>
        </p:nvPicPr>
        <p:blipFill>
          <a:blip r:embed="rId7" r:link="rId8" cstate="email"/>
          <a:srcRect/>
          <a:stretch>
            <a:fillRect/>
          </a:stretch>
        </p:blipFill>
        <p:spPr bwMode="auto">
          <a:xfrm>
            <a:off x="5292725" y="3213100"/>
            <a:ext cx="31496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468313" y="263525"/>
            <a:ext cx="81359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Задание 1.</a:t>
            </a:r>
            <a:r>
              <a:rPr lang="ru-RU" altLang="ru-RU" b="1">
                <a:cs typeface="Times New Roman" pitchFamily="18" charset="0"/>
              </a:rPr>
              <a:t> Определите процентное содержание компонентов в каждом из данных витаминных сборов</a:t>
            </a:r>
            <a:endParaRPr lang="ru-RU" altLang="ru-RU" b="1"/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755650" y="515938"/>
            <a:ext cx="7666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altLang="ru-RU" sz="1400">
                <a:solidFill>
                  <a:srgbClr val="FF0000"/>
                </a:solidFill>
                <a:cs typeface="Times New Roman" pitchFamily="18" charset="0"/>
              </a:rPr>
              <a:t> </a:t>
            </a:r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Задание 2.</a:t>
            </a:r>
            <a:r>
              <a:rPr lang="ru-RU" altLang="ru-RU">
                <a:cs typeface="Times New Roman" pitchFamily="18" charset="0"/>
              </a:rPr>
              <a:t> </a:t>
            </a:r>
            <a:r>
              <a:rPr lang="ru-RU" altLang="ru-RU" b="1">
                <a:cs typeface="Times New Roman" pitchFamily="18" charset="0"/>
              </a:rPr>
              <a:t>Определите процентное содержание каждого вида цветка в букете, если в каждом букете по 100 цветков</a:t>
            </a:r>
            <a:endParaRPr lang="ru-RU" altLang="ru-RU" b="1"/>
          </a:p>
        </p:txBody>
      </p:sp>
      <p:pic>
        <p:nvPicPr>
          <p:cNvPr id="30723" name="Picture 4" descr="http://archive.1september.ru/mat/1999/no4_4.gif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539750" y="1989138"/>
            <a:ext cx="7848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ChangeArrowheads="1"/>
          </p:cNvSpPr>
          <p:nvPr/>
        </p:nvSpPr>
        <p:spPr bwMode="auto">
          <a:xfrm>
            <a:off x="1403350" y="906463"/>
            <a:ext cx="9577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Задание 3</a:t>
            </a:r>
            <a:r>
              <a:rPr lang="ru-RU" altLang="ru-RU" b="1">
                <a:cs typeface="Times New Roman" pitchFamily="18" charset="0"/>
              </a:rPr>
              <a:t> (по рядам). Выразите обыкновенной дробью</a:t>
            </a:r>
            <a:r>
              <a:rPr lang="ru-RU" altLang="ru-RU" b="1"/>
              <a:t>:</a:t>
            </a:r>
          </a:p>
        </p:txBody>
      </p:sp>
      <p:pic>
        <p:nvPicPr>
          <p:cNvPr id="31747" name="Picture 4" descr="http://archive.1september.ru/mat/1999/no4_5.gif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1403350" y="2130425"/>
            <a:ext cx="61214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677988" y="1714500"/>
            <a:ext cx="547052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altLang="ru-RU" sz="4400" b="1">
                <a:solidFill>
                  <a:srgbClr val="FF0000"/>
                </a:solidFill>
                <a:latin typeface="Monotype Corsiva" pitchFamily="66" charset="0"/>
              </a:rPr>
              <a:t>Из истории исследования полезных    растений</a:t>
            </a:r>
          </a:p>
        </p:txBody>
      </p:sp>
      <p:pic>
        <p:nvPicPr>
          <p:cNvPr id="83973" name="Picture 5" descr="2m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9700" y="3789363"/>
            <a:ext cx="3600450" cy="26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6" descr="bbbbyktulllllpani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64388" y="1989138"/>
            <a:ext cx="1728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5" name="Picture 7" descr="belcvetokkoi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24525" y="188913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6" name="Picture 8" descr="bykkkerrzzdlyy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50825" y="3789363"/>
            <a:ext cx="29527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9" descr="f_144821i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0" y="2060575"/>
            <a:ext cx="183515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8" name="Picture 10" descr="fialka13i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042988" y="188913"/>
            <a:ext cx="18732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11" descr="s_009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 rot="2698917">
            <a:off x="3635375" y="549275"/>
            <a:ext cx="105092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8" name="Picture 12" descr="s_048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 rot="-2585226">
            <a:off x="3132138" y="4221163"/>
            <a:ext cx="2159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900113" y="404813"/>
            <a:ext cx="7345362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54000" algn="ctr"/>
            <a:r>
              <a:rPr lang="ru-RU" altLang="ru-RU" sz="2400" b="1">
                <a:solidFill>
                  <a:srgbClr val="6600FF"/>
                </a:solidFill>
              </a:rPr>
              <a:t>Изучение и применение полезных свойств растений   на территории Средней Азии началось с древнейших времен.  Сведения о растениях, произраставших в Средней Азии, мы встречаем в трактатах известных ученых, живших много веков тому назад. </a:t>
            </a:r>
          </a:p>
          <a:p>
            <a:pPr indent="254000" algn="ctr"/>
            <a:r>
              <a:rPr lang="ru-RU" altLang="ru-RU" sz="2400" b="1">
                <a:solidFill>
                  <a:srgbClr val="6600FF"/>
                </a:solidFill>
              </a:rPr>
              <a:t>Абу Райхон Беруни в труде « Китоб Ас-Сайдана фит-тибб», посвященном врачеванию, оставил сведения о многих лекарственных растениях, произрастающих и сейчас в нашей стране.</a:t>
            </a:r>
          </a:p>
          <a:p>
            <a:pPr indent="254000" algn="ctr"/>
            <a:r>
              <a:rPr lang="ru-RU" altLang="ru-RU" sz="2400" b="1">
                <a:solidFill>
                  <a:srgbClr val="6600FF"/>
                </a:solidFill>
              </a:rPr>
              <a:t>Абу Али Ибн Сино в трактатах  « Китоб ал конун фит-тибб» и «Кито буш-шифо», изучая множество лекарственных растений Казахстана, указал на их лечебные свойства.</a:t>
            </a:r>
          </a:p>
        </p:txBody>
      </p:sp>
    </p:spTree>
  </p:cSld>
  <p:clrMapOvr>
    <a:masterClrMapping/>
  </p:clrMapOvr>
  <p:transition spd="med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584</TotalTime>
  <Words>900</Words>
  <Application>Microsoft Office PowerPoint</Application>
  <PresentationFormat>Экран (4:3)</PresentationFormat>
  <Paragraphs>100</Paragraphs>
  <Slides>27</Slides>
  <Notes>1</Notes>
  <HiddenSlides>0</HiddenSlides>
  <MMClips>7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8" baseType="lpstr">
      <vt:lpstr>Arial</vt:lpstr>
      <vt:lpstr>Comic Sans MS</vt:lpstr>
      <vt:lpstr>Verdana</vt:lpstr>
      <vt:lpstr>Century Gothic</vt:lpstr>
      <vt:lpstr>Times New Roman</vt:lpstr>
      <vt:lpstr>Monotype Corsiva</vt:lpstr>
      <vt:lpstr>Arial Black</vt:lpstr>
      <vt:lpstr>Wingdings</vt:lpstr>
      <vt:lpstr>Пастель</vt:lpstr>
      <vt:lpstr>Шары</vt:lpstr>
      <vt:lpstr>Рисунок Microsoft Word</vt:lpstr>
      <vt:lpstr>Проценты</vt:lpstr>
      <vt:lpstr>Определение, обозначение </vt:lpstr>
      <vt:lpstr>Вычисление</vt:lpstr>
      <vt:lpstr>применение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Разминка 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Молодцы! Все справились!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КУРС ИКТ</dc:creator>
  <cp:lastModifiedBy>re</cp:lastModifiedBy>
  <cp:revision>43</cp:revision>
  <dcterms:created xsi:type="dcterms:W3CDTF">2006-06-15T06:31:25Z</dcterms:created>
  <dcterms:modified xsi:type="dcterms:W3CDTF">2015-04-10T20:49:16Z</dcterms:modified>
</cp:coreProperties>
</file>