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4" r:id="rId9"/>
    <p:sldId id="265" r:id="rId10"/>
    <p:sldId id="262" r:id="rId11"/>
    <p:sldId id="263" r:id="rId12"/>
    <p:sldId id="266" r:id="rId13"/>
    <p:sldId id="267" r:id="rId14"/>
    <p:sldId id="269" r:id="rId15"/>
    <p:sldId id="270" r:id="rId16"/>
    <p:sldId id="272" r:id="rId17"/>
    <p:sldId id="273" r:id="rId18"/>
    <p:sldId id="271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F0F3-BB5C-4E89-ABEB-54B213289D1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E6B9-CD5C-4A42-95D6-8B3919E38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E6B9-CD5C-4A42-95D6-8B3919E385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50A0-5DE1-4C65-B992-9846D80877C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C239-AC7D-4B62-9596-76A40A55D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C%D0%B8%D1%8F_%D0%9A%D0%B8%D0%BE%D1%82%D0%BE" TargetMode="External"/><Relationship Id="rId3" Type="http://schemas.openxmlformats.org/officeDocument/2006/relationships/hyperlink" Target="http://ru.wikipedia.org/w/index.php?title=%D0%9F%D1%80%D0%B5%D0%BC%D0%B8%D1%8F_%D0%9D%D0%B8%D0%BA%D0%B0_%D0%A5%D0%BE%D0%BB%D0%BE%D0%BD%D1%8C%D1%8F%D0%BA%D0%B0&amp;action=edit&amp;redlink=1" TargetMode="External"/><Relationship Id="rId7" Type="http://schemas.openxmlformats.org/officeDocument/2006/relationships/hyperlink" Target="http://ru.wikipedia.org/wiki/%D0%A4%D0%A0%D0%9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5%D0%B2%D1%80%D0%BE%D0%BF%D0%B5%D0%B9%D1%81%D0%BA%D0%BE%D0%B5_%D1%84%D0%B8%D0%B7%D0%B8%D1%87%D0%B5%D1%81%D0%BA%D0%BE%D0%B5_%D0%BE%D0%B1%D1%89%D0%B5%D1%81%D1%82%D0%B2%D0%BE" TargetMode="External"/><Relationship Id="rId5" Type="http://schemas.openxmlformats.org/officeDocument/2006/relationships/hyperlink" Target="http://ru.wikipedia.org/w/index.php?title=%D0%A5%D1%8C%D1%8E%D0%BB%D0%BB%D0%B5%D1%82-%D0%9F%D0%B0%D0%BA%D0%BA%D0%B0%D1%80%D0%B4%D0%BE%D0%B2%D1%81%D0%BA%D0%B0%D1%8F_%D0%BF%D1%80%D0%B5%D0%BC%D0%B8%D1%8F&amp;action=edit&amp;redlink=1" TargetMode="External"/><Relationship Id="rId4" Type="http://schemas.openxmlformats.org/officeDocument/2006/relationships/hyperlink" Target="http://ru.wikipedia.org/w/index.php?title=%D0%9E%D0%BF%D1%82%D0%B8%D1%87%D0%B5%D1%81%D0%BA%D0%BE%D0%B5_%D0%BE%D0%B1%D1%89%D0%B5%D1%81%D1%82%D0%B2%D0%BE_%D0%A1%D0%A8%D0%90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82246bde8f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554"/>
          <a:stretch>
            <a:fillRect/>
          </a:stretch>
        </p:blipFill>
        <p:spPr>
          <a:xfrm>
            <a:off x="0" y="0"/>
            <a:ext cx="4525963" cy="4509120"/>
          </a:xfrm>
        </p:spPr>
      </p:pic>
      <p:pic>
        <p:nvPicPr>
          <p:cNvPr id="1026" name="Picture 2" descr="C:\Users\DNS\Desktop\Попова М.Г\svet-shou-luchi-laz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4509120"/>
          </a:xfrm>
          <a:prstGeom prst="rect">
            <a:avLst/>
          </a:prstGeom>
          <a:noFill/>
        </p:spPr>
      </p:pic>
      <p:pic>
        <p:nvPicPr>
          <p:cNvPr id="1027" name="Picture 3" descr="C:\Users\DNS\Desktop\Попова М.Г\1310609269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77072"/>
            <a:ext cx="2602747" cy="18925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-180528" y="4437112"/>
            <a:ext cx="3419872" cy="2204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Интегрированный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урок</a:t>
            </a:r>
          </a:p>
          <a:p>
            <a:pPr algn="ctr"/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физика+английский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язык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«Лазер»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11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581128"/>
            <a:ext cx="288032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Попова Е.А.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физики 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Попова М.Г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Николай Геннадьевич Басов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Basov_N.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271854" cy="5169529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1214422"/>
            <a:ext cx="5214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000" dirty="0"/>
              <a:t>Лауреат Нобелевской премии по физике в 1964 </a:t>
            </a:r>
            <a:r>
              <a:rPr lang="ru-RU" sz="3000" dirty="0" smtClean="0"/>
              <a:t>году.</a:t>
            </a:r>
            <a:endParaRPr lang="ru-RU" sz="3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000" dirty="0"/>
              <a:t>Высказал идею о возможности управления посредством лазера термоядерным веществом. 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000" dirty="0"/>
              <a:t>Труды Николая Басова, </a:t>
            </a:r>
            <a:r>
              <a:rPr lang="ru-RU" sz="3000" dirty="0" smtClean="0"/>
              <a:t>посвящены </a:t>
            </a:r>
            <a:r>
              <a:rPr lang="ru-RU" sz="3000" dirty="0"/>
              <a:t>применению </a:t>
            </a:r>
            <a:r>
              <a:rPr lang="ru-RU" sz="3000" dirty="0" smtClean="0"/>
              <a:t>оптоэлектроники.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Михайлович Прохоров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28736"/>
            <a:ext cx="4614866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Лауреат Нобелевской премии по физике в 1964 году.</a:t>
            </a:r>
          </a:p>
          <a:p>
            <a:r>
              <a:rPr lang="ru-RU" dirty="0" smtClean="0"/>
              <a:t>Создал </a:t>
            </a:r>
            <a:r>
              <a:rPr lang="ru-RU" dirty="0"/>
              <a:t>ряд </a:t>
            </a:r>
            <a:r>
              <a:rPr lang="ru-RU" dirty="0" smtClean="0"/>
              <a:t>лазеров </a:t>
            </a:r>
            <a:r>
              <a:rPr lang="ru-RU" dirty="0"/>
              <a:t> различных </a:t>
            </a:r>
            <a:r>
              <a:rPr lang="ru-RU" dirty="0" smtClean="0"/>
              <a:t>типов.</a:t>
            </a:r>
            <a:endParaRPr lang="ru-RU" dirty="0"/>
          </a:p>
          <a:p>
            <a:r>
              <a:rPr lang="ru-RU" dirty="0" smtClean="0"/>
              <a:t>Разработки учёного нашли применение для </a:t>
            </a:r>
            <a:r>
              <a:rPr lang="ru-RU" dirty="0"/>
              <a:t>создания систем </a:t>
            </a:r>
            <a:r>
              <a:rPr lang="ru-RU" dirty="0" smtClean="0"/>
              <a:t>дальней космической связи, лазерного термоядерного синтеза, волоконно-оптических линий связи.</a:t>
            </a:r>
            <a:r>
              <a:rPr lang="ru-RU" dirty="0"/>
              <a:t> </a:t>
            </a:r>
          </a:p>
        </p:txBody>
      </p:sp>
      <p:pic>
        <p:nvPicPr>
          <p:cNvPr id="4" name="Рисунок 3" descr="200px-Aleksandr_Prokho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333209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Лазеры в литературе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Маркиз де Сад  «Диалог умирающего со священником»				</a:t>
            </a:r>
            <a:r>
              <a:rPr lang="ru-RU" dirty="0" smtClean="0">
                <a:solidFill>
                  <a:srgbClr val="7030A0"/>
                </a:solidFill>
              </a:rPr>
              <a:t>1782 год</a:t>
            </a:r>
          </a:p>
          <a:p>
            <a:endParaRPr lang="ru-RU" dirty="0" smtClean="0"/>
          </a:p>
          <a:p>
            <a:r>
              <a:rPr lang="ru-RU" dirty="0" smtClean="0"/>
              <a:t>Г. Уэллс  «Война миров»											</a:t>
            </a:r>
            <a:r>
              <a:rPr lang="ru-RU" dirty="0" smtClean="0">
                <a:solidFill>
                  <a:srgbClr val="7030A0"/>
                </a:solidFill>
              </a:rPr>
              <a:t>1897 </a:t>
            </a:r>
            <a:r>
              <a:rPr lang="ru-RU" dirty="0">
                <a:solidFill>
                  <a:srgbClr val="7030A0"/>
                </a:solidFill>
              </a:rPr>
              <a:t>год</a:t>
            </a:r>
          </a:p>
          <a:p>
            <a:endParaRPr lang="ru-RU" dirty="0" smtClean="0"/>
          </a:p>
          <a:p>
            <a:r>
              <a:rPr lang="ru-RU" dirty="0" smtClean="0"/>
              <a:t>А. Н. Толстой  «Гиперболоид инженера Гарина»						</a:t>
            </a:r>
            <a:r>
              <a:rPr lang="ru-RU" dirty="0" smtClean="0">
                <a:solidFill>
                  <a:srgbClr val="7030A0"/>
                </a:solidFill>
              </a:rPr>
              <a:t>1927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эксперимент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Вывод формулы для расчёта длины волны лазерного излучения при помощи дифракционной решётки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Обозначим </a:t>
            </a:r>
            <a:r>
              <a:rPr lang="ru-RU" dirty="0" smtClean="0"/>
              <a:t>расстояние от решётки до экрана (</a:t>
            </a:r>
            <a:r>
              <a:rPr lang="en-US" dirty="0" smtClean="0"/>
              <a:t>L)</a:t>
            </a:r>
            <a:r>
              <a:rPr lang="ru-RU" dirty="0" smtClean="0"/>
              <a:t>, расстояние от 0 мах до 1 (</a:t>
            </a:r>
            <a:r>
              <a:rPr lang="en-US" dirty="0" smtClean="0"/>
              <a:t>X)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учтём</a:t>
            </a:r>
            <a:r>
              <a:rPr lang="ru-RU" dirty="0" smtClean="0"/>
              <a:t> постоянную решётки </a:t>
            </a:r>
            <a:r>
              <a:rPr lang="en-US" dirty="0" smtClean="0"/>
              <a:t>d 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Измерение и расчет длины волны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072074"/>
          <a:ext cx="7786740" cy="11430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7348"/>
                <a:gridCol w="1557348"/>
                <a:gridCol w="1557348"/>
                <a:gridCol w="1557348"/>
                <a:gridCol w="1557348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L,</a:t>
                      </a:r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d,</a:t>
                      </a:r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Жорес   Иванович   Алфёров</a:t>
            </a:r>
            <a:endParaRPr lang="ru-RU" dirty="0"/>
          </a:p>
        </p:txBody>
      </p:sp>
      <p:pic>
        <p:nvPicPr>
          <p:cNvPr id="4" name="Содержимое 3" descr="alfe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495461" cy="4500594"/>
          </a:xfrm>
        </p:spPr>
      </p:pic>
      <p:sp>
        <p:nvSpPr>
          <p:cNvPr id="5" name="Прямоугольник 4"/>
          <p:cNvSpPr/>
          <p:nvPr/>
        </p:nvSpPr>
        <p:spPr>
          <a:xfrm>
            <a:off x="4000496" y="1571612"/>
            <a:ext cx="49291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buFont typeface="Arial" pitchFamily="34" charset="0"/>
              <a:buChar char="•"/>
            </a:pPr>
            <a:r>
              <a:rPr lang="ru-RU" sz="2400" dirty="0" smtClean="0"/>
              <a:t>Лауреат Нобелевской премии по физике в 2000 году.</a:t>
            </a:r>
          </a:p>
          <a:p>
            <a:pPr indent="265113">
              <a:buFont typeface="Arial" pitchFamily="34" charset="0"/>
              <a:buChar char="•"/>
            </a:pPr>
            <a:r>
              <a:rPr lang="ru-RU" sz="2400" dirty="0" smtClean="0"/>
              <a:t>Признание в мире </a:t>
            </a:r>
          </a:p>
          <a:p>
            <a:r>
              <a:rPr lang="ru-RU" sz="1600" dirty="0">
                <a:hlinkClick r:id="rId3" tooltip="Премия Ника Холоньяка (страница отсутствует)"/>
              </a:rPr>
              <a:t>Премия Ника </a:t>
            </a:r>
            <a:r>
              <a:rPr lang="ru-RU" sz="1600" dirty="0" err="1">
                <a:hlinkClick r:id="rId3" tooltip="Премия Ника Холоньяка (страница отсутствует)"/>
              </a:rPr>
              <a:t>Холоньяка</a:t>
            </a:r>
            <a:r>
              <a:rPr lang="ru-RU" sz="1600" dirty="0"/>
              <a:t> (</a:t>
            </a:r>
            <a:r>
              <a:rPr lang="ru-RU" sz="1600" dirty="0">
                <a:hlinkClick r:id="rId4" tooltip="Оптическое общество США (страница отсутствует)"/>
              </a:rPr>
              <a:t>Оптическое общество США</a:t>
            </a:r>
            <a:r>
              <a:rPr lang="ru-RU" sz="1600" dirty="0"/>
              <a:t>, </a:t>
            </a:r>
          </a:p>
          <a:p>
            <a:r>
              <a:rPr lang="ru-RU" sz="1600" dirty="0" err="1">
                <a:hlinkClick r:id="rId5" tooltip="Хьюллет-Паккардовская премия (страница отсутствует)"/>
              </a:rPr>
              <a:t>Хьюллет-Паккардовская</a:t>
            </a:r>
            <a:r>
              <a:rPr lang="ru-RU" sz="1600" dirty="0">
                <a:hlinkClick r:id="rId5" tooltip="Хьюллет-Паккардовская премия (страница отсутствует)"/>
              </a:rPr>
              <a:t> </a:t>
            </a:r>
            <a:r>
              <a:rPr lang="ru-RU" sz="1600" dirty="0" smtClean="0">
                <a:hlinkClick r:id="rId5" tooltip="Хьюллет-Паккардовская премия (страница отсутствует)"/>
              </a:rPr>
              <a:t>премия</a:t>
            </a:r>
            <a:endParaRPr lang="ru-RU" sz="1600" dirty="0" smtClean="0"/>
          </a:p>
          <a:p>
            <a:r>
              <a:rPr lang="ru-RU" sz="1600" dirty="0"/>
              <a:t>	</a:t>
            </a:r>
            <a:r>
              <a:rPr lang="ru-RU" sz="1600" dirty="0" smtClean="0"/>
              <a:t>(</a:t>
            </a:r>
            <a:r>
              <a:rPr lang="ru-RU" sz="1600" dirty="0" smtClean="0">
                <a:hlinkClick r:id="rId6" tooltip="Европейское физическое общество"/>
              </a:rPr>
              <a:t>Европейское </a:t>
            </a:r>
            <a:r>
              <a:rPr lang="ru-RU" sz="1600" dirty="0">
                <a:hlinkClick r:id="rId6" tooltip="Европейское физическое общество"/>
              </a:rPr>
              <a:t>физическое общество</a:t>
            </a:r>
            <a:r>
              <a:rPr lang="ru-RU" sz="1600" dirty="0">
                <a:hlinkClick r:id="rId5" tooltip="Хьюллет-Паккардовская премия (страница отсутствует)"/>
              </a:rPr>
              <a:t>, 1978)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Премия А. П. Карпинского (</a:t>
            </a:r>
            <a:r>
              <a:rPr lang="ru-RU" sz="1600" dirty="0">
                <a:hlinkClick r:id="rId7" tooltip="ФРГ"/>
              </a:rPr>
              <a:t>ФРГ</a:t>
            </a:r>
            <a:r>
              <a:rPr lang="ru-RU" sz="1600" dirty="0">
                <a:hlinkClick r:id="rId6" tooltip="Европейское физическое общество"/>
              </a:rPr>
              <a:t>, 1989) </a:t>
            </a:r>
          </a:p>
          <a:p>
            <a:r>
              <a:rPr lang="ru-RU" sz="1600" dirty="0">
                <a:hlinkClick r:id="rId8" tooltip="Премия Киото"/>
              </a:rPr>
              <a:t>Премия Киото</a:t>
            </a:r>
            <a:r>
              <a:rPr lang="ru-RU" sz="1600" dirty="0">
                <a:hlinkClick r:id="rId6" tooltip="Европейское физическое общество"/>
              </a:rPr>
              <a:t> (</a:t>
            </a:r>
            <a:r>
              <a:rPr lang="ru-RU" sz="1600" dirty="0" err="1">
                <a:hlinkClick r:id="rId6" tooltip="Европейское физическое общество"/>
              </a:rPr>
              <a:t>Инамори</a:t>
            </a:r>
            <a:r>
              <a:rPr lang="ru-RU" sz="1600" dirty="0">
                <a:hlinkClick r:id="rId6" tooltip="Европейское физическое общество"/>
              </a:rPr>
              <a:t> фонд, Япония, 2001) </a:t>
            </a:r>
            <a:r>
              <a:rPr lang="ru-RU" sz="1600" dirty="0" smtClean="0">
                <a:hlinkClick r:id="rId6" tooltip="Европейское физическое общество"/>
              </a:rPr>
              <a:t>—</a:t>
            </a:r>
            <a:endParaRPr lang="ru-RU" sz="2400" dirty="0"/>
          </a:p>
          <a:p>
            <a:r>
              <a:rPr lang="ru-RU" sz="1600" dirty="0">
                <a:hlinkClick r:id="rId6" tooltip="Европейское физическое общество"/>
              </a:rPr>
              <a:t>Премия В. И. Вернадского (НАН Украины, 2001)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Золотая медаль Х. </a:t>
            </a:r>
            <a:r>
              <a:rPr lang="ru-RU" sz="1600" dirty="0" err="1">
                <a:hlinkClick r:id="rId6" tooltip="Европейское физическое общество"/>
              </a:rPr>
              <a:t>Велькера</a:t>
            </a:r>
            <a:r>
              <a:rPr lang="ru-RU" sz="1600" dirty="0">
                <a:hlinkClick r:id="rId6" tooltip="Европейское физическое общество"/>
              </a:rPr>
              <a:t> (1987) 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Медаль </a:t>
            </a:r>
            <a:r>
              <a:rPr lang="ru-RU" sz="1600" dirty="0" err="1">
                <a:hlinkClick r:id="rId6" tooltip="Европейское физическое общество"/>
              </a:rPr>
              <a:t>Балантайна</a:t>
            </a:r>
            <a:r>
              <a:rPr lang="ru-RU" sz="1600" dirty="0">
                <a:hlinkClick r:id="rId6" tooltip="Европейское физическое общество"/>
              </a:rPr>
              <a:t> (Институт Франклина, США, 1971) 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Золотая медаль (SPIE, 2002)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Награда Симпозиума по </a:t>
            </a:r>
            <a:r>
              <a:rPr lang="ru-RU" sz="1600" dirty="0" err="1">
                <a:hlinkClick r:id="rId6" tooltip="Европейское физическое общество"/>
              </a:rPr>
              <a:t>GaAs</a:t>
            </a:r>
            <a:r>
              <a:rPr lang="ru-RU" sz="1600" dirty="0">
                <a:hlinkClick r:id="rId6" tooltip="Европейское физическое общество"/>
              </a:rPr>
              <a:t> (1987)</a:t>
            </a:r>
          </a:p>
          <a:p>
            <a:r>
              <a:rPr lang="ru-RU" sz="1600" dirty="0">
                <a:hlinkClick r:id="rId6" tooltip="Европейское физическое общество"/>
              </a:rPr>
              <a:t>Награда «Почетный орден РАУ». </a:t>
            </a:r>
            <a:r>
              <a:rPr lang="ru-RU" sz="1600" dirty="0" smtClean="0">
                <a:hlinkClick r:id="rId6" tooltip="Европейское физическое общество"/>
              </a:rPr>
              <a:t> (Славянский) </a:t>
            </a:r>
            <a:r>
              <a:rPr lang="ru-RU" sz="1600" dirty="0" err="1" smtClean="0">
                <a:hlinkClick r:id="rId6" tooltip="Европейское физическое общество"/>
              </a:rPr>
              <a:t>университет,Армения</a:t>
            </a:r>
            <a:r>
              <a:rPr lang="ru-RU" sz="1600" dirty="0">
                <a:hlinkClick r:id="rId6" tooltip="Европейское физическое общество"/>
              </a:rPr>
              <a:t>, 2011)</a:t>
            </a:r>
          </a:p>
          <a:p>
            <a:pPr indent="265113">
              <a:buFont typeface="Arial" pitchFamily="34" charset="0"/>
              <a:buChar char="•"/>
            </a:pPr>
            <a:endParaRPr lang="ru-RU" sz="1600" dirty="0">
              <a:hlinkClick r:id="rId6" tooltip="Европейское физическое общество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Области применения лазера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Nortin\Desktop\Новая папка\прицел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6" name="Picture 2" descr="C:\Users\Nortin\Desktop\Новая папка\прицел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143668" cy="4572032"/>
          </a:xfrm>
          <a:prstGeom prst="rect">
            <a:avLst/>
          </a:prstGeom>
          <a:noFill/>
        </p:spPr>
      </p:pic>
      <p:pic>
        <p:nvPicPr>
          <p:cNvPr id="7" name="Picture 2" descr="C:\Users\Nortin\Desktop\Новая папка\промышоенно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9" y="1500174"/>
            <a:ext cx="6286544" cy="4670977"/>
          </a:xfrm>
          <a:prstGeom prst="rect">
            <a:avLst/>
          </a:prstGeom>
          <a:noFill/>
        </p:spPr>
      </p:pic>
      <p:pic>
        <p:nvPicPr>
          <p:cNvPr id="8" name="Picture 2" descr="C:\Users\Nortin\Desktop\Новая папка\шо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357299"/>
            <a:ext cx="6500858" cy="4875644"/>
          </a:xfrm>
          <a:prstGeom prst="rect">
            <a:avLst/>
          </a:prstGeom>
          <a:noFill/>
        </p:spPr>
      </p:pic>
      <p:pic>
        <p:nvPicPr>
          <p:cNvPr id="9" name="Picture 2" descr="C:\Users\Nortin\Desktop\Новая папка\2шо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89" y="1285860"/>
            <a:ext cx="657229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Челябинский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метеороид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Челябинска_метеорита_(оценка)_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09914"/>
            <a:ext cx="7572428" cy="5048044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157161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Размер  -  </a:t>
            </a:r>
            <a:r>
              <a:rPr lang="ru-RU" sz="2400" b="1" dirty="0">
                <a:solidFill>
                  <a:schemeClr val="bg1"/>
                </a:solidFill>
              </a:rPr>
              <a:t>17 </a:t>
            </a:r>
            <a:r>
              <a:rPr lang="ru-RU" sz="2400" b="1" dirty="0" smtClean="0">
                <a:solidFill>
                  <a:schemeClr val="bg1"/>
                </a:solidFill>
              </a:rPr>
              <a:t>метров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Масса -  </a:t>
            </a:r>
            <a:r>
              <a:rPr lang="ru-RU" sz="2400" b="1" dirty="0">
                <a:solidFill>
                  <a:schemeClr val="bg1"/>
                </a:solidFill>
              </a:rPr>
              <a:t>10 </a:t>
            </a:r>
            <a:r>
              <a:rPr lang="ru-RU" sz="2400" b="1" dirty="0" smtClean="0">
                <a:solidFill>
                  <a:schemeClr val="bg1"/>
                </a:solidFill>
              </a:rPr>
              <a:t> 000  тонн,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Скорость  </a:t>
            </a:r>
            <a:r>
              <a:rPr lang="ru-RU" sz="2400" b="1" dirty="0">
                <a:solidFill>
                  <a:schemeClr val="bg1"/>
                </a:solidFill>
              </a:rPr>
              <a:t>около 18 км/с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етеорид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rcRect l="1946" t="4454" r="6564" b="5624"/>
          <a:stretch>
            <a:fillRect/>
          </a:stretch>
        </p:blipFill>
        <p:spPr>
          <a:xfrm rot="5400000">
            <a:off x="1133855" y="-1152143"/>
            <a:ext cx="6876287" cy="91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dirty="0" smtClean="0"/>
              <a:t>«Отрицательный результат -  тоже результат»				</a:t>
            </a:r>
            <a:r>
              <a:rPr lang="ru-RU" dirty="0" smtClean="0">
                <a:solidFill>
                  <a:srgbClr val="7030A0"/>
                </a:solidFill>
              </a:rPr>
              <a:t>Нильс Бор</a:t>
            </a:r>
          </a:p>
          <a:p>
            <a:r>
              <a:rPr lang="ru-RU" dirty="0"/>
              <a:t> </a:t>
            </a:r>
            <a:r>
              <a:rPr lang="en-US" dirty="0" smtClean="0"/>
              <a:t>Look you should stop the work you are doing. It isn´t going to work. You know it´s not going to work, we know it´s not going to </a:t>
            </a:r>
            <a:r>
              <a:rPr lang="en-US" smtClean="0"/>
              <a:t>work. </a:t>
            </a:r>
            <a:r>
              <a:rPr lang="en-US" dirty="0" smtClean="0"/>
              <a:t>You´re wasting money. Just stop!  								</a:t>
            </a:r>
            <a:r>
              <a:rPr lang="en-US" dirty="0" smtClean="0">
                <a:solidFill>
                  <a:srgbClr val="7030A0"/>
                </a:solidFill>
              </a:rPr>
              <a:t>Rabi, </a:t>
            </a:r>
            <a:r>
              <a:rPr lang="en-US" dirty="0" err="1" smtClean="0">
                <a:solidFill>
                  <a:srgbClr val="7030A0"/>
                </a:solidFill>
              </a:rPr>
              <a:t>Kursh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 </a:t>
            </a:r>
            <a:r>
              <a:rPr lang="ru-RU" dirty="0"/>
              <a:t>«Кто владеет информацией - тот владеет миром</a:t>
            </a:r>
            <a:r>
              <a:rPr lang="ru-RU" dirty="0" smtClean="0"/>
              <a:t>»  				</a:t>
            </a:r>
            <a:r>
              <a:rPr lang="ru-RU" dirty="0" smtClean="0">
                <a:solidFill>
                  <a:srgbClr val="7030A0"/>
                </a:solidFill>
              </a:rPr>
              <a:t>Ротшильд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</a:t>
            </a:r>
            <a:r>
              <a:rPr lang="ru-RU" b="1" dirty="0"/>
              <a:t>) </a:t>
            </a:r>
            <a:r>
              <a:rPr lang="ru-RU" dirty="0"/>
              <a:t>Посмотреть видеофильмы: «Осторожно лазер!», «Тайны забытых побед. Повелители луча».</a:t>
            </a:r>
          </a:p>
          <a:p>
            <a:r>
              <a:rPr lang="ru-RU" b="1" dirty="0"/>
              <a:t>б)</a:t>
            </a:r>
            <a:r>
              <a:rPr lang="ru-RU" dirty="0"/>
              <a:t> Ответить на вопрос: «</a:t>
            </a:r>
            <a:r>
              <a:rPr lang="ru-RU" dirty="0" err="1"/>
              <a:t>Терра</a:t>
            </a:r>
            <a:r>
              <a:rPr lang="ru-RU" dirty="0"/>
              <a:t>» и «Омега» - что это?</a:t>
            </a:r>
          </a:p>
          <a:p>
            <a:r>
              <a:rPr lang="ru-RU" b="1" dirty="0"/>
              <a:t>в) </a:t>
            </a:r>
            <a:r>
              <a:rPr lang="ru-RU" dirty="0"/>
              <a:t>Составить в хронологическом порядке этапы создания лазера ( на английском языке)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357166"/>
            <a:ext cx="4929222" cy="15001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Нобелевская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премия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86808" cy="335280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«Всё моё движимое и недвижимое имущество должно быть обращено моими душеприказчиками в ликвидные ценности, а собранный таким образом капитал помещён в надёжный банк. Доходы от вложений должны принадлежать фонду, который будет ежегодно распределять их в виде премий тем, кто в течение предыдущего года принёс наибольшую пользу человечеству… Указанные проценты необходимо разделить на пять равных частей, которые предназначаются: одна часть — тому, кто сделает наиболее важное открытие или изобретение </a:t>
            </a:r>
            <a:r>
              <a:rPr lang="ru-RU" sz="1800" dirty="0">
                <a:solidFill>
                  <a:srgbClr val="FF0000"/>
                </a:solidFill>
              </a:rPr>
              <a:t>в области физики</a:t>
            </a:r>
            <a:r>
              <a:rPr lang="ru-RU" sz="1800" dirty="0">
                <a:solidFill>
                  <a:schemeClr val="tx1"/>
                </a:solidFill>
              </a:rPr>
              <a:t>; другая — тому, кто сделает наиболее важное открытие или усовершенствование </a:t>
            </a:r>
            <a:r>
              <a:rPr lang="ru-RU" sz="1800" dirty="0">
                <a:solidFill>
                  <a:srgbClr val="FF0000"/>
                </a:solidFill>
              </a:rPr>
              <a:t>в области химии</a:t>
            </a:r>
            <a:r>
              <a:rPr lang="ru-RU" sz="1800" dirty="0">
                <a:solidFill>
                  <a:schemeClr val="tx1"/>
                </a:solidFill>
              </a:rPr>
              <a:t>; третья — тому, кто сделает наиболее важное открытие </a:t>
            </a:r>
            <a:r>
              <a:rPr lang="ru-RU" sz="1800" dirty="0">
                <a:solidFill>
                  <a:srgbClr val="FF0000"/>
                </a:solidFill>
              </a:rPr>
              <a:t>в области физиологии или медицины</a:t>
            </a:r>
            <a:r>
              <a:rPr lang="ru-RU" sz="1800" dirty="0">
                <a:solidFill>
                  <a:schemeClr val="tx1"/>
                </a:solidFill>
              </a:rPr>
              <a:t>; четвёртая — тому, кто </a:t>
            </a:r>
            <a:r>
              <a:rPr lang="ru-RU" sz="1800" dirty="0">
                <a:solidFill>
                  <a:srgbClr val="FF0000"/>
                </a:solidFill>
              </a:rPr>
              <a:t>создаст</a:t>
            </a:r>
            <a:r>
              <a:rPr lang="ru-RU" sz="1800" dirty="0">
                <a:solidFill>
                  <a:schemeClr val="tx1"/>
                </a:solidFill>
              </a:rPr>
              <a:t> наиболее выдающееся </a:t>
            </a:r>
            <a:r>
              <a:rPr lang="ru-RU" sz="1800" dirty="0">
                <a:solidFill>
                  <a:srgbClr val="FF0000"/>
                </a:solidFill>
              </a:rPr>
              <a:t>литературное произведение идеалистического направления</a:t>
            </a:r>
            <a:r>
              <a:rPr lang="ru-RU" sz="1800" dirty="0">
                <a:solidFill>
                  <a:schemeClr val="tx1"/>
                </a:solidFill>
              </a:rPr>
              <a:t>; пятая — тому, кто внёс наиболее существенный </a:t>
            </a:r>
            <a:r>
              <a:rPr lang="ru-RU" sz="1800" dirty="0">
                <a:solidFill>
                  <a:srgbClr val="FF0000"/>
                </a:solidFill>
              </a:rPr>
              <a:t>вклад в сплочение наций</a:t>
            </a:r>
            <a:r>
              <a:rPr lang="ru-RU" sz="1800" dirty="0">
                <a:solidFill>
                  <a:schemeClr val="tx1"/>
                </a:solidFill>
              </a:rPr>
              <a:t>, уничтожение рабства или снижение численности существующих армий и содействие проведению мирных конгрессов… Моё особое желание заключается в том, чтобы при присуждении премий не принималась во внимание национальность кандидатов…»</a:t>
            </a:r>
          </a:p>
        </p:txBody>
      </p:sp>
      <p:pic>
        <p:nvPicPr>
          <p:cNvPr id="5" name="Рисунок 4" descr="Nobel_Prize_Me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150744" cy="2111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работу на уроке!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429000"/>
            <a:ext cx="7929618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attention!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seremoniya-vrucheniya-nobelevskoy-premii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428653"/>
            <a:ext cx="9715536" cy="728665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857868"/>
            <a:ext cx="6715172" cy="10001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Среди этих людей  могли бы оказаться и ВЫ !!!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Нобелевская премия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1964 год </a:t>
            </a:r>
            <a:r>
              <a:rPr lang="ru-RU" dirty="0" smtClean="0"/>
              <a:t>– Н.Г. Басов, А.М. Прохоров, </a:t>
            </a:r>
            <a:r>
              <a:rPr lang="ru-RU" dirty="0" err="1" smtClean="0"/>
              <a:t>Ч.Таунс</a:t>
            </a:r>
            <a:r>
              <a:rPr lang="ru-RU" dirty="0" smtClean="0"/>
              <a:t>,  за </a:t>
            </a:r>
            <a:r>
              <a:rPr lang="ru-RU" dirty="0"/>
              <a:t>фундаментальные работы в области квантовой электроники, которые </a:t>
            </a:r>
            <a:r>
              <a:rPr lang="ru-RU" dirty="0" smtClean="0"/>
              <a:t>привели к созданию генераторов и усилителей на </a:t>
            </a:r>
            <a:r>
              <a:rPr lang="ru-RU" dirty="0" err="1" smtClean="0"/>
              <a:t>лазерно-мазерном</a:t>
            </a:r>
            <a:r>
              <a:rPr lang="ru-RU" dirty="0" smtClean="0"/>
              <a:t> принципе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2000 год </a:t>
            </a:r>
            <a:r>
              <a:rPr lang="ru-RU" dirty="0" smtClean="0"/>
              <a:t>– Ж.И. Алфёров, за разработку полупроводниковых </a:t>
            </a:r>
            <a:r>
              <a:rPr lang="ru-RU" dirty="0" err="1" smtClean="0"/>
              <a:t>гетероструктур</a:t>
            </a:r>
            <a:r>
              <a:rPr lang="ru-RU" dirty="0" smtClean="0"/>
              <a:t> и создание быстро </a:t>
            </a:r>
            <a:r>
              <a:rPr lang="ru-RU" dirty="0" err="1" smtClean="0"/>
              <a:t>опто</a:t>
            </a:r>
            <a:r>
              <a:rPr lang="ru-RU" dirty="0" smtClean="0"/>
              <a:t>- и микроэлектронных компонентов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Лазер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4800" dirty="0" smtClean="0"/>
              <a:t> –     light</a:t>
            </a:r>
          </a:p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800" dirty="0" smtClean="0"/>
              <a:t> –    amplification</a:t>
            </a:r>
          </a:p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4800" dirty="0" smtClean="0"/>
              <a:t> – </a:t>
            </a:r>
            <a:r>
              <a:rPr lang="en-US" sz="2800" dirty="0" smtClean="0"/>
              <a:t>by</a:t>
            </a:r>
            <a:r>
              <a:rPr lang="en-US" sz="4800" dirty="0" smtClean="0"/>
              <a:t> stimulated</a:t>
            </a:r>
          </a:p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</a:t>
            </a:r>
            <a:r>
              <a:rPr lang="en-US" sz="4800" dirty="0" smtClean="0"/>
              <a:t>–    emission</a:t>
            </a:r>
          </a:p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4800" dirty="0" smtClean="0"/>
              <a:t> – </a:t>
            </a:r>
            <a:r>
              <a:rPr lang="en-US" sz="2400" dirty="0" smtClean="0"/>
              <a:t>of</a:t>
            </a:r>
            <a:r>
              <a:rPr lang="en-US" sz="4800" dirty="0" smtClean="0"/>
              <a:t> radiation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Альберт Эйнштейн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357298"/>
            <a:ext cx="4614866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Ф</a:t>
            </a:r>
            <a:r>
              <a:rPr lang="ru-RU" dirty="0" smtClean="0"/>
              <a:t>изик-теоретик</a:t>
            </a:r>
            <a:r>
              <a:rPr lang="ru-RU" dirty="0"/>
              <a:t>, один из основателей </a:t>
            </a:r>
            <a:r>
              <a:rPr lang="ru-RU" dirty="0" smtClean="0"/>
              <a:t>современной теоретической физики, лауреат Нобелевской премии (1921г.), общественный деятель-гуманист.</a:t>
            </a:r>
          </a:p>
          <a:p>
            <a:pPr algn="just"/>
            <a:r>
              <a:rPr lang="ru-RU" dirty="0"/>
              <a:t> А</a:t>
            </a:r>
            <a:r>
              <a:rPr lang="ru-RU" dirty="0" smtClean="0"/>
              <a:t>втор более 300 научных работ по </a:t>
            </a:r>
            <a:r>
              <a:rPr lang="ru-RU" dirty="0"/>
              <a:t>физике, а также около 150 книг и статей в </a:t>
            </a:r>
            <a:r>
              <a:rPr lang="ru-RU" dirty="0" smtClean="0"/>
              <a:t>области истории и философии науки, публицистики</a:t>
            </a:r>
            <a:r>
              <a:rPr lang="ru-RU" dirty="0"/>
              <a:t> и </a:t>
            </a:r>
            <a:r>
              <a:rPr lang="ru-RU" dirty="0" smtClean="0"/>
              <a:t>др.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Он разработал более 8 физических теорий, в том числе и теорию индуцированного (вынужденного)  излучения.</a:t>
            </a:r>
          </a:p>
        </p:txBody>
      </p:sp>
      <p:pic>
        <p:nvPicPr>
          <p:cNvPr id="4" name="Рисунок 3" descr="456px-Einstein_1921_by_F_Schmut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552464" cy="4666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93467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На вынужденном излучении основан принцип </a:t>
            </a:r>
            <a:r>
              <a:rPr lang="ru-RU" b="1" dirty="0" smtClean="0">
                <a:solidFill>
                  <a:srgbClr val="7030A0"/>
                </a:solidFill>
              </a:rPr>
              <a:t>работы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i="1" dirty="0">
                <a:solidFill>
                  <a:srgbClr val="7030A0"/>
                </a:solidFill>
              </a:rPr>
              <a:t>квантовых усилителей</a:t>
            </a:r>
            <a:r>
              <a:rPr lang="ru-RU" b="1" dirty="0">
                <a:solidFill>
                  <a:srgbClr val="7030A0"/>
                </a:solidFill>
              </a:rPr>
              <a:t>, </a:t>
            </a:r>
            <a:r>
              <a:rPr lang="ru-RU" b="1" dirty="0" smtClean="0">
                <a:solidFill>
                  <a:srgbClr val="7030A0"/>
                </a:solidFill>
              </a:rPr>
              <a:t>лазеров и мазеров.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Лазер в Египте?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посох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500462" cy="5260257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97917">
            <a:off x="6062028" y="357667"/>
            <a:ext cx="1514475" cy="3028950"/>
          </a:xfrm>
          <a:prstGeom prst="rect">
            <a:avLst/>
          </a:prstGeom>
        </p:spPr>
      </p:pic>
      <p:pic>
        <p:nvPicPr>
          <p:cNvPr id="6" name="Рисунок 5" descr="hUZ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00438"/>
            <a:ext cx="4071966" cy="302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408254" cy="4684652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69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Посох фараона – лазер?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shalyginSHA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470394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Теодор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Мейман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714488"/>
            <a:ext cx="4357718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16  мая 1960 года построил  и запустил первый </a:t>
            </a:r>
            <a:r>
              <a:rPr lang="ru-RU" dirty="0"/>
              <a:t>в мире </a:t>
            </a:r>
            <a:r>
              <a:rPr lang="ru-RU" dirty="0" smtClean="0"/>
              <a:t> твердотельный  лазер</a:t>
            </a:r>
            <a:r>
              <a:rPr lang="ru-RU" dirty="0"/>
              <a:t>, работающий в оптическом диапазоне</a:t>
            </a:r>
          </a:p>
        </p:txBody>
      </p:sp>
      <p:pic>
        <p:nvPicPr>
          <p:cNvPr id="4" name="Рисунок 3" descr="мейм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3915940" cy="527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Чарльз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Таунс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5143504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Лауреат Нобелевской премии по физике в 1964 году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труды </a:t>
            </a:r>
            <a:r>
              <a:rPr lang="ru-RU" dirty="0" err="1"/>
              <a:t>Таунса</a:t>
            </a:r>
            <a:r>
              <a:rPr lang="ru-RU" dirty="0"/>
              <a:t> посвящены </a:t>
            </a:r>
            <a:r>
              <a:rPr lang="ru-RU" dirty="0" err="1" smtClean="0"/>
              <a:t>радиоспектро-скопии</a:t>
            </a:r>
            <a:r>
              <a:rPr lang="ru-RU" dirty="0" smtClean="0"/>
              <a:t> , квантовой электронике и </a:t>
            </a:r>
            <a:r>
              <a:rPr lang="ru-RU" dirty="0"/>
              <a:t>её приложениям, </a:t>
            </a:r>
            <a:r>
              <a:rPr lang="ru-RU" dirty="0" smtClean="0"/>
              <a:t>нелинейной оптике, радиоастрономии</a:t>
            </a:r>
            <a:endParaRPr lang="ru-RU" dirty="0"/>
          </a:p>
        </p:txBody>
      </p:sp>
      <p:pic>
        <p:nvPicPr>
          <p:cNvPr id="4" name="Рисунок 3" descr="Charles_Hard_Tow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279781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465</Words>
  <Application>Microsoft Office PowerPoint</Application>
  <PresentationFormat>Экран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Нобелевская  премия</vt:lpstr>
      <vt:lpstr>Нобелевская премия</vt:lpstr>
      <vt:lpstr>Лазер</vt:lpstr>
      <vt:lpstr>Альберт Эйнштейн</vt:lpstr>
      <vt:lpstr>Лазер в Египте?</vt:lpstr>
      <vt:lpstr>Слайд 7</vt:lpstr>
      <vt:lpstr> Теодор Мейман</vt:lpstr>
      <vt:lpstr>Чарльз Таунс</vt:lpstr>
      <vt:lpstr>Николай Геннадьевич Басов</vt:lpstr>
      <vt:lpstr>Александр Михайлович Прохоров</vt:lpstr>
      <vt:lpstr>Лазеры в литературе</vt:lpstr>
      <vt:lpstr>эксперимент</vt:lpstr>
      <vt:lpstr>Жорес   Иванович   Алфёров</vt:lpstr>
      <vt:lpstr>Области применения лазера</vt:lpstr>
      <vt:lpstr>Челябинский метеороид</vt:lpstr>
      <vt:lpstr>Слайд 17</vt:lpstr>
      <vt:lpstr>Рефлексия</vt:lpstr>
      <vt:lpstr>Домашнее задание</vt:lpstr>
      <vt:lpstr>Благодарим  за работу на уроке!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Попова</dc:creator>
  <cp:lastModifiedBy>DNS</cp:lastModifiedBy>
  <cp:revision>13</cp:revision>
  <dcterms:created xsi:type="dcterms:W3CDTF">2013-03-05T03:34:01Z</dcterms:created>
  <dcterms:modified xsi:type="dcterms:W3CDTF">2015-01-31T09:41:15Z</dcterms:modified>
</cp:coreProperties>
</file>