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306" r:id="rId3"/>
    <p:sldId id="288" r:id="rId4"/>
    <p:sldId id="258" r:id="rId5"/>
    <p:sldId id="282" r:id="rId6"/>
    <p:sldId id="283" r:id="rId7"/>
    <p:sldId id="285" r:id="rId8"/>
    <p:sldId id="284" r:id="rId9"/>
    <p:sldId id="286" r:id="rId10"/>
    <p:sldId id="290" r:id="rId11"/>
    <p:sldId id="289" r:id="rId12"/>
    <p:sldId id="292" r:id="rId13"/>
    <p:sldId id="296" r:id="rId14"/>
    <p:sldId id="291" r:id="rId15"/>
    <p:sldId id="293" r:id="rId16"/>
    <p:sldId id="295" r:id="rId17"/>
    <p:sldId id="308" r:id="rId18"/>
    <p:sldId id="310" r:id="rId19"/>
    <p:sldId id="294" r:id="rId20"/>
    <p:sldId id="297" r:id="rId21"/>
    <p:sldId id="298" r:id="rId22"/>
    <p:sldId id="299" r:id="rId23"/>
    <p:sldId id="300" r:id="rId24"/>
    <p:sldId id="301" r:id="rId25"/>
    <p:sldId id="302" r:id="rId26"/>
    <p:sldId id="30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22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0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8596" y="714356"/>
            <a:ext cx="785818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Интегрированный урок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по биологии, химии и экологии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В 9 классе</a:t>
            </a:r>
          </a:p>
          <a:p>
            <a:pPr algn="ctr"/>
            <a:endParaRPr lang="ru-RU" sz="2800" b="1" i="1" dirty="0" smtClean="0">
              <a:solidFill>
                <a:srgbClr val="FF0000"/>
              </a:solidFill>
            </a:endParaRPr>
          </a:p>
          <a:p>
            <a:pPr algn="ctr"/>
            <a:endParaRPr lang="ru-RU" sz="2800" b="1" i="1" dirty="0" smtClean="0">
              <a:solidFill>
                <a:srgbClr val="FF0000"/>
              </a:solidFill>
            </a:endParaRPr>
          </a:p>
          <a:p>
            <a:pPr algn="ctr"/>
            <a:endParaRPr lang="ru-RU" sz="28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«Тайны обычной соли»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 </a:t>
            </a:r>
          </a:p>
          <a:p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0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5576" y="50004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Подтверждение качественного состав хлорида натрия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1537" y="1844823"/>
          <a:ext cx="7143801" cy="35130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81267"/>
                <a:gridCol w="2381267"/>
                <a:gridCol w="2381267"/>
              </a:tblGrid>
              <a:tr h="162734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Определяемые </a:t>
                      </a:r>
                    </a:p>
                    <a:p>
                      <a:pPr algn="ctr"/>
                      <a:r>
                        <a:rPr lang="ru-RU" sz="2400" dirty="0" smtClean="0"/>
                        <a:t>ионы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Окрашивание пламени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Раствор нитрата</a:t>
                      </a:r>
                    </a:p>
                    <a:p>
                      <a:pPr algn="ctr"/>
                      <a:r>
                        <a:rPr lang="ru-RU" sz="2400" dirty="0" smtClean="0"/>
                        <a:t>серебра</a:t>
                      </a:r>
                      <a:endParaRPr lang="ru-RU" sz="2400" dirty="0"/>
                    </a:p>
                  </a:txBody>
                  <a:tcPr/>
                </a:tc>
              </a:tr>
              <a:tr h="94282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Na</a:t>
                      </a:r>
                      <a:r>
                        <a:rPr lang="en-US" sz="2800" b="1" baseline="300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2800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Желтое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  ----------------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428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Cl</a:t>
                      </a:r>
                      <a:r>
                        <a:rPr lang="en-US" sz="2400" b="1" baseline="300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sz="2400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 ---------------             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Белый осадок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0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14414" y="500042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Поваренная соль с точки зрения биологии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74" y="1071546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Соль и здоровье человека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2132" y="-7144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1857364"/>
            <a:ext cx="250033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Мало соли:</a:t>
            </a:r>
          </a:p>
          <a:p>
            <a:r>
              <a:rPr lang="ru-RU" sz="2400" b="1" dirty="0" smtClean="0"/>
              <a:t>Сонливость</a:t>
            </a:r>
          </a:p>
          <a:p>
            <a:r>
              <a:rPr lang="ru-RU" sz="2400" b="1" dirty="0" smtClean="0"/>
              <a:t>Слабость</a:t>
            </a:r>
          </a:p>
          <a:p>
            <a:r>
              <a:rPr lang="ru-RU" sz="2400" b="1" dirty="0" smtClean="0"/>
              <a:t>Головокружение</a:t>
            </a:r>
          </a:p>
          <a:p>
            <a:r>
              <a:rPr lang="ru-RU" sz="2400" b="1" dirty="0" smtClean="0"/>
              <a:t>Тошнота</a:t>
            </a:r>
          </a:p>
          <a:p>
            <a:r>
              <a:rPr lang="ru-RU" sz="2400" b="1" dirty="0" smtClean="0"/>
              <a:t>Цинга</a:t>
            </a:r>
          </a:p>
          <a:p>
            <a:r>
              <a:rPr lang="ru-RU" sz="2400" b="1" dirty="0" smtClean="0"/>
              <a:t>Потеря вкуса</a:t>
            </a:r>
          </a:p>
          <a:p>
            <a:r>
              <a:rPr lang="ru-RU" sz="2400" b="1" dirty="0" smtClean="0"/>
              <a:t>Поражение нервной системы</a:t>
            </a:r>
          </a:p>
          <a:p>
            <a:r>
              <a:rPr lang="ru-RU" sz="2400" b="1" dirty="0" smtClean="0"/>
              <a:t>Спазмы гладкой мускулатуры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72198" y="1857364"/>
            <a:ext cx="278608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 smtClean="0">
                <a:solidFill>
                  <a:srgbClr val="FF0000"/>
                </a:solidFill>
              </a:rPr>
              <a:t>Много соли:</a:t>
            </a:r>
          </a:p>
          <a:p>
            <a:pPr algn="r"/>
            <a:r>
              <a:rPr lang="ru-RU" sz="2400" b="1" dirty="0" smtClean="0"/>
              <a:t>Нагрузка на сердце</a:t>
            </a:r>
          </a:p>
          <a:p>
            <a:pPr algn="r"/>
            <a:r>
              <a:rPr lang="ru-RU" sz="2400" b="1" dirty="0" smtClean="0"/>
              <a:t>Ишемическая болезнь</a:t>
            </a:r>
          </a:p>
          <a:p>
            <a:pPr algn="r"/>
            <a:r>
              <a:rPr lang="ru-RU" sz="2400" b="1" dirty="0" smtClean="0"/>
              <a:t>Нагрузка на сосуды</a:t>
            </a:r>
          </a:p>
          <a:p>
            <a:pPr algn="r"/>
            <a:r>
              <a:rPr lang="ru-RU" sz="2400" b="1" dirty="0" smtClean="0"/>
              <a:t>Отеки</a:t>
            </a:r>
          </a:p>
          <a:p>
            <a:pPr algn="r"/>
            <a:r>
              <a:rPr lang="ru-RU" sz="2400" b="1" dirty="0" smtClean="0"/>
              <a:t>Гипертония</a:t>
            </a:r>
          </a:p>
          <a:p>
            <a:pPr algn="r"/>
            <a:r>
              <a:rPr lang="ru-RU" sz="2400" b="1" dirty="0" smtClean="0"/>
              <a:t>Проблемы с почками</a:t>
            </a:r>
          </a:p>
          <a:p>
            <a:pPr algn="r"/>
            <a:r>
              <a:rPr lang="ru-RU" sz="2400" b="1" dirty="0" smtClean="0"/>
              <a:t>Набор веса, ожирение</a:t>
            </a:r>
          </a:p>
          <a:p>
            <a:pPr algn="r"/>
            <a:r>
              <a:rPr lang="ru-RU" sz="2400" b="1" dirty="0" smtClean="0"/>
              <a:t>Нарушение обмена веществ</a:t>
            </a:r>
            <a:endParaRPr lang="ru-RU" sz="2400" b="1" dirty="0"/>
          </a:p>
        </p:txBody>
      </p:sp>
      <p:sp>
        <p:nvSpPr>
          <p:cNvPr id="9" name="Овал 8"/>
          <p:cNvSpPr/>
          <p:nvPr/>
        </p:nvSpPr>
        <p:spPr>
          <a:xfrm>
            <a:off x="3428992" y="1928802"/>
            <a:ext cx="2571768" cy="30718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«Золотая середина»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10 -15г в сутки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0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nikopharm.com.ua/download/catalo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4929222" cy="49292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00042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Поваренная соль с точки зрения биологии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9322" y="1571612"/>
            <a:ext cx="32146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Физиологический раствор - это раствор, который по своему качественному составу и концентрации солей соответствует составу плазмы крови (0,9%).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0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45058" name="Picture 2" descr="http://www.znaikak.ru/design/pic/visred/%D0%B1%D0%BE%D1%87%D0%BA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428868"/>
            <a:ext cx="3452810" cy="3452810"/>
          </a:xfrm>
          <a:prstGeom prst="rect">
            <a:avLst/>
          </a:prstGeom>
          <a:noFill/>
        </p:spPr>
      </p:pic>
      <p:pic>
        <p:nvPicPr>
          <p:cNvPr id="45060" name="Picture 4" descr="http://xarchevnya.ru/uploads/posts/2010-11/1290591727_4992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420888"/>
            <a:ext cx="4473984" cy="34370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642918"/>
            <a:ext cx="6500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   </a:t>
            </a:r>
            <a:r>
              <a:rPr lang="ru-RU" sz="2400" b="1" i="1" dirty="0" smtClean="0">
                <a:solidFill>
                  <a:srgbClr val="FF0000"/>
                </a:solidFill>
              </a:rPr>
              <a:t>Поваренная соль с точки зрения биологии</a:t>
            </a: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                          Соль - антисептик</a:t>
            </a:r>
          </a:p>
          <a:p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0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00232" y="500042"/>
            <a:ext cx="5906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Поваренная соль с точки зрения экологии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www.moemnenie.org/imagehosting/2012/11/26/138050b3094b78e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071505"/>
            <a:ext cx="6858048" cy="49937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flipH="1">
            <a:off x="1785918" y="6165304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Выход соли на поверхность почвы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0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00298" y="42860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14546" y="285728"/>
            <a:ext cx="586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Поваренная соль с точки зрения экологии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899592" y="1628800"/>
            <a:ext cx="2736304" cy="79208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Растения - </a:t>
            </a:r>
            <a:r>
              <a:rPr lang="ru-RU" sz="2400" b="1" dirty="0" err="1" smtClean="0"/>
              <a:t>соленакопители</a:t>
            </a:r>
            <a:endParaRPr lang="ru-RU" sz="2400" b="1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5364088" y="1643050"/>
            <a:ext cx="2808312" cy="78581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Солевыводящие</a:t>
            </a:r>
            <a:r>
              <a:rPr lang="ru-RU" sz="2400" b="1" dirty="0" smtClean="0"/>
              <a:t> растения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14612" y="928670"/>
            <a:ext cx="4274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Растения солончаков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8130" name="Picture 2" descr="http://molbiol.ru/forums/uploads/a001/b006/post-12150-11610986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786058"/>
            <a:ext cx="3071834" cy="335758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7224" y="642939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Солерос европейский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8132" name="Picture 4" descr="http://www.plantarium.ru/dat/plants/5/520/53520_e56ce17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780928"/>
            <a:ext cx="3071834" cy="336271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429256" y="6429396"/>
            <a:ext cx="1880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</a:t>
            </a:r>
            <a:r>
              <a:rPr lang="ru-RU" b="1" dirty="0" err="1" smtClean="0">
                <a:solidFill>
                  <a:srgbClr val="FF0000"/>
                </a:solidFill>
              </a:rPr>
              <a:t>кермек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6084168" y="1268760"/>
            <a:ext cx="504056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195736" y="1268760"/>
            <a:ext cx="576064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0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46082" name="Picture 2" descr="http://novostiliteratury.ru/wp-content/uploads/2014/01/lukomor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465"/>
            <a:ext cx="9144000" cy="6868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948264" y="476672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Мертвое море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0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476672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Соленость воды </a:t>
            </a:r>
            <a:r>
              <a:rPr lang="ru-RU" sz="2400" b="1" i="1" dirty="0" smtClean="0">
                <a:solidFill>
                  <a:srgbClr val="FF0000"/>
                </a:solidFill>
              </a:rPr>
              <a:t>(суммарное содержание солей) выражают в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промилях</a:t>
            </a:r>
            <a:r>
              <a:rPr lang="ru-RU" sz="2400" b="1" i="1" dirty="0" smtClean="0">
                <a:solidFill>
                  <a:srgbClr val="FF0000"/>
                </a:solidFill>
              </a:rPr>
              <a:t> — граммах веществ, содержащихся в 1 кг морской воды.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15616" y="1700810"/>
          <a:ext cx="6984776" cy="50115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09881"/>
                <a:gridCol w="3574895"/>
              </a:tblGrid>
              <a:tr h="48180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Водоём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Соленость</a:t>
                      </a:r>
                      <a:endParaRPr lang="ru-RU" sz="2400" dirty="0"/>
                    </a:p>
                  </a:txBody>
                  <a:tcPr/>
                </a:tc>
              </a:tr>
              <a:tr h="68135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Атлантический океан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34.00 – 37.30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68135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Средиземное море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36.00 – 39.50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8180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Красное</a:t>
                      </a:r>
                      <a:r>
                        <a:rPr lang="ru-RU" sz="2400" baseline="0" dirty="0" smtClean="0"/>
                        <a:t> море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38.00 – 42.00</a:t>
                      </a:r>
                      <a:endParaRPr lang="ru-RU" sz="2400" dirty="0"/>
                    </a:p>
                  </a:txBody>
                  <a:tcPr/>
                </a:tc>
              </a:tr>
              <a:tr h="9733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Мертвое</a:t>
                      </a:r>
                      <a:r>
                        <a:rPr lang="ru-RU" sz="2400" b="1" baseline="0" dirty="0" smtClean="0"/>
                        <a:t> море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260-270, в отдельные годы 310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97336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Черное море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/>
                        <a:t>18.00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48180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Балтийское море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6.00 – 11.00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0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47105" name="Picture 1" descr="D:\рабочий стол\пов соль\мор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5" y="0"/>
            <a:ext cx="9132505" cy="69033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86116" y="285728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Мёртвое море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0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8596" y="714356"/>
            <a:ext cx="78581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Ты можешь стать умнее тремя путями: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-путем опыта – это самый горький путь;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-путем подражания – это самый легкий путь;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-путем размышления – это самый  благородный путь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                                (Древняя китайская пословица)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0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14480" y="357166"/>
            <a:ext cx="5870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Поваренная соль с точки зрения истории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49154" name="Picture 2" descr="D:\рабочий стол\пов соль\бун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610" y="1214422"/>
            <a:ext cx="7132852" cy="441502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71736" y="6000768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«Соляной» бунт в Москве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0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900igr.net/datai/istorija/Razvitie-drevnikh-ljudej/0007-015-KHorosho-razvityj-mozg-obschestvennyj-kharakter-truda-priveli-k-rezkom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00108"/>
            <a:ext cx="8187258" cy="53817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285728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Поваренная соль с точки зрения истории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0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51201" name="Picture 1" descr="D:\рабочий стол\пов соль\озер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079599"/>
            <a:ext cx="7786741" cy="484973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85918" y="428604"/>
            <a:ext cx="6656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Поваренная соль с точки зрения истории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6215082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Озеро Баскунчак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0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50177" name="Picture 1" descr="D:\рабочий стол\пов соль\карти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678" y="785794"/>
            <a:ext cx="8178849" cy="45005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14480" y="5786454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Леонардо да Винчи «Тайная вечеря»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0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4441195" y="90100"/>
            <a:ext cx="2616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826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3" y="1928802"/>
            <a:ext cx="73581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FF0000"/>
                </a:solidFill>
              </a:rPr>
              <a:t>    Недосол на столе - пересол на спине.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FF0000"/>
                </a:solidFill>
              </a:rPr>
              <a:t>    Хлеб-соль кушай, а правду слушай.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FF0000"/>
                </a:solidFill>
              </a:rPr>
              <a:t>    Без соли, без хлеба -половина обеда.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FF0000"/>
                </a:solidFill>
              </a:rPr>
              <a:t>    Хлеб-соль дружбу водят, а ссору           выводят.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857232"/>
            <a:ext cx="4314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Пословицы и поговорки о соли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0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14678" y="357166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Виды соли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napolnayemdom.com/wp-content/uploads/2012/05/salt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500438"/>
            <a:ext cx="4276725" cy="2895601"/>
          </a:xfrm>
          <a:prstGeom prst="rect">
            <a:avLst/>
          </a:prstGeom>
          <a:noFill/>
        </p:spPr>
      </p:pic>
      <p:pic>
        <p:nvPicPr>
          <p:cNvPr id="7" name="Picture 4" descr="http://cooler.irk.ru/pic22/2710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62883">
            <a:off x="514320" y="2018823"/>
            <a:ext cx="2000264" cy="2667020"/>
          </a:xfrm>
          <a:prstGeom prst="rect">
            <a:avLst/>
          </a:prstGeom>
          <a:noFill/>
        </p:spPr>
      </p:pic>
      <p:pic>
        <p:nvPicPr>
          <p:cNvPr id="8" name="Picture 8" descr="http://s47.radikal.ru/i117/0903/e9/2a78a40d6a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90961">
            <a:off x="6139836" y="1829585"/>
            <a:ext cx="1838322" cy="3089617"/>
          </a:xfrm>
          <a:prstGeom prst="rect">
            <a:avLst/>
          </a:prstGeom>
          <a:noFill/>
        </p:spPr>
      </p:pic>
      <p:pic>
        <p:nvPicPr>
          <p:cNvPr id="10" name="Picture 6" descr="http://www.product.ru/imaguser/111185solfasovannayapomol1851vkartonnyhpachka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415292">
            <a:off x="3428992" y="1000108"/>
            <a:ext cx="1715028" cy="2615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0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428604"/>
            <a:ext cx="85011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                             Так что же такое соль?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</a:rPr>
              <a:t>        С точки зрения химии, соль - это вещество, образовавшееся в результате взаимодействия кислоты и щелочи.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</a:rPr>
              <a:t>        С точки зрения геологии – это образовавшиеся в результате геологических процессов мощные залежи </a:t>
            </a:r>
            <a:r>
              <a:rPr lang="ru-RU" sz="2400" b="1" dirty="0" err="1" smtClean="0">
                <a:solidFill>
                  <a:srgbClr val="FF0000"/>
                </a:solidFill>
              </a:rPr>
              <a:t>галита</a:t>
            </a:r>
            <a:r>
              <a:rPr lang="ru-RU" sz="2400" b="1" dirty="0" smtClean="0">
                <a:solidFill>
                  <a:srgbClr val="FF0000"/>
                </a:solidFill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</a:rPr>
              <a:t>        С точки зрения экологии - это </a:t>
            </a:r>
            <a:r>
              <a:rPr lang="ru-RU" sz="2400" b="1" dirty="0" err="1" smtClean="0">
                <a:solidFill>
                  <a:srgbClr val="FF0000"/>
                </a:solidFill>
              </a:rPr>
              <a:t>высолы</a:t>
            </a:r>
            <a:r>
              <a:rPr lang="ru-RU" sz="2400" b="1" dirty="0" smtClean="0">
                <a:solidFill>
                  <a:srgbClr val="FF0000"/>
                </a:solidFill>
              </a:rPr>
              <a:t>, прожилки, а иногда даже поверхностные корки в почвах (засушливых зон) - солонцах и солончаках, практически непригодных для жизни растений и сельскохозяйственного использования.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</a:rPr>
              <a:t>        Для биохимика и медика - это раствор, циркулирующий в организме человека, без которого невозможны определенные биохимические реакции и соответственно, невозможно нормальное функционирование органов</a:t>
            </a:r>
            <a:r>
              <a:rPr lang="ru-RU" sz="2400" b="1" i="1" dirty="0" smtClean="0"/>
              <a:t>.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0"/>
          <p:cNvPicPr>
            <a:picLocks noChangeAspect="1" noChangeArrowheads="1"/>
          </p:cNvPicPr>
          <p:nvPr/>
        </p:nvPicPr>
        <p:blipFill>
          <a:blip r:embed="rId2" cstate="print">
            <a:lum bright="18000" contrast="-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L37p4p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62" y="0"/>
            <a:ext cx="91456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47664" y="3861048"/>
            <a:ext cx="6960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NaCl</a:t>
            </a:r>
            <a:r>
              <a:rPr lang="ru-RU" sz="4800" b="1" dirty="0" smtClean="0"/>
              <a:t> – хлорид натрия</a:t>
            </a:r>
            <a:endParaRPr lang="ru-RU" sz="4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солонка</a:t>
            </a:r>
            <a:endParaRPr lang="ru-RU" dirty="0"/>
          </a:p>
        </p:txBody>
      </p:sp>
      <p:pic>
        <p:nvPicPr>
          <p:cNvPr id="2052" name="Picture 4" descr="http://club.foto.ru/gallery/images/photo/2004/06/10/219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675" y="0"/>
            <a:ext cx="924867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0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59" y="2643182"/>
            <a:ext cx="77153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Задачи урока: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1)Изучить физические и  химические свойства хлорида натрия.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2)Раскрыть биологическую роль поваренной соли для живых организмов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3)Рассмотреть влияние поваренной соли, как абиотического фактора среды, на живые организмы.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4)Выяснить роль  поваренной соли в истории человечества.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785794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Тема урока: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«Тайны обычной соли»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0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71670" y="2428868"/>
            <a:ext cx="4214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1группа – химики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2 группа – биологи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3 группа – экологи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4 группа – историки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22" y="714356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Задания по группам: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0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5" name="Picture 3" descr="D:\рабочий стол\пов соль\галит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429000"/>
            <a:ext cx="4357718" cy="3268289"/>
          </a:xfrm>
          <a:prstGeom prst="rect">
            <a:avLst/>
          </a:prstGeom>
          <a:noFill/>
        </p:spPr>
      </p:pic>
      <p:pic>
        <p:nvPicPr>
          <p:cNvPr id="6" name="Picture 2" descr="D:\рабочий стол\пов соль\галит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62840">
            <a:off x="214282" y="1571612"/>
            <a:ext cx="4219575" cy="27051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43042" y="260648"/>
            <a:ext cx="643445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Поваренная соль с точки зрения химии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             Природный минерал -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галит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Picture 4" descr="D:\рабочий стол\пов соль\гали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95816">
            <a:off x="4426567" y="1700047"/>
            <a:ext cx="4443409" cy="317748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0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43042" y="571480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Поваренная соль с точки зрения химии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2053" name="Picture 5" descr="D:\рабочий стол\пов соль\решет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85860"/>
            <a:ext cx="4000528" cy="363437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143504" y="1500174"/>
            <a:ext cx="36433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Температура плавления  - 801 </a:t>
            </a:r>
            <a:r>
              <a:rPr lang="ru-RU" sz="2800" b="1" i="1" baseline="30000" dirty="0" smtClean="0">
                <a:solidFill>
                  <a:srgbClr val="FF0000"/>
                </a:solidFill>
              </a:rPr>
              <a:t>0</a:t>
            </a:r>
            <a:r>
              <a:rPr lang="ru-RU" sz="2800" b="1" i="1" dirty="0" smtClean="0">
                <a:solidFill>
                  <a:srgbClr val="FF0000"/>
                </a:solidFill>
              </a:rPr>
              <a:t>С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Температура  кипения - 1465</a:t>
            </a:r>
            <a:r>
              <a:rPr lang="ru-RU" sz="2800" b="1" i="1" baseline="30000" dirty="0" smtClean="0">
                <a:solidFill>
                  <a:srgbClr val="FF0000"/>
                </a:solidFill>
              </a:rPr>
              <a:t> 0</a:t>
            </a:r>
            <a:r>
              <a:rPr lang="ru-RU" sz="2800" b="1" i="1" dirty="0" smtClean="0">
                <a:solidFill>
                  <a:srgbClr val="FF0000"/>
                </a:solidFill>
              </a:rPr>
              <a:t>С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785918" y="5715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5143512"/>
            <a:ext cx="544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NaCl</a:t>
            </a:r>
            <a:r>
              <a:rPr lang="ru-RU" sz="3600" b="1" dirty="0" smtClean="0">
                <a:solidFill>
                  <a:srgbClr val="FF0000"/>
                </a:solidFill>
              </a:rPr>
              <a:t>                </a:t>
            </a:r>
            <a:r>
              <a:rPr lang="en-US" sz="3600" b="1" dirty="0" smtClean="0">
                <a:solidFill>
                  <a:srgbClr val="FF0000"/>
                </a:solidFill>
              </a:rPr>
              <a:t>Na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+ </a:t>
            </a:r>
            <a:r>
              <a:rPr lang="en-US" sz="3600" b="1" dirty="0" smtClean="0">
                <a:solidFill>
                  <a:srgbClr val="FF0000"/>
                </a:solidFill>
              </a:rPr>
              <a:t> +  </a:t>
            </a:r>
            <a:r>
              <a:rPr lang="en-US" sz="3600" b="1" dirty="0" err="1" smtClean="0">
                <a:solidFill>
                  <a:srgbClr val="FF0000"/>
                </a:solidFill>
              </a:rPr>
              <a:t>Cl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-</a:t>
            </a:r>
            <a:endParaRPr lang="ru-RU" sz="3600" b="1" baseline="30000" dirty="0">
              <a:solidFill>
                <a:srgbClr val="FF000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851920" y="5445224"/>
            <a:ext cx="108012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0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034" y="785794"/>
            <a:ext cx="828680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Правила техники безопасности при проведении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лабораторной работы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1.Не трогайте вещества, посуду и не приступайте к работе без разрешения  учителя.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2.Вещества нельзя брать руками  и проверять их на вкус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3.При выполнении опыта пользуйтесь небольшими дозами веществ.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4.Пользуясь спиртовкой, нельзя зажигать её от другой  спиртовки                                                             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5.Чтобы погасить пламя спиртовки, её следует закрыть колпачком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604</Words>
  <Application>Microsoft Office PowerPoint</Application>
  <PresentationFormat>Экран (4:3)</PresentationFormat>
  <Paragraphs>124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63</cp:revision>
  <dcterms:modified xsi:type="dcterms:W3CDTF">2014-01-29T10:02:49Z</dcterms:modified>
</cp:coreProperties>
</file>