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312" r:id="rId2"/>
    <p:sldId id="257" r:id="rId3"/>
    <p:sldId id="295" r:id="rId4"/>
    <p:sldId id="296" r:id="rId5"/>
    <p:sldId id="258" r:id="rId6"/>
    <p:sldId id="267" r:id="rId7"/>
    <p:sldId id="268" r:id="rId8"/>
    <p:sldId id="269" r:id="rId9"/>
    <p:sldId id="271" r:id="rId10"/>
    <p:sldId id="270" r:id="rId11"/>
    <p:sldId id="300" r:id="rId12"/>
    <p:sldId id="260" r:id="rId13"/>
    <p:sldId id="272" r:id="rId14"/>
    <p:sldId id="273" r:id="rId15"/>
    <p:sldId id="261" r:id="rId16"/>
    <p:sldId id="262" r:id="rId17"/>
    <p:sldId id="263" r:id="rId18"/>
    <p:sldId id="274" r:id="rId19"/>
    <p:sldId id="276" r:id="rId20"/>
    <p:sldId id="275" r:id="rId21"/>
    <p:sldId id="301" r:id="rId22"/>
    <p:sldId id="302" r:id="rId23"/>
    <p:sldId id="286" r:id="rId24"/>
    <p:sldId id="287" r:id="rId25"/>
    <p:sldId id="264" r:id="rId26"/>
    <p:sldId id="265" r:id="rId27"/>
    <p:sldId id="291" r:id="rId28"/>
    <p:sldId id="281" r:id="rId29"/>
    <p:sldId id="285" r:id="rId30"/>
    <p:sldId id="284" r:id="rId31"/>
    <p:sldId id="293" r:id="rId32"/>
    <p:sldId id="266" r:id="rId33"/>
    <p:sldId id="278" r:id="rId34"/>
    <p:sldId id="279" r:id="rId35"/>
    <p:sldId id="280" r:id="rId36"/>
    <p:sldId id="283" r:id="rId37"/>
    <p:sldId id="297" r:id="rId38"/>
    <p:sldId id="298" r:id="rId39"/>
    <p:sldId id="30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40" autoAdjust="0"/>
  </p:normalViewPr>
  <p:slideViewPr>
    <p:cSldViewPr>
      <p:cViewPr varScale="1">
        <p:scale>
          <a:sx n="88" d="100"/>
          <a:sy n="88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F537-52B9-4C74-B91B-4014E0070C0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DD39-EA01-4F60-953B-65539168A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DD39-EA01-4F60-953B-65539168A6D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686-8EAC-498B-8022-CD6D9707998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3803-7D80-4904-BCF6-14F1FC53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Bismuth_crystal_macr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Елена\Pictures\и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786058"/>
            <a:ext cx="91440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Интерференция света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643446"/>
            <a:ext cx="485778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Всё известно вокруг, тем не менее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Земле ещё много того,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достойно, поверь, удивления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твоего, и моего.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(автор неизвестен)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Елена\Pictures\интерференция!!!\090c57050633bc9f9ddccd2670c1d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428892" cy="2331118"/>
          </a:xfrm>
          <a:prstGeom prst="rect">
            <a:avLst/>
          </a:prstGeom>
          <a:noFill/>
        </p:spPr>
      </p:pic>
      <p:pic>
        <p:nvPicPr>
          <p:cNvPr id="91139" name="Picture 3" descr="C:\Users\Елена\Pictures\интерференция 11\1278498240_10007313_11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85728"/>
            <a:ext cx="2643206" cy="2333623"/>
          </a:xfrm>
          <a:prstGeom prst="rect">
            <a:avLst/>
          </a:prstGeom>
          <a:noFill/>
        </p:spPr>
      </p:pic>
      <p:pic>
        <p:nvPicPr>
          <p:cNvPr id="13313" name="Picture 1" descr="C:\Users\Елена\Pictures\п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510709" cy="2470069"/>
          </a:xfrm>
          <a:prstGeom prst="rect">
            <a:avLst/>
          </a:prstGeom>
          <a:noFill/>
        </p:spPr>
      </p:pic>
      <p:pic>
        <p:nvPicPr>
          <p:cNvPr id="2" name="Picture 1" descr="C:\Users\Елена\Pictures\интерференция 22\681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357945" y="285728"/>
            <a:ext cx="2571771" cy="23221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Цвета побежалости в природе</a:t>
            </a:r>
            <a:endParaRPr lang="ru-RU" dirty="0"/>
          </a:p>
        </p:txBody>
      </p:sp>
      <p:pic>
        <p:nvPicPr>
          <p:cNvPr id="5" name="Рисунок 4" descr="http://upload.wikimedia.org/wikipedia/commons/thumb/c/cc/Bismuth_crystal_macro.jpg/220px-Bismuth_crystal_macr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Цвета побежалости на кристалле висмута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07207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Елена\Pictures\Борнит Минера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4357718" cy="28575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14876" y="1142985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Цвета побежалости минерала Борнит</a:t>
            </a:r>
          </a:p>
          <a:p>
            <a:endParaRPr lang="ru-RU" dirty="0"/>
          </a:p>
        </p:txBody>
      </p:sp>
      <p:pic>
        <p:nvPicPr>
          <p:cNvPr id="1027" name="Picture 3" descr="C:\Users\Елена\Pictures\01305322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29108"/>
            <a:ext cx="4286280" cy="2286040"/>
          </a:xfrm>
          <a:prstGeom prst="rect">
            <a:avLst/>
          </a:prstGeom>
          <a:noFill/>
        </p:spPr>
      </p:pic>
      <p:pic>
        <p:nvPicPr>
          <p:cNvPr id="3" name="Picture 2" descr="C:\Users\Елена\Pictures\30acb13ece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429132"/>
            <a:ext cx="4357718" cy="2286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400050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Цвета побежалости в оксидных пленках минералов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572008"/>
            <a:ext cx="885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Грималь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2286016" cy="3057524"/>
          </a:xfrm>
          <a:prstGeom prst="rect">
            <a:avLst/>
          </a:prstGeom>
        </p:spPr>
      </p:pic>
      <p:pic>
        <p:nvPicPr>
          <p:cNvPr id="84994" name="Picture 2" descr="C:\Users\Елена\Pictures\интерференция!!!\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142984"/>
            <a:ext cx="4786346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4286256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Итальянский ученый Ф.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Гримальди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проделал простой опыт по интерференции света: на пути солнечных лучей ставил диафрагму с двумя близкими отверстиями, получал два конуса световых лучей; помещая экран в том месте, где эти конусы накладываются друг на друга, заметил, что в некоторых местах освещенность экрана меньше, чем если бы его освещал только один световой конус. Из этого опыта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Гримальди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сделал вывод, что прибавление света к свету не всегда увеличивает освещенность.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714884"/>
            <a:ext cx="88583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Попытки объяснить разноцветную окраску тонких масляных плёнок на поверхности воды делали в разное время независимо друг от друга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английские ученые Роберт Бойль и Роберт Гук.  Они объясняли данное явление отражением света от верхней и нижней поверхностей пленки.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Елена\Pictures\ученые\Роберт Бой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928670"/>
            <a:ext cx="2357454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40719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Роберт Гук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Роберт Бойль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C:\Users\Елена\Pictures\интерференция!!!\тонкая пл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2357454" cy="1400178"/>
          </a:xfrm>
          <a:prstGeom prst="rect">
            <a:avLst/>
          </a:prstGeom>
          <a:noFill/>
        </p:spPr>
      </p:pic>
      <p:pic>
        <p:nvPicPr>
          <p:cNvPr id="56322" name="Picture 2" descr="C:\Users\Елена\Pictures\интерференция!!!\3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2357454" cy="2143140"/>
          </a:xfrm>
          <a:prstGeom prst="rect">
            <a:avLst/>
          </a:prstGeom>
          <a:noFill/>
        </p:spPr>
      </p:pic>
      <p:pic>
        <p:nvPicPr>
          <p:cNvPr id="55299" name="Picture 3" descr="C:\Users\Елена\Pictures\г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1" y="928670"/>
            <a:ext cx="2374978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Один из основателей волновой оптики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Pictures\интерференция 6\youn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000396" cy="38576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928670"/>
            <a:ext cx="5572164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Человек ярких дарований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Томас Юнг (13.06.1773 – 10.05.1829) –известный врач и замечательный физик, астроном, механик, металлург и египтолог, океанограф и зоолог, востоковед и сатирик, геофизик и полиглот (знал 14 языков: греческий, латынь, древнееврейский, французский, итальянский, арабский, персидский, английский,…), серьезный знаток музыки и искусный музыкант, игравший едва ли не на всех инструментах того времени; отличный живописец и даже незаурядный гимнаст, акробат и наездник.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Юнг был человеком почти таких же универсальных 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рований, как Леонардо да Винчи.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«Всякий может делать то, что делают другие».                                 Т. Юнг.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«Феномен Юнг» удивил весь научный мир своим простым опытом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357298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1801г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английский ученый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Т. Юнг объяснил явление интерференции света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принципа суперпозиции световых  когерентных волн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ввел термин «интерференция» в науку.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929330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Интерференция (лат.)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 +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ferens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несущий, переносящий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Елена\Pictures\опыт юн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5440391" cy="4159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каких условиях можно наблюдать интерференцию света?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142985"/>
            <a:ext cx="600079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Интерференция света </a:t>
            </a:r>
            <a:r>
              <a:rPr lang="ru-RU" sz="2100" dirty="0" smtClean="0"/>
              <a:t>– это явление наложения световых волн друг на друга, приводящее к перераспределению энергии волн в пространстве, в результате чего происходит усиление или ослабление света.</a:t>
            </a:r>
          </a:p>
          <a:p>
            <a:endParaRPr lang="ru-RU" sz="2100" dirty="0" smtClean="0"/>
          </a:p>
          <a:p>
            <a:r>
              <a:rPr lang="ru-RU" sz="2100" b="1" dirty="0" smtClean="0"/>
              <a:t>Условие интерференции – когерентность</a:t>
            </a:r>
          </a:p>
          <a:p>
            <a:r>
              <a:rPr lang="ru-RU" sz="2100" b="1" dirty="0" smtClean="0"/>
              <a:t> (согласованность) источников </a:t>
            </a:r>
            <a:r>
              <a:rPr lang="ru-RU" sz="2100" dirty="0" smtClean="0"/>
              <a:t>.</a:t>
            </a:r>
          </a:p>
          <a:p>
            <a:endParaRPr lang="ru-RU" sz="2100" dirty="0" smtClean="0"/>
          </a:p>
          <a:p>
            <a:r>
              <a:rPr lang="ru-RU" sz="2100" b="1" dirty="0" smtClean="0"/>
              <a:t>Когерентные источники </a:t>
            </a:r>
            <a:r>
              <a:rPr lang="ru-RU" sz="2100" dirty="0" smtClean="0"/>
              <a:t>– это  источники  с одинаковой частотой и постоянной разностью фаз в любой точке пространства.</a:t>
            </a:r>
          </a:p>
          <a:p>
            <a:pPr algn="ctr"/>
            <a:r>
              <a:rPr lang="ru-RU" sz="2400" b="1" dirty="0" smtClean="0"/>
              <a:t>В природе нет когерентных источников света!</a:t>
            </a:r>
          </a:p>
          <a:p>
            <a:endParaRPr lang="ru-RU" sz="21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42844" y="6000768"/>
          <a:ext cx="4500594" cy="642942"/>
        </p:xfrm>
        <a:graphic>
          <a:graphicData uri="http://schemas.openxmlformats.org/presentationml/2006/ole">
            <p:oleObj spid="_x0000_s1027" name="Equation" r:id="rId3" imgW="1206360" imgH="203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57752" y="600076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условие интерференции</a:t>
            </a:r>
            <a:endParaRPr lang="ru-RU" sz="2400" b="1" dirty="0"/>
          </a:p>
        </p:txBody>
      </p:sp>
      <p:pic>
        <p:nvPicPr>
          <p:cNvPr id="3" name="Picture 4" descr="C:\Users\Елена\Pictures\опыт юнг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646578" cy="4772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Интерференционная картина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071546"/>
            <a:ext cx="5357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Интерференционная картина </a:t>
            </a:r>
            <a:r>
              <a:rPr lang="ru-RU" sz="2400" dirty="0" smtClean="0"/>
              <a:t>на экране – </a:t>
            </a:r>
            <a:r>
              <a:rPr lang="ru-RU" sz="2400" b="1" dirty="0" smtClean="0">
                <a:solidFill>
                  <a:srgbClr val="C00000"/>
                </a:solidFill>
              </a:rPr>
              <a:t>это чередование светлых (цветных) и темных полос на экране, максимумов и минимумов.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 закону сохранения энергии: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энергия световых волн никуда не исчезает, она только перераспределяется между максимумами и минимумами.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max- </a:t>
            </a:r>
            <a:r>
              <a:rPr lang="ru-RU" sz="2400" b="1" dirty="0" smtClean="0">
                <a:solidFill>
                  <a:srgbClr val="C00000"/>
                </a:solidFill>
              </a:rPr>
              <a:t>свет</a:t>
            </a:r>
            <a:r>
              <a:rPr lang="ru-RU" sz="2400" b="1" dirty="0" smtClean="0"/>
              <a:t>; </a:t>
            </a:r>
            <a:r>
              <a:rPr lang="en-US" sz="2400" b="1" dirty="0" smtClean="0"/>
              <a:t>min</a:t>
            </a:r>
            <a:r>
              <a:rPr lang="ru-RU" sz="2400" b="1" dirty="0" smtClean="0"/>
              <a:t>- тьма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521495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Монохроматичность</a:t>
            </a:r>
            <a:r>
              <a:rPr lang="ru-RU" sz="2400" b="1" dirty="0" smtClean="0"/>
              <a:t> – одноцветность (</a:t>
            </a:r>
            <a:r>
              <a:rPr lang="el-GR" sz="2400" b="1" dirty="0" smtClean="0"/>
              <a:t>ν</a:t>
            </a:r>
            <a:r>
              <a:rPr lang="ru-RU" sz="2400" b="1" dirty="0" smtClean="0"/>
              <a:t>=</a:t>
            </a:r>
            <a:r>
              <a:rPr lang="en-US" sz="2400" b="1" dirty="0" smtClean="0"/>
              <a:t>const)</a:t>
            </a:r>
            <a:r>
              <a:rPr lang="ru-RU" sz="2400" b="1" dirty="0" smtClean="0"/>
              <a:t>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монос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- один; </a:t>
            </a:r>
            <a:r>
              <a:rPr lang="ru-RU" sz="2400" b="1" dirty="0" err="1" smtClean="0">
                <a:solidFill>
                  <a:srgbClr val="C00000"/>
                </a:solidFill>
              </a:rPr>
              <a:t>хромос</a:t>
            </a:r>
            <a:r>
              <a:rPr lang="ru-RU" sz="2400" b="1" dirty="0" smtClean="0"/>
              <a:t> – цвет.</a:t>
            </a:r>
          </a:p>
          <a:p>
            <a:r>
              <a:rPr lang="ru-RU" sz="2400" b="1" dirty="0" smtClean="0"/>
              <a:t>Монохроматический свет – </a:t>
            </a:r>
            <a:r>
              <a:rPr lang="ru-RU" sz="2400" b="1" dirty="0" err="1" smtClean="0"/>
              <a:t>свет</a:t>
            </a:r>
            <a:r>
              <a:rPr lang="ru-RU" sz="2400" b="1" dirty="0" smtClean="0"/>
              <a:t> лазера; свет, пропущенный через светофильтр</a:t>
            </a:r>
            <a:r>
              <a:rPr lang="ru-RU" sz="2400" dirty="0" smtClean="0"/>
              <a:t> (цветное стекло).</a:t>
            </a:r>
            <a:endParaRPr lang="ru-RU" sz="2400" dirty="0"/>
          </a:p>
        </p:txBody>
      </p:sp>
      <p:pic>
        <p:nvPicPr>
          <p:cNvPr id="64515" name="Picture 3" descr="C:\Users\Елена\Pictures\опыт юнга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071546"/>
            <a:ext cx="2936560" cy="3643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Условие интерференционных максимумов и минимумов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571612"/>
            <a:ext cx="32861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Условие максимумов:</a:t>
            </a:r>
            <a:endParaRPr lang="ru-RU" sz="2300" b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548313" y="2143125"/>
          <a:ext cx="2976562" cy="1143000"/>
        </p:xfrm>
        <a:graphic>
          <a:graphicData uri="http://schemas.openxmlformats.org/presentationml/2006/ole">
            <p:oleObj spid="_x0000_s25604" name="Equation" r:id="rId3" imgW="1193760" imgH="3934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0694" y="4071942"/>
            <a:ext cx="30718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Условие минимумов:</a:t>
            </a:r>
            <a:endParaRPr lang="ru-RU" sz="2300" b="1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572132" y="4857760"/>
          <a:ext cx="3357586" cy="1143008"/>
        </p:xfrm>
        <a:graphic>
          <a:graphicData uri="http://schemas.openxmlformats.org/presentationml/2006/ole">
            <p:oleObj spid="_x0000_s25605" name="Equation" r:id="rId4" imgW="1485720" imgH="393480" progId="Equation.DSMT4">
              <p:embed/>
            </p:oleObj>
          </a:graphicData>
        </a:graphic>
      </p:graphicFrame>
      <p:pic>
        <p:nvPicPr>
          <p:cNvPr id="25609" name="Picture 9" descr="C:\Users\Елена\Pictures\инт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5286412" cy="2446832"/>
          </a:xfrm>
          <a:prstGeom prst="rect">
            <a:avLst/>
          </a:prstGeom>
          <a:noFill/>
        </p:spPr>
      </p:pic>
      <p:pic>
        <p:nvPicPr>
          <p:cNvPr id="25606" name="Picture 6" descr="C:\Users\Елена\Pictures\инт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857628"/>
            <a:ext cx="5286412" cy="2786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Кольца Ньютона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857232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И.Ньютон наблюдал и исследовал кольца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только в белом, но и при освещении линзы одноцветным (монохроматическим) светом.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Удовлетворительно объяснить, почему возникают кольца, Ньютон не смог.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удалось Юнгу.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белом свете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748" name="Picture 4" descr="C:\Users\Елена\Pictures\интерференция света 2\800px-Laser_Inter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14752"/>
            <a:ext cx="3143272" cy="3000396"/>
          </a:xfrm>
          <a:prstGeom prst="rect">
            <a:avLst/>
          </a:prstGeom>
          <a:noFill/>
        </p:spPr>
      </p:pic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42844" y="1000108"/>
            <a:ext cx="2714644" cy="2571768"/>
            <a:chOff x="3334" y="1706"/>
            <a:chExt cx="2041" cy="127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334" y="2795"/>
              <a:ext cx="2041" cy="18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379" y="2523"/>
              <a:ext cx="1918" cy="261"/>
            </a:xfrm>
            <a:custGeom>
              <a:avLst/>
              <a:gdLst>
                <a:gd name="T0" fmla="*/ 0 w 1918"/>
                <a:gd name="T1" fmla="*/ 12 h 261"/>
                <a:gd name="T2" fmla="*/ 666 w 1918"/>
                <a:gd name="T3" fmla="*/ 228 h 261"/>
                <a:gd name="T4" fmla="*/ 1341 w 1918"/>
                <a:gd name="T5" fmla="*/ 210 h 261"/>
                <a:gd name="T6" fmla="*/ 1918 w 1918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8"/>
                <a:gd name="T13" fmla="*/ 0 h 261"/>
                <a:gd name="T14" fmla="*/ 1918 w 191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8" h="261">
                  <a:moveTo>
                    <a:pt x="0" y="12"/>
                  </a:moveTo>
                  <a:cubicBezTo>
                    <a:pt x="111" y="48"/>
                    <a:pt x="443" y="195"/>
                    <a:pt x="666" y="228"/>
                  </a:cubicBezTo>
                  <a:cubicBezTo>
                    <a:pt x="889" y="261"/>
                    <a:pt x="1133" y="248"/>
                    <a:pt x="1341" y="210"/>
                  </a:cubicBezTo>
                  <a:cubicBezTo>
                    <a:pt x="1549" y="172"/>
                    <a:pt x="1798" y="44"/>
                    <a:pt x="1918" y="0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379" y="170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42" y="1842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105" y="1933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468" y="1933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830" y="188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148" y="1797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5193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4876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4513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4150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3787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424" y="2069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" name="Рисунок 26" descr="кольца в бе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714752"/>
            <a:ext cx="2860843" cy="30003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71802" y="61436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белом свете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00760" y="592933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монохроматическом свете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" name="Picture 3" descr="C:\Users\Елена\Pictures\интерференция!!!\кольца в фи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12" y="3714752"/>
            <a:ext cx="2795814" cy="300039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42844" y="592933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монохроматическом свете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642942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Кольца Ньютона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Елена\Pictures\интерференция!!!\ris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071834" cy="23818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857233"/>
            <a:ext cx="5572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Кольца Ньютона – интерференционная картина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имеющая вид концентрических колец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возникающая в тонкой прослойке воздуха между стеклянной пластиной и положенной на нее плоско – выпуклой линзой, сферическая поверхность которой имеет большой радиус кривизн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месте соприкосновения линзы и пластины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темное пятно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вокруг него совокупность маленьких радужных (или одноцветных) колец.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Расстояние между соседними кольцами быстро убывают с увеличением их радиуса.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78645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Кольца Ньютона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монохроматическом свете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5749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Интерферируют лучи1 и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Елена\Pictures\интерференция 22\Кольц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  <a:ln>
            <a:solidFill>
              <a:srgbClr val="C00000"/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Интерференция света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785926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«Мыльный пузырь, витая в воздухе… зажигается всеми оттенками цветов, присущими окружающим предметам. Мыльный пузырь, пожалуй, самое изысканное чудо природы»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Марк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Pictures\интерференция света\iCAV45L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688120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Разные интерференционные картины колец Ньютона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C:\Users\Елена\Pictures\колца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5072098" cy="5143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207167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43240" y="2143116"/>
            <a:ext cx="714380" cy="69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48" y="264318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Пробное стекло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86116" y="2714620"/>
            <a:ext cx="714380" cy="1132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4282" y="350043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Кривизна линзы больше кривизны пробного стекла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521495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Кривизна линзы меньше кривизны пробного стекла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4286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714356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 фото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оправа, в которой зажаты две стеклянные пластины. Одна из них слегка выпуклая, так что пластины касаются друг друга в какой-то точке. И в этой точке наблюдается нечто странное: вокруг нее возникают кольца. В центре они почти не окрашены, чуть дальше переливаются всеми цветами радуги, а к краю теряют насыщенность цветов, блекнут и исчезают...</a:t>
            </a:r>
          </a:p>
        </p:txBody>
      </p:sp>
      <p:pic>
        <p:nvPicPr>
          <p:cNvPr id="5" name="Рисунок 4" descr="Кольца Ньют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 descr="C:\Users\Елена\Pictures\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3571876"/>
            <a:ext cx="2304449" cy="3105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6578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И.Ньютон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571876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 название, первым опыт провел отнюдь не Исаак Ньютон. В 1663 г. другой англичанин, Роберт Бойль, первым обнаружил кольца Ньютона, а через два года опыт и открытие были независимо повторены Робертом Гуком. Ньютон же подробно исследовал это явление, обнаружил закономерности в расположении и окраске колец, а также объяснил их на основе корпускулярной теории света.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Кольца Ньютона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Зарождение волновой оптики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857233"/>
            <a:ext cx="61436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В чем же удивительность этого простого эксперимента? </a:t>
            </a:r>
          </a:p>
          <a:p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В каждой точке происходит отражение света от поверхностей пластин (всего таких поверхностей четыре). Мы видим, что иногда это приводит к увеличению яркости, но кое-где свет + </a:t>
            </a:r>
            <a:r>
              <a:rPr lang="ru-RU" sz="2150" dirty="0" err="1" smtClean="0"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 = темнота!</a:t>
            </a:r>
          </a:p>
          <a:p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Через сто с лишним лет Томас Юнг "пролил свет" на причину этого явления, назвав ее интерференцией.</a:t>
            </a:r>
          </a:p>
          <a:p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Свет "чувствует" малейшие изменения расстояния между пластинами. </a:t>
            </a:r>
          </a:p>
          <a:p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Обратите внимание: на фото видна пылинка, попавшая в зазор между пластинами (там, где форма колец слегка искажена</a:t>
            </a:r>
            <a:endParaRPr lang="ru-RU" sz="21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3" name="Picture 3" descr="C:\Users\Елена\Pictures\кольц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428999"/>
            <a:ext cx="2714644" cy="3207683"/>
          </a:xfrm>
          <a:prstGeom prst="rect">
            <a:avLst/>
          </a:prstGeom>
          <a:noFill/>
        </p:spPr>
      </p:pic>
      <p:pic>
        <p:nvPicPr>
          <p:cNvPr id="5" name="Рисунок 4" descr="Кольца Ньюто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715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Некоторые применения интерференции света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1000108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«Просветление оптики»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уменьшение отражения света от поверхности линзы  в результате нанесения на нее специальной пленки.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Фиолетовый или сиреневый оттенок просветленных объективов.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Елена\Pictures\интерференция!!!\интерференция в плен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500702"/>
            <a:ext cx="3286148" cy="1243010"/>
          </a:xfrm>
          <a:prstGeom prst="rect">
            <a:avLst/>
          </a:prstGeom>
          <a:noFill/>
        </p:spPr>
      </p:pic>
      <p:pic>
        <p:nvPicPr>
          <p:cNvPr id="33794" name="Picture 2" descr="C:\Users\Елена\Pictures\интерференция света 2\1643_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2214578" cy="1714512"/>
          </a:xfrm>
          <a:prstGeom prst="rect">
            <a:avLst/>
          </a:prstGeom>
          <a:noFill/>
        </p:spPr>
      </p:pic>
      <p:pic>
        <p:nvPicPr>
          <p:cNvPr id="33796" name="Picture 4" descr="C:\Users\Елена\Pictures\интерференция света 2\00382354-photo-appareil-photo-numerique-panasonic-lumix-dmc-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00108"/>
            <a:ext cx="2286016" cy="1729395"/>
          </a:xfrm>
          <a:prstGeom prst="rect">
            <a:avLst/>
          </a:prstGeom>
          <a:noFill/>
        </p:spPr>
      </p:pic>
      <p:pic>
        <p:nvPicPr>
          <p:cNvPr id="33797" name="Picture 5" descr="C:\Users\Елена\Pictures\интерференция света 2\рогнпе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928934"/>
            <a:ext cx="2214578" cy="1500198"/>
          </a:xfrm>
          <a:prstGeom prst="rect">
            <a:avLst/>
          </a:prstGeom>
          <a:noFill/>
        </p:spPr>
      </p:pic>
      <p:pic>
        <p:nvPicPr>
          <p:cNvPr id="31745" name="Picture 1" descr="C:\Users\Елена\Pictures\интерференция света 2\moskva-obektiv_Canon_FD_200_mm_128_S_S_C__237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928934"/>
            <a:ext cx="2357454" cy="1500198"/>
          </a:xfrm>
          <a:prstGeom prst="rect">
            <a:avLst/>
          </a:prstGeom>
          <a:noFill/>
        </p:spPr>
      </p:pic>
      <p:pic>
        <p:nvPicPr>
          <p:cNvPr id="31746" name="Picture 2" descr="C:\Users\Елена\Pictures\интерференция света 2\LEUPOLD%2066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57760"/>
            <a:ext cx="2214578" cy="1775394"/>
          </a:xfrm>
          <a:prstGeom prst="rect">
            <a:avLst/>
          </a:prstGeom>
          <a:noFill/>
        </p:spPr>
      </p:pic>
      <p:pic>
        <p:nvPicPr>
          <p:cNvPr id="31747" name="Picture 3" descr="C:\Users\Елена\Pictures\интерференция света 2\6813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357422" y="4929198"/>
            <a:ext cx="2214578" cy="1709377"/>
          </a:xfrm>
          <a:prstGeom prst="rect">
            <a:avLst/>
          </a:prstGeom>
          <a:noFill/>
        </p:spPr>
      </p:pic>
      <p:pic>
        <p:nvPicPr>
          <p:cNvPr id="5" name="Picture 1" descr="C:\Users\Елена\Pictures\интерференция света 2\mir2088764456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500570"/>
            <a:ext cx="1500198" cy="928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Некоторые применения интерференции света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57752" y="1500174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Проверка качества обработки поверхности.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Неровности поверхности с точностью до 10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 вызывают искривления интерференционных полос, образующихся при отражении света от контролируемой поверхности и нижней грани эталонной пластины.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Елена\Pictures\интерференция света 2\качеств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48292"/>
            <a:ext cx="4500594" cy="3866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4000504"/>
            <a:ext cx="121444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Деталь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928794" y="5000636"/>
            <a:ext cx="121444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Эталон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решить ли нам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задачечку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214422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Две когерентные световые волны достигают некоторой точки пространства с разностью хода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произойдет в этой точке пространства усиление или ослабление света, если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/2;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l-G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4282" y="1142984"/>
          <a:ext cx="2286016" cy="785818"/>
        </p:xfrm>
        <a:graphic>
          <a:graphicData uri="http://schemas.openxmlformats.org/presentationml/2006/ole">
            <p:oleObj spid="_x0000_s28674" name="Equation" r:id="rId3" imgW="1168200" imgH="39348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785918" y="5715016"/>
          <a:ext cx="2357454" cy="890238"/>
        </p:xfrm>
        <a:graphic>
          <a:graphicData uri="http://schemas.openxmlformats.org/presentationml/2006/ole">
            <p:oleObj spid="_x0000_s28675" name="Equation" r:id="rId4" imgW="146016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1736" y="107154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max - 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2863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min - ?</a:t>
            </a:r>
            <a:endParaRPr lang="ru-RU" sz="3600" b="1" dirty="0"/>
          </a:p>
        </p:txBody>
      </p:sp>
      <p:pic>
        <p:nvPicPr>
          <p:cNvPr id="28676" name="Picture 4" descr="C:\Users\Елена\Pictures\интерференция 22\schoolgi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714620"/>
            <a:ext cx="2357454" cy="2571768"/>
          </a:xfrm>
          <a:prstGeom prst="rect">
            <a:avLst/>
          </a:prstGeom>
          <a:noFill/>
        </p:spPr>
      </p:pic>
      <p:pic>
        <p:nvPicPr>
          <p:cNvPr id="3" name="Picture 4" descr="C:\Users\Елена\Pictures\интерференция 22\questio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125" y="2143116"/>
            <a:ext cx="1215041" cy="1204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Как решать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714356"/>
          <a:ext cx="8858312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643734"/>
              </a:tblGrid>
              <a:tr h="5929354">
                <a:tc>
                  <a:txBody>
                    <a:bodyPr/>
                    <a:lstStyle/>
                    <a:p>
                      <a:r>
                        <a:rPr lang="ru-RU" sz="2400" b="0" u="sng" baseline="0" dirty="0" smtClean="0">
                          <a:solidFill>
                            <a:schemeClr val="tx1"/>
                          </a:solidFill>
                        </a:rPr>
                        <a:t>Дано: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Когерентные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источники света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а) 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/2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б)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max-?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min -?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Ответ: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а) ослабление </a:t>
                      </a:r>
                    </a:p>
                    <a:p>
                      <a:pPr lvl="1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света;</a:t>
                      </a:r>
                    </a:p>
                    <a:p>
                      <a:pPr lvl="0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б) усиление </a:t>
                      </a:r>
                    </a:p>
                    <a:p>
                      <a:pPr lvl="1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света.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</a:rPr>
                        <a:t>Решение: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="0" baseline="0" smtClean="0">
                          <a:solidFill>
                            <a:schemeClr val="tx1"/>
                          </a:solidFill>
                        </a:rPr>
                        <a:t>Запишем условие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интерференционных максимумов и минимумов в общем виде</a:t>
                      </a:r>
                    </a:p>
                    <a:p>
                      <a:pPr marL="342900" indent="-342900">
                        <a:buNone/>
                      </a:pP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2) Определим, каким четным или нечетным является число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3) Подставим данные задачи:</a:t>
                      </a:r>
                    </a:p>
                    <a:p>
                      <a:pPr marL="342900" indent="-342900">
                        <a:buNone/>
                      </a:pP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428992" y="1785926"/>
          <a:ext cx="3143272" cy="714380"/>
        </p:xfrm>
        <a:graphic>
          <a:graphicData uri="http://schemas.openxmlformats.org/presentationml/2006/ole">
            <p:oleObj spid="_x0000_s29698" name="Equation" r:id="rId3" imgW="1054080" imgH="39348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571868" y="3500438"/>
          <a:ext cx="3000396" cy="785818"/>
        </p:xfrm>
        <a:graphic>
          <a:graphicData uri="http://schemas.openxmlformats.org/presentationml/2006/ole">
            <p:oleObj spid="_x0000_s29699" name="Equation" r:id="rId4" imgW="634680" imgH="39348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071802" y="4857760"/>
          <a:ext cx="5214974" cy="1714512"/>
        </p:xfrm>
        <a:graphic>
          <a:graphicData uri="http://schemas.openxmlformats.org/presentationml/2006/ole">
            <p:oleObj spid="_x0000_s29700" name="Equation" r:id="rId5" imgW="2108160" imgH="9903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Фронтальный опрос по теме:     «Интерференция света»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Елена\Pictures\tomato3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00240"/>
            <a:ext cx="3929090" cy="2286016"/>
          </a:xfrm>
          <a:prstGeom prst="rect">
            <a:avLst/>
          </a:prstGeom>
          <a:noFill/>
        </p:spPr>
      </p:pic>
      <p:pic>
        <p:nvPicPr>
          <p:cNvPr id="38915" name="Picture 3" descr="C:\Users\Елена\Pictures\интерференция!!!\0006-006-Interferentsija-sv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357694"/>
            <a:ext cx="3929090" cy="2214578"/>
          </a:xfrm>
          <a:prstGeom prst="rect">
            <a:avLst/>
          </a:prstGeom>
          <a:noFill/>
        </p:spPr>
      </p:pic>
      <p:pic>
        <p:nvPicPr>
          <p:cNvPr id="38916" name="Picture 4" descr="C:\Users\Елена\Pictures\интерференция 6\Интерференцию света также наблюдают в тончайшем листочке слюды, пятнах.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3429024" cy="4572032"/>
          </a:xfrm>
          <a:prstGeom prst="rect">
            <a:avLst/>
          </a:prstGeom>
          <a:noFill/>
        </p:spPr>
      </p:pic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8001024" y="4500570"/>
          <a:ext cx="903287" cy="685800"/>
        </p:xfrm>
        <a:graphic>
          <a:graphicData uri="http://schemas.openxmlformats.org/presentationml/2006/ole">
            <p:oleObj spid="_x0000_s40961" name="Объект упаковщика для оболочки" showAsIcon="1" r:id="rId6" imgW="902520" imgH="68544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43900" y="4000504"/>
            <a:ext cx="78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знаете ли Вы?</a:t>
            </a:r>
            <a:endParaRPr lang="ru-RU" dirty="0"/>
          </a:p>
        </p:txBody>
      </p:sp>
      <p:pic>
        <p:nvPicPr>
          <p:cNvPr id="33794" name="Picture 2" descr="C:\Users\Елена\Pictures\интерференция!!!\Девочка, пускающая мыльные пузы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28670"/>
            <a:ext cx="7667652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600076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Скульптура «Мечта» ( девочка, пускающая мыльные пузыри)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г. Белгород установлена в 2005г.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знаете ли Вы?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Елена\Pictures\интерференция!!!\1267722431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858312" cy="600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00076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 августа 1996 года новозеландец Алан </a:t>
            </a:r>
            <a:r>
              <a:rPr lang="ru-RU" b="1" dirty="0" err="1" smtClean="0">
                <a:solidFill>
                  <a:schemeClr val="bg1"/>
                </a:solidFill>
              </a:rPr>
              <a:t>Маккей</a:t>
            </a:r>
            <a:r>
              <a:rPr lang="ru-RU" b="1" dirty="0" smtClean="0">
                <a:solidFill>
                  <a:schemeClr val="bg1"/>
                </a:solidFill>
              </a:rPr>
              <a:t> выдул самый длинный мыльный пузырь – длиной 32 метра.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– опрос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07154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785795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Какое явление называется интерференцией волн?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Интерференция – явление наложения когерентных волн, при котором образуется постоянное во времени распределение амплитуды результирующих колебаний в различных точках пространства.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49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Какие волны называются когерентными?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50043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Волны с одинаковой частотой и постоянной разностью фаз называются когерентными.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14338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 каких точках пространства  наблюдаются интерференционные максимумы?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282" y="491860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Интерференционные максимумы наблюдаются в точках пространства, для которых геометрическая разность хода интерферирующих волн равна целому числу длин волн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786050" y="6215082"/>
          <a:ext cx="2571768" cy="500066"/>
        </p:xfrm>
        <a:graphic>
          <a:graphicData uri="http://schemas.openxmlformats.org/presentationml/2006/ole">
            <p:oleObj spid="_x0000_s11265" name="Equation" r:id="rId3" imgW="120636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12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71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 57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(«Физика 9 класс: учебник для общеобразовательных учреждений»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А.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Перышкин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Гутник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Москва, «Дрофа», 2011.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урока.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ТЗ – 10, №14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(«Физика 9 класс: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методическое пособие (дидактические материалы)»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Е. Марон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Марон, Москва, «Дрофа», 2011.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практической работы.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три  задания.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Бритвенное лезвие нагрейте на спичке, сотрите тряпочкой копоть и рассмотрите образовавшуюся на лезвии пленку. Зарисуйте порядок появления цветных полос. Объясните результат опыта.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Pictures\интерференция!!!\110710_1310304375_947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1571636" cy="1571636"/>
          </a:xfrm>
          <a:prstGeom prst="rect">
            <a:avLst/>
          </a:prstGeom>
          <a:noFill/>
        </p:spPr>
      </p:pic>
      <p:pic>
        <p:nvPicPr>
          <p:cNvPr id="34819" name="Picture 3" descr="C:\Users\Елена\Pictures\интерференция!!!\80657912_543820_4132no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1571636" cy="2990842"/>
          </a:xfrm>
          <a:prstGeom prst="rect">
            <a:avLst/>
          </a:prstGeom>
          <a:noFill/>
        </p:spPr>
      </p:pic>
      <p:pic>
        <p:nvPicPr>
          <p:cNvPr id="34820" name="Picture 4" descr="C:\Users\Елена\Pictures\интерференция!!!\iCAV45L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71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практической работы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Опустите очень маленькую каплю скипидара (масла) с конца иголки на поверхность воды. Образовавшуюся пленку наблюдайте в отраженном свете и зарисуйте. Объясните результат опыта.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С помощью трубки выдуйте небольшой мыльный пузырь и пронаблюдайте за образованием цветных интерференционных колец  в белом и монохроматическом свете (через цветную пленку).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желающих: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подготовьте сообщение о мыльных пузырях: о приготовлении мыльных растворов, о способах выдувания больших мыльных пузырей, желающие могут на следующем уроке продемонстрировать и поделиться своим опытом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C:\Users\Елена\Pictures\интерференция!!!\110710_1310304375_947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1571636" cy="1571636"/>
          </a:xfrm>
          <a:prstGeom prst="rect">
            <a:avLst/>
          </a:prstGeom>
          <a:noFill/>
        </p:spPr>
      </p:pic>
      <p:pic>
        <p:nvPicPr>
          <p:cNvPr id="34819" name="Picture 3" descr="C:\Users\Елена\Pictures\интерференция!!!\80657912_543820_4132no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1571636" cy="2990842"/>
          </a:xfrm>
          <a:prstGeom prst="rect">
            <a:avLst/>
          </a:prstGeom>
          <a:noFill/>
        </p:spPr>
      </p:pic>
      <p:pic>
        <p:nvPicPr>
          <p:cNvPr id="34820" name="Picture 4" descr="C:\Users\Елена\Pictures\интерференция!!!\iCAV45L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Наблюдение интерференции света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(практическая работа)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5286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пронаблюдать и зарисовать характерные  особенности  явления интерференции света , ответить на контрольные вопросы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1) спички,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2) спиртовка (свеча в металлической оправе),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3) комочек ваты на проволоке в пробирке, смоченный раствором хлорида натрия,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4) проволочное кольцо с ручкой,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5) стакан с мыльным раствором,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6) пластинки стеклянные (стекла предметные)-2шт.,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7) бумажная салфетка для стекол,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8) светофильтр ( цветное стекло, цветная пленка).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Елена\Pictures\интерференция 6\l-1483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143248"/>
            <a:ext cx="3500462" cy="1214438"/>
          </a:xfrm>
          <a:prstGeom prst="rect">
            <a:avLst/>
          </a:prstGeom>
          <a:noFill/>
        </p:spPr>
      </p:pic>
      <p:pic>
        <p:nvPicPr>
          <p:cNvPr id="6" name="Picture 2" descr="C:\Users\Елена\Pictures\интерференция!!!\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285992"/>
            <a:ext cx="1428760" cy="1071570"/>
          </a:xfrm>
          <a:prstGeom prst="rect">
            <a:avLst/>
          </a:prstGeom>
          <a:noFill/>
        </p:spPr>
      </p:pic>
      <p:pic>
        <p:nvPicPr>
          <p:cNvPr id="13" name="Picture 2" descr="C:\Users\Елена\Pictures\интерференция света 2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3500462" cy="1714512"/>
          </a:xfrm>
          <a:prstGeom prst="rect">
            <a:avLst/>
          </a:prstGeom>
          <a:noFill/>
        </p:spPr>
      </p:pic>
      <p:pic>
        <p:nvPicPr>
          <p:cNvPr id="3" name="Picture 2" descr="C:\Users\Елена\Pictures\21f95255e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357694"/>
            <a:ext cx="1782763" cy="2286016"/>
          </a:xfrm>
          <a:prstGeom prst="rect">
            <a:avLst/>
          </a:prstGeom>
          <a:noFill/>
        </p:spPr>
      </p:pic>
      <p:pic>
        <p:nvPicPr>
          <p:cNvPr id="10" name="Picture 2" descr="C:\Users\Елена\Pictures\k1549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357694"/>
            <a:ext cx="2071702" cy="1000132"/>
          </a:xfrm>
          <a:prstGeom prst="rect">
            <a:avLst/>
          </a:prstGeom>
          <a:noFill/>
        </p:spPr>
      </p:pic>
      <p:pic>
        <p:nvPicPr>
          <p:cNvPr id="11" name="Picture 3" descr="C:\Users\Елена\Pictures\svechi_v_metallicheskoy_podstavke_24808187_2_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5286388"/>
            <a:ext cx="2071702" cy="1373785"/>
          </a:xfrm>
          <a:prstGeom prst="rect">
            <a:avLst/>
          </a:prstGeom>
          <a:noFill/>
        </p:spPr>
      </p:pic>
      <p:pic>
        <p:nvPicPr>
          <p:cNvPr id="33798" name="Picture 6" descr="C:\Users\Елена\Pictures\5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786058"/>
            <a:ext cx="1285884" cy="500066"/>
          </a:xfrm>
          <a:prstGeom prst="rect">
            <a:avLst/>
          </a:prstGeom>
          <a:noFill/>
        </p:spPr>
      </p:pic>
      <p:pic>
        <p:nvPicPr>
          <p:cNvPr id="34818" name="Picture 2" descr="C:\Users\Елена\Pictures\предметные стекл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928670"/>
            <a:ext cx="1928826" cy="771525"/>
          </a:xfrm>
          <a:prstGeom prst="rect">
            <a:avLst/>
          </a:prstGeom>
          <a:noFill/>
        </p:spPr>
      </p:pic>
      <p:pic>
        <p:nvPicPr>
          <p:cNvPr id="34819" name="Picture 3" descr="C:\Users\Елена\Pictures\п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72330" y="1643050"/>
            <a:ext cx="1928826" cy="423863"/>
          </a:xfrm>
          <a:prstGeom prst="rect">
            <a:avLst/>
          </a:prstGeom>
          <a:noFill/>
        </p:spPr>
      </p:pic>
      <p:pic>
        <p:nvPicPr>
          <p:cNvPr id="36866" name="Picture 2" descr="C:\Users\Елена\Pictures\1308629903_risunok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928670"/>
            <a:ext cx="785818" cy="865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Указания к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5"/>
            <a:ext cx="5572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наблюдения интерференции  при монохроматическом излучении в пламя спиртовки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внесите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комочек ваты, смоченный раствором хлорида натрия. При этом пламя окрашивается в желтый цвет.  Опуская проволочное кольцо в мыльный раствор,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мыльную пленку,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расположите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ее вертикально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 темном фоне при освещении желтым светом  спиртовки (свечи).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Пронаблюдайте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образованием темных и желтых горизонтальных полос и изменением их ширины по мере уменьшения толщины пленки.</a:t>
            </a:r>
          </a:p>
          <a:p>
            <a:pPr marL="342900" indent="-342900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857496"/>
            <a:ext cx="30718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тех местах,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где разность хода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когерентных лучей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равна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четному числу полуволн, наблюдаются </a:t>
            </a:r>
            <a:r>
              <a:rPr lang="ru-RU" sz="2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светлые (цветные) полосы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 нечетном числе полуволн – </a:t>
            </a:r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темные полосы.</a:t>
            </a:r>
            <a:endParaRPr lang="ru-RU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C:\Users\Елена\Pictures\интерференция!!!\лр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3214710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Указания к работе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857233"/>
            <a:ext cx="5572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освещении пленки белым светом (от окна или лампы) возникает окрашивание светлых полос: вверху – в синий цвет, внизу – в красный.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мере уменьшения толщины пленки полосы, расширяясь, перемещаются вниз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Интерферируют световые волны отраженные от верхней и нижней граней пленки.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Елена\Pictures\интерференция!!!\кольцо л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3214710" cy="2214578"/>
          </a:xfrm>
          <a:prstGeom prst="rect">
            <a:avLst/>
          </a:prstGeom>
          <a:noFill/>
        </p:spPr>
      </p:pic>
      <p:pic>
        <p:nvPicPr>
          <p:cNvPr id="33796" name="Picture 4" descr="C:\Users\Елена\Pictures\интерференция света 2\4336019_a937ef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3214710" cy="3214710"/>
          </a:xfrm>
          <a:prstGeom prst="rect">
            <a:avLst/>
          </a:prstGeom>
          <a:noFill/>
        </p:spPr>
      </p:pic>
      <p:pic>
        <p:nvPicPr>
          <p:cNvPr id="33800" name="Picture 8" descr="C:\Users\Елена\Pictures\интерференция!!!\интерференция в плен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5214974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500826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Указания к работе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14356"/>
            <a:ext cx="64294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стеклянные пластинки тщательно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протрите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сложите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прижмите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пальцами друг к другу.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пластины в отраженном свете на темном фоне (расположить их надо так, чтобы на поверхности стекла не образовывались слишком яркие блики от окон или от белых стен).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отдельных местах соприкосновения пластин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пронаблюдайте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яркие радужные кольцеобразные или неправильной формы полосы.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Заметьте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изменения формы  и расположения полученных интерференционных полос в зависимости от толщины воздушной прослойки между ними.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Pictures\рисунки по общей оптике\newton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928802"/>
            <a:ext cx="2428892" cy="1785950"/>
          </a:xfrm>
          <a:prstGeom prst="rect">
            <a:avLst/>
          </a:prstGeom>
          <a:noFill/>
        </p:spPr>
      </p:pic>
      <p:pic>
        <p:nvPicPr>
          <p:cNvPr id="6" name="Picture 2" descr="C:\Users\Елена\Pictures\Newt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3643314"/>
            <a:ext cx="2428924" cy="1428760"/>
          </a:xfrm>
          <a:prstGeom prst="rect">
            <a:avLst/>
          </a:prstGeom>
          <a:noFill/>
        </p:spPr>
      </p:pic>
      <p:pic>
        <p:nvPicPr>
          <p:cNvPr id="34820" name="Picture 4" descr="C:\Users\Елена\Pictures\лр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72074"/>
            <a:ext cx="2428892" cy="1571636"/>
          </a:xfrm>
          <a:prstGeom prst="rect">
            <a:avLst/>
          </a:prstGeom>
          <a:noFill/>
        </p:spPr>
      </p:pic>
      <p:pic>
        <p:nvPicPr>
          <p:cNvPr id="33794" name="Picture 2" descr="C:\Users\Елена\Pictures\pred_st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291"/>
            <a:ext cx="2428892" cy="1714512"/>
          </a:xfrm>
          <a:prstGeom prst="rect">
            <a:avLst/>
          </a:prstGeom>
          <a:noFill/>
        </p:spPr>
      </p:pic>
      <p:pic>
        <p:nvPicPr>
          <p:cNvPr id="8" name="Рисунок 7" descr="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857892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Указания к работе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8858312" cy="49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Из-за  не идеальности  формы соприкасающихся поверхностей  между пластинками образуются тончайшие воздушные прослойки, дающие яркие радужные кольцеобразные или замкнутые неправильной формы полосы.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Попытайтесь увидеть картину интерференции в проходящем свете.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Расположите на стеклянной пластине  плоско – выпуклую линзу, сферическая поверхность которой имеет большой радиус кривизны и плотно прижмите линзу к поверхности пластины.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месте соприкосновения линзы и пластины темное пятно, а  вокруг него совокупность маленьких радужных (или одноцветных) колец.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Пронаблюдайте  кольца ньютона в белом и монохроматическом свете.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2" descr="C:\Users\Елена\Pictures\интерференция!!!\22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86322"/>
            <a:ext cx="2928958" cy="1928826"/>
          </a:xfrm>
          <a:prstGeom prst="rect">
            <a:avLst/>
          </a:prstGeom>
          <a:noFill/>
        </p:spPr>
      </p:pic>
      <p:pic>
        <p:nvPicPr>
          <p:cNvPr id="33795" name="Picture 3" descr="C:\Users\Елена\Pictures\интерференция!!!\кольца в фи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14883"/>
            <a:ext cx="2286016" cy="2064789"/>
          </a:xfrm>
          <a:prstGeom prst="rect">
            <a:avLst/>
          </a:prstGeom>
          <a:noFill/>
        </p:spPr>
      </p:pic>
      <p:pic>
        <p:nvPicPr>
          <p:cNvPr id="8" name="Рисунок 7" descr="дисперсия света в вещест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57950" y="4714884"/>
            <a:ext cx="2000264" cy="2069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выводы из практической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357298"/>
            <a:ext cx="5929354" cy="50720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Различные цвета тонких плёнок зависят от:</a:t>
            </a:r>
            <a:br>
              <a:rPr lang="ru-RU" sz="9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1) толщины плёнки;</a:t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2) угла падения;</a:t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3) частоты световой волны. </a:t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Если плёнка имеет неодинаковую толщину, то при освещении её белым светом появляются различные цвета. </a:t>
            </a:r>
          </a:p>
          <a:p>
            <a:pPr>
              <a:buNone/>
            </a:pP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Там, </a:t>
            </a: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где плёнка тоньше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усиливаются лучи с малой длиной волны </a:t>
            </a: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(синие, фиолетовые)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, там, </a:t>
            </a: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где толще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– с большей длиной волны </a:t>
            </a: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(оранжевые, красные)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200" dirty="0" smtClean="0">
                <a:latin typeface="Times New Roman" pitchFamily="18" charset="0"/>
                <a:cs typeface="Times New Roman" pitchFamily="18" charset="0"/>
              </a:rPr>
            </a:br>
            <a:endParaRPr lang="ru-RU" sz="9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29" name="Picture 1" descr="C:\Users\Елена\Pictures\интерференция!!!\лр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000396" cy="2214578"/>
          </a:xfrm>
          <a:prstGeom prst="rect">
            <a:avLst/>
          </a:prstGeom>
          <a:noFill/>
        </p:spPr>
      </p:pic>
      <p:pic>
        <p:nvPicPr>
          <p:cNvPr id="4" name="Picture 1" descr="C:\Users\Елена\Pictures\интерференция 6\интерференц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выводы из практической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857232"/>
            <a:ext cx="642942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Кольца Ньютона возникают при интерференции света, отраженного верхней и нижней границами воздушного зазора.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Волны когерентны: они имеют одинаковую длину и постоянную разность фаз, которая возникает из-за того, что волна 2 проходит больший путь, чем волна 1.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Волна 1 не изменяет своей фазы, а волна 2 при отражении от пластины возвращается в противофазе. Поэтому лучи гасят друг друга и наблюдается тёмное пятно.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отраженном свете: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тёмные кольца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возникают при выполнении условия MAX: разность хода равна целому числу длин волн;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светлые (цветные) кольца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возникают там, где MIN: разность хода равна нечётному числу длин полуволн.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Если свет, освещающий установку, белый, то будут наблюдаться цветные кольца. </a:t>
            </a: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Pictures\интерференция!!!\22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143140" cy="1765041"/>
          </a:xfrm>
          <a:prstGeom prst="rect">
            <a:avLst/>
          </a:prstGeom>
          <a:noFill/>
        </p:spPr>
      </p:pic>
      <p:pic>
        <p:nvPicPr>
          <p:cNvPr id="72705" name="Picture 1" descr="C:\Users\Елена\Pictures\интерференция 22\Кольц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2143140" cy="1815128"/>
          </a:xfrm>
          <a:prstGeom prst="rect">
            <a:avLst/>
          </a:prstGeom>
          <a:noFill/>
        </p:spPr>
      </p:pic>
      <p:pic>
        <p:nvPicPr>
          <p:cNvPr id="73729" name="Picture 1" descr="C:\Users\Елена\Pictures\интерференция 22\кольца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выводы из практической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000108"/>
            <a:ext cx="6715172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	Кольца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Ньютона возникают при интерференции света, отраженного от четырех поверхностей соприкасающихся стеклянных пластин.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отдельных местах соприкосновения пластин наблюдаются яркие радужные  кольцеобразные или неправильной формы полосы в отраженном свете.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 Изменяя местоположение сжимающего усилия, можно изменять конфигурацию и ширину полос, насыщенность их красками 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 При определенном нажиме интерференционные полосы имеют форму почти концентрических окружностей.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Users\Елена\Pictures\интерференция 22\pred_ste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1857388" cy="1546224"/>
          </a:xfrm>
          <a:prstGeom prst="rect">
            <a:avLst/>
          </a:prstGeom>
          <a:noFill/>
        </p:spPr>
      </p:pic>
      <p:pic>
        <p:nvPicPr>
          <p:cNvPr id="88067" name="Picture 3" descr="C:\Users\Елена\Pictures\интерференция 6\ИК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857288" y="3643314"/>
            <a:ext cx="4000528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4286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291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– опрос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07154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071546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каких точках пространства  наблюдаются интерференционные минимумы?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0024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Интерференционные минимумы наблюдаются в точках пространства, для которых геометрическая разность хода интерферирующих волн равна нечетному числу полуволн.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643174" y="3357562"/>
          <a:ext cx="2643205" cy="642942"/>
        </p:xfrm>
        <a:graphic>
          <a:graphicData uri="http://schemas.openxmlformats.org/presentationml/2006/ole">
            <p:oleObj spid="_x0000_s52227" name="Equation" r:id="rId3" imgW="1460160" imgH="393480" progId="Equation.DSMT4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5720" y="414338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Куда исчезает энергия двух волн в местах интерференционных минимумов?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4282" y="5029828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местах интерференционных максимумов энергия результирующих колебаний превышает сумму энергий интерферирующих волн ровно на столько, на сколько уменьшилась энергия в местах интерференционных минимумов.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522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6715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Благодарим всех за внимание! 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Интерференция света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Радужная окраска крыльев и глаз насекомых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Pictures\интерференция 6\1278498240_10007313_11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071966" cy="2522311"/>
          </a:xfrm>
          <a:prstGeom prst="rect">
            <a:avLst/>
          </a:prstGeom>
          <a:noFill/>
        </p:spPr>
      </p:pic>
      <p:pic>
        <p:nvPicPr>
          <p:cNvPr id="2051" name="Picture 3" descr="C:\Users\Елена\Pictures\интерференция света 2\652312_insect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71966" cy="2928958"/>
          </a:xfrm>
          <a:prstGeom prst="rect">
            <a:avLst/>
          </a:prstGeom>
          <a:noFill/>
        </p:spPr>
      </p:pic>
      <p:pic>
        <p:nvPicPr>
          <p:cNvPr id="2053" name="Picture 5" descr="C:\Users\Елена\Pictures\интерференция света 2\0_3f43e_7d1f04e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Интерференция света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14488"/>
            <a:ext cx="411480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Перламутр раковин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Pictures\интерференция света 2\163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4214842" cy="2786082"/>
          </a:xfrm>
          <a:prstGeom prst="rect">
            <a:avLst/>
          </a:prstGeom>
          <a:noFill/>
        </p:spPr>
      </p:pic>
      <p:pic>
        <p:nvPicPr>
          <p:cNvPr id="3075" name="Picture 3" descr="C:\Users\Елена\Pictures\интерференция света 2\Перламут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3"/>
            <a:ext cx="4214842" cy="2928957"/>
          </a:xfrm>
          <a:prstGeom prst="rect">
            <a:avLst/>
          </a:prstGeom>
          <a:noFill/>
        </p:spPr>
      </p:pic>
      <p:pic>
        <p:nvPicPr>
          <p:cNvPr id="9217" name="Picture 1" descr="C:\Users\Елена\Pictures\интерференция 22\Redon_coqu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Интерференция света в быту и технике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4071966" cy="21431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Окраска нефтяных, масляных, мыльных пленок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Pictures\интерференция света 2\post-8497-115212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214842" cy="2928958"/>
          </a:xfrm>
          <a:prstGeom prst="rect">
            <a:avLst/>
          </a:prstGeom>
          <a:noFill/>
        </p:spPr>
      </p:pic>
      <p:pic>
        <p:nvPicPr>
          <p:cNvPr id="4" name="Picture 2" descr="C:\Users\Елена\Pictures\интерференция света 2\1774105_220951_a2117ebea0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4842" cy="2643206"/>
          </a:xfrm>
          <a:prstGeom prst="rect">
            <a:avLst/>
          </a:prstGeom>
          <a:noFill/>
        </p:spPr>
      </p:pic>
      <p:pic>
        <p:nvPicPr>
          <p:cNvPr id="6" name="Picture 3" descr="C:\Users\Елена\Pictures\Sapegin_Artem_20D_2008-07-06_538-3851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4214842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Интерференция света в быту и технике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357694"/>
            <a:ext cx="4429156" cy="21431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«игра» света в пленках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голографичеких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этикеток торговых фирм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Pictures\голографические этикетки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2643206" cy="2928958"/>
          </a:xfrm>
          <a:prstGeom prst="rect">
            <a:avLst/>
          </a:prstGeom>
          <a:noFill/>
        </p:spPr>
      </p:pic>
      <p:pic>
        <p:nvPicPr>
          <p:cNvPr id="2051" name="Picture 3" descr="C:\Users\Елена\Pictures\голографические этикетки\голографические этикетки,самоклеющие ся этике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142984"/>
            <a:ext cx="1714512" cy="2928958"/>
          </a:xfrm>
          <a:prstGeom prst="rect">
            <a:avLst/>
          </a:prstGeom>
          <a:noFill/>
        </p:spPr>
      </p:pic>
      <p:pic>
        <p:nvPicPr>
          <p:cNvPr id="1027" name="Picture 3" descr="C:\Users\Елена\Pictures\голографические этикетки\голографическая пленка, впервые производимая в Турци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4286280" cy="2928958"/>
          </a:xfrm>
          <a:prstGeom prst="rect">
            <a:avLst/>
          </a:prstGeom>
          <a:noFill/>
        </p:spPr>
      </p:pic>
      <p:pic>
        <p:nvPicPr>
          <p:cNvPr id="4" name="Picture 2" descr="C:\Users\Елена\Pictures\интерференция света 2\голограм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Цвета побежалости в технике</a:t>
            </a:r>
            <a:endParaRPr lang="ru-RU" dirty="0"/>
          </a:p>
        </p:txBody>
      </p:sp>
      <p:pic>
        <p:nvPicPr>
          <p:cNvPr id="4" name="Picture 2" descr="C:\Users\Елена\Pictures\интерференция света 2\8ede109ab6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4357718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42148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Цвета побежалости на разогретом лезвии бритвы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07207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857760"/>
            <a:ext cx="88583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цвета побежалости </a:t>
            </a:r>
            <a:r>
              <a:rPr lang="ru-RU" sz="2100" dirty="0" smtClean="0"/>
              <a:t>— радужные цвета, образующиеся на гладкой поверхности металла или минерала в результате формирования тонкой прозрачной поверхностной оксидной плёнки и интерференции света в ней. Цвета побежалости обычно наблюдаются при нагревании сплавов железа, например, углеродистой стали.</a:t>
            </a:r>
            <a:endParaRPr lang="ru-RU" sz="2100" dirty="0"/>
          </a:p>
        </p:txBody>
      </p:sp>
      <p:pic>
        <p:nvPicPr>
          <p:cNvPr id="2050" name="Picture 2" descr="C:\Users\Елена\Pictures\Термообработка металлов и цвета побежалост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143372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4286257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Цвета побежалости при термообработке стали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2017</Words>
  <Application>Microsoft Office PowerPoint</Application>
  <PresentationFormat>Экран (4:3)</PresentationFormat>
  <Paragraphs>205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Equation</vt:lpstr>
      <vt:lpstr>Объект упаковщика для оболочки</vt:lpstr>
      <vt:lpstr>Слайд 1</vt:lpstr>
      <vt:lpstr>Интерференция света</vt:lpstr>
      <vt:lpstr>Слайд 3</vt:lpstr>
      <vt:lpstr>Слайд 4</vt:lpstr>
      <vt:lpstr>Интерференция света в природе</vt:lpstr>
      <vt:lpstr>Интерференция света в природе</vt:lpstr>
      <vt:lpstr>Интерференция света в быту и технике</vt:lpstr>
      <vt:lpstr>Интерференция света в быту и технике</vt:lpstr>
      <vt:lpstr>Цвета побежалости в технике</vt:lpstr>
      <vt:lpstr>Цвета побежалости в природе</vt:lpstr>
      <vt:lpstr>Немного истории</vt:lpstr>
      <vt:lpstr>Немного истории</vt:lpstr>
      <vt:lpstr>Один из основателей волновой оптики</vt:lpstr>
      <vt:lpstr>«Феномен Юнг» удивил весь научный мир своим простым опытом</vt:lpstr>
      <vt:lpstr>При каких условиях можно наблюдать интерференцию света?</vt:lpstr>
      <vt:lpstr>Интерференционная картина</vt:lpstr>
      <vt:lpstr>Условие интерференционных максимумов и минимумов</vt:lpstr>
      <vt:lpstr>Кольца Ньютона</vt:lpstr>
      <vt:lpstr>Кольца Ньютона</vt:lpstr>
      <vt:lpstr>Разные интерференционные картины колец Ньютона </vt:lpstr>
      <vt:lpstr>Немного истории</vt:lpstr>
      <vt:lpstr>Зарождение волновой оптики</vt:lpstr>
      <vt:lpstr>Некоторые применения интерференции света</vt:lpstr>
      <vt:lpstr>Некоторые применения интерференции света</vt:lpstr>
      <vt:lpstr>Не решить ли нам задачечку?</vt:lpstr>
      <vt:lpstr>Как решать задачу?</vt:lpstr>
      <vt:lpstr>Слайд 27</vt:lpstr>
      <vt:lpstr>А знаете ли Вы?</vt:lpstr>
      <vt:lpstr>А знаете ли Вы?</vt:lpstr>
      <vt:lpstr>Домашнее задание</vt:lpstr>
      <vt:lpstr>Домашнее задание</vt:lpstr>
      <vt:lpstr>Наблюдение интерференции света (практическая работа)</vt:lpstr>
      <vt:lpstr>Указания к работе</vt:lpstr>
      <vt:lpstr>Указания к работе</vt:lpstr>
      <vt:lpstr>Указания к работе</vt:lpstr>
      <vt:lpstr>Указания к работе</vt:lpstr>
      <vt:lpstr>Основные выводы из практической работы</vt:lpstr>
      <vt:lpstr>Основные выводы из практической работы</vt:lpstr>
      <vt:lpstr>Основные выводы из практической работы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Интерференция света</dc:title>
  <dc:creator>Елена</dc:creator>
  <cp:lastModifiedBy>Елена</cp:lastModifiedBy>
  <cp:revision>412</cp:revision>
  <dcterms:created xsi:type="dcterms:W3CDTF">2012-03-09T12:39:49Z</dcterms:created>
  <dcterms:modified xsi:type="dcterms:W3CDTF">2015-01-30T19:12:46Z</dcterms:modified>
</cp:coreProperties>
</file>