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4" r:id="rId3"/>
    <p:sldId id="277" r:id="rId4"/>
    <p:sldId id="276" r:id="rId5"/>
    <p:sldId id="280" r:id="rId6"/>
    <p:sldId id="283" r:id="rId7"/>
    <p:sldId id="285" r:id="rId8"/>
    <p:sldId id="284" r:id="rId9"/>
    <p:sldId id="282" r:id="rId10"/>
    <p:sldId id="281" r:id="rId11"/>
    <p:sldId id="279" r:id="rId12"/>
    <p:sldId id="278" r:id="rId13"/>
    <p:sldId id="275" r:id="rId14"/>
    <p:sldId id="286" r:id="rId15"/>
    <p:sldId id="268" r:id="rId16"/>
    <p:sldId id="287" r:id="rId17"/>
    <p:sldId id="288" r:id="rId18"/>
    <p:sldId id="289" r:id="rId19"/>
    <p:sldId id="290" r:id="rId20"/>
    <p:sldId id="291" r:id="rId21"/>
    <p:sldId id="292" r:id="rId22"/>
    <p:sldId id="296" r:id="rId23"/>
    <p:sldId id="293" r:id="rId24"/>
    <p:sldId id="26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0000"/>
    <a:srgbClr val="007A00"/>
    <a:srgbClr val="194B32"/>
    <a:srgbClr val="006600"/>
    <a:srgbClr val="CC0000"/>
    <a:srgbClr val="6C0000"/>
    <a:srgbClr val="7538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6DDDE-3C24-42F7-AD86-2E92357493A0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9.jpeg"/><Relationship Id="rId7" Type="http://schemas.openxmlformats.org/officeDocument/2006/relationships/image" Target="http://www.colorelle.ru/img/patokin/m/027.jpg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hyperlink" Target="http://www.colorelle.ru/img/patokin/l/027.jpg" TargetMode="External"/><Relationship Id="rId4" Type="http://schemas.openxmlformats.org/officeDocument/2006/relationships/image" Target="http://virlib-old.eunnet.net/Bazhov/ris/skazy/zmeika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skazochnikonline.ru/" TargetMode="External"/><Relationship Id="rId13" Type="http://schemas.openxmlformats.org/officeDocument/2006/relationships/hyperlink" Target="http://900igr.net/" TargetMode="External"/><Relationship Id="rId3" Type="http://schemas.openxmlformats.org/officeDocument/2006/relationships/hyperlink" Target="http://www.edelsteinlexikon.eu/albums/userpics/normal_malachite_12.jpg" TargetMode="External"/><Relationship Id="rId7" Type="http://schemas.openxmlformats.org/officeDocument/2006/relationships/hyperlink" Target="http://img-fotki.yandex.ru/get/4427/66124276.30/0_66cfa_53dc73_XL.png" TargetMode="External"/><Relationship Id="rId12" Type="http://schemas.openxmlformats.org/officeDocument/2006/relationships/hyperlink" Target="http://multmir.net/" TargetMode="External"/><Relationship Id="rId2" Type="http://schemas.openxmlformats.org/officeDocument/2006/relationships/hyperlink" Target="http://fordezign.ru/kliparty/18052-klipart-v-png-na-prozrachnom-fone-raznocvetnye-zavitushki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g1.liveinternet.ru/images/attach/c/7/98/485/98485373_large_63.png" TargetMode="External"/><Relationship Id="rId11" Type="http://schemas.openxmlformats.org/officeDocument/2006/relationships/hyperlink" Target="http://www.planetaskazok.ru/" TargetMode="External"/><Relationship Id="rId5" Type="http://schemas.openxmlformats.org/officeDocument/2006/relationships/hyperlink" Target="http://kartiny.ucoz.ru/_ph/227/313376155.png" TargetMode="External"/><Relationship Id="rId10" Type="http://schemas.openxmlformats.org/officeDocument/2006/relationships/hyperlink" Target="http://www.uchportal.ru/" TargetMode="External"/><Relationship Id="rId4" Type="http://schemas.openxmlformats.org/officeDocument/2006/relationships/hyperlink" Target="http://bonvoyage.kh.ua/assets/images/tales%20Bazhova%20112.jpg" TargetMode="External"/><Relationship Id="rId9" Type="http://schemas.openxmlformats.org/officeDocument/2006/relationships/hyperlink" Target="http://vsescenarii.com/viktorina-skazy-bazhova.html" TargetMode="External"/><Relationship Id="rId14" Type="http://schemas.openxmlformats.org/officeDocument/2006/relationships/hyperlink" Target="http://ppt4web.ru/literatura/skazy-ppbazhova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http://virlib.eunnet.net/Bazhov/ris/bazhov2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13991" y="548680"/>
            <a:ext cx="65389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Monotype Corsiva" panose="03010101010201010101" pitchFamily="66" charset="0"/>
              </a:rPr>
              <a:t>Павел Петрович Бажов </a:t>
            </a:r>
            <a:r>
              <a:rPr lang="ru-RU" sz="36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Monotype Corsiva" panose="03010101010201010101" pitchFamily="66" charset="0"/>
              </a:rPr>
              <a:t>- </a:t>
            </a:r>
            <a:br>
              <a:rPr lang="ru-RU" sz="36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36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Monotype Corsiva" panose="03010101010201010101" pitchFamily="66" charset="0"/>
              </a:rPr>
              <a:t>уральский «словесных дел мастер»!   </a:t>
            </a:r>
            <a:r>
              <a:rPr lang="ru-RU" sz="36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36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36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Monotype Corsiva" panose="03010101010201010101" pitchFamily="66" charset="0"/>
              </a:rPr>
              <a:t>(</a:t>
            </a:r>
            <a:r>
              <a:rPr lang="ru-RU" sz="36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Monotype Corsiva" panose="03010101010201010101" pitchFamily="66" charset="0"/>
              </a:rPr>
              <a:t>18 79 -  1950 ) 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36912"/>
            <a:ext cx="2814671" cy="3040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025259" y="2648712"/>
            <a:ext cx="4335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Колдун уральский бородатый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025259" y="3059668"/>
            <a:ext cx="4302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Бажов нам дарит новый сказ.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052612" y="3491716"/>
            <a:ext cx="4203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В нем слово каждое лучится,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111424" y="3953381"/>
            <a:ext cx="3995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Его направленность мудра,</a:t>
            </a:r>
            <a:endParaRPr lang="ru-RU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052434" y="4407584"/>
            <a:ext cx="4351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Найдут чему здесь поучиться,</a:t>
            </a:r>
            <a:endParaRPr lang="ru-RU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119630" y="4889407"/>
            <a:ext cx="3198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Любого мастера дела.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8229600" cy="11430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b="1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Распускались на белых листах неувядаемые каменные цветы, оживали злые и добрые чудища, золотые полозы, голубые змейки, веселый козлик с серебряным копытцем, юркие ящерки,  верные лебеди…</a:t>
            </a:r>
            <a:endParaRPr lang="ru-RU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72" y="1890526"/>
            <a:ext cx="2474306" cy="3274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301208"/>
            <a:ext cx="1719263" cy="938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41115" y="1888738"/>
            <a:ext cx="4813239" cy="406265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Был впервые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опубликован в Свердловске, в газете "На смену" в 1938 году и в альманахе "Уральский современник" за тот же год.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Первоначально сказ назывался "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Тятино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подаренье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", но при подготовке к печати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П.П.Бажов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заменил его другим - "Малахитовая шкатулка".</a:t>
            </a:r>
            <a:r>
              <a:rPr lang="en-US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Затем из года в год «Малахитовая шкатулка» пополнялась новыми сказами. Эта книга принесла Бажову  всенародную славу.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FFC000"/>
                </a:solidFill>
                <a:latin typeface="Georgia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270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416824" cy="11430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altLang="ru-RU" sz="2800" b="1" kern="0" dirty="0">
                <a:latin typeface="Times New Roman" pitchFamily="18" charset="0"/>
                <a:cs typeface="Times New Roman" pitchFamily="18" charset="0"/>
              </a:rPr>
              <a:t>ЧТО ТАКОЕ СКАЗ? </a:t>
            </a:r>
            <a:br>
              <a:rPr lang="ru-RU" altLang="ru-RU" sz="2800" b="1" kern="0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kern="0" dirty="0">
                <a:latin typeface="Times New Roman" pitchFamily="18" charset="0"/>
                <a:cs typeface="Times New Roman" pitchFamily="18" charset="0"/>
              </a:rPr>
              <a:t>ЧЕМ ОН ОТЛИЧАЕТСЯ ОТ СКАЗКИ?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67544" y="2420888"/>
            <a:ext cx="7931224" cy="639762"/>
          </a:xfrm>
        </p:spPr>
        <p:txBody>
          <a:bodyPr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2000" i="1" u="sng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i="1" u="sng" dirty="0" smtClean="0">
                <a:latin typeface="Times New Roman" pitchFamily="18" charset="0"/>
                <a:cs typeface="Times New Roman" pitchFamily="18" charset="0"/>
              </a:rPr>
              <a:t>СКАЗ-</a:t>
            </a:r>
            <a:r>
              <a:rPr lang="ru-RU" alt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i="1" dirty="0">
                <a:latin typeface="Times New Roman" pitchFamily="18" charset="0"/>
                <a:cs typeface="Times New Roman" pitchFamily="18" charset="0"/>
              </a:rPr>
              <a:t>это прежде всего устное слово, устная форма речи, перенесенная в книгу</a:t>
            </a:r>
            <a:r>
              <a:rPr lang="ru-RU" altLang="ru-RU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i="1" u="sng" dirty="0" smtClean="0">
                <a:latin typeface="Times New Roman" pitchFamily="18" charset="0"/>
                <a:cs typeface="Times New Roman" pitchFamily="18" charset="0"/>
              </a:rPr>
              <a:t>Чем </a:t>
            </a:r>
            <a:r>
              <a:rPr lang="ru-RU" altLang="ru-RU" sz="2000" i="1" u="sng" dirty="0">
                <a:latin typeface="Times New Roman" pitchFamily="18" charset="0"/>
                <a:cs typeface="Times New Roman" pitchFamily="18" charset="0"/>
              </a:rPr>
              <a:t>отличается </a:t>
            </a:r>
            <a:r>
              <a:rPr lang="ru-RU" altLang="ru-RU" sz="2000" i="1" u="sng" dirty="0" err="1">
                <a:latin typeface="Times New Roman" pitchFamily="18" charset="0"/>
                <a:cs typeface="Times New Roman" pitchFamily="18" charset="0"/>
              </a:rPr>
              <a:t>бажовский</a:t>
            </a:r>
            <a:r>
              <a:rPr lang="ru-RU" altLang="ru-RU" sz="2000" i="1" u="sng" dirty="0">
                <a:latin typeface="Times New Roman" pitchFamily="18" charset="0"/>
                <a:cs typeface="Times New Roman" pitchFamily="18" charset="0"/>
              </a:rPr>
              <a:t> сказ от сказки?</a:t>
            </a:r>
          </a:p>
          <a:p>
            <a:endParaRPr lang="ru-RU" sz="1800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337855"/>
              </p:ext>
            </p:extLst>
          </p:nvPr>
        </p:nvGraphicFramePr>
        <p:xfrm>
          <a:off x="1475656" y="2996952"/>
          <a:ext cx="6143626" cy="2828925"/>
        </p:xfrm>
        <a:graphic>
          <a:graphicData uri="http://schemas.openxmlformats.org/drawingml/2006/table">
            <a:tbl>
              <a:tblPr firstRow="1" bandRow="1"/>
              <a:tblGrid>
                <a:gridCol w="3071813"/>
                <a:gridCol w="3071813"/>
              </a:tblGrid>
              <a:tr h="3658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/>
                        <a:t>СКАЗКА</a:t>
                      </a:r>
                      <a:endParaRPr lang="ru-RU" sz="1800" i="1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32" marB="45732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/>
                        <a:t>СКАЗ</a:t>
                      </a:r>
                      <a:endParaRPr lang="ru-RU" sz="1800" i="1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32" marB="45732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/>
                    </a:solidFill>
                  </a:tcPr>
                </a:tc>
              </a:tr>
              <a:tr h="3535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600" dirty="0" smtClean="0"/>
                        <a:t>Есть традиционный зачин.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32" marB="45732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600" dirty="0" smtClean="0"/>
                        <a:t>Зачина нет.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32" marB="45732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</a:tr>
              <a:tr h="3535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600" dirty="0" smtClean="0"/>
                        <a:t>Нет образа</a:t>
                      </a:r>
                      <a:r>
                        <a:rPr lang="ru-RU" sz="1600" baseline="0" dirty="0" smtClean="0"/>
                        <a:t> рассказчика.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32" marB="457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600" dirty="0" smtClean="0"/>
                        <a:t>Есть образ рассказчика.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32" marB="457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792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600" dirty="0" smtClean="0"/>
                        <a:t>Волшебные</a:t>
                      </a:r>
                      <a:r>
                        <a:rPr lang="ru-RU" sz="1600" baseline="0" dirty="0" smtClean="0"/>
                        <a:t> герои или добрые, или злые.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32" marB="457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600" dirty="0" smtClean="0"/>
                        <a:t>Нет деления на добрых и злых.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32" marB="457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</a:tr>
              <a:tr h="8231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600" dirty="0" smtClean="0"/>
                        <a:t>Чтобы произошло волшебство, герою надо произнести заклинание.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32" marB="457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600" dirty="0" smtClean="0"/>
                        <a:t>Волшебная сила присуща героям изначально.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32" marB="457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535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600" dirty="0" smtClean="0"/>
                        <a:t>Не имеют реальной основы.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32" marB="457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600" dirty="0" smtClean="0"/>
                        <a:t>Имеют реальную основу.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32" marB="457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832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8229600" cy="1143000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lang="ru-RU" alt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СЛОВАРЬ ДИАЛЕКТНЫХ, СТАРИННЫХ И ПРОФЕССИОНАЛЬНЫХ СЛОВ, ВСТРЕЧАЮЩИХСЯ В СКАЗАХ  БАЖОВА.</a:t>
            </a:r>
            <a:r>
              <a:rPr lang="ru-RU" altLang="ru-RU" sz="2400" b="1" dirty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altLang="ru-RU" sz="2400" b="1" dirty="0"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03648" y="1772816"/>
            <a:ext cx="5544616" cy="4680520"/>
          </a:xfrm>
        </p:spPr>
        <p:txBody>
          <a:bodyPr>
            <a:normAutofit fontScale="85000" lnSpcReduction="20000"/>
          </a:bodyPr>
          <a:lstStyle/>
          <a:p>
            <a:pPr lvl="0" fontAlgn="base">
              <a:spcAft>
                <a:spcPct val="0"/>
              </a:spcAft>
              <a:buFont typeface="Wingdings" pitchFamily="2" charset="2"/>
              <a:buChar char="§"/>
            </a:pPr>
            <a:r>
              <a:rPr lang="ru-RU" altLang="ru-RU" sz="1800" b="1" i="1" kern="0" dirty="0">
                <a:latin typeface="Times New Roman" pitchFamily="18" charset="0"/>
                <a:cs typeface="Times New Roman" pitchFamily="18" charset="0"/>
              </a:rPr>
              <a:t>БАЛОДКА- одноручный молот.</a:t>
            </a:r>
          </a:p>
          <a:p>
            <a:pPr lvl="0" fontAlgn="base">
              <a:spcAft>
                <a:spcPct val="0"/>
              </a:spcAft>
              <a:buFont typeface="Wingdings" pitchFamily="2" charset="2"/>
              <a:buChar char="§"/>
            </a:pPr>
            <a:r>
              <a:rPr lang="ru-RU" altLang="ru-RU" sz="1800" b="1" i="1" kern="0" dirty="0">
                <a:latin typeface="Times New Roman" pitchFamily="18" charset="0"/>
                <a:cs typeface="Times New Roman" pitchFamily="18" charset="0"/>
              </a:rPr>
              <a:t>БЛАЗНИТЬ</a:t>
            </a:r>
            <a:r>
              <a:rPr lang="ru-RU" altLang="ru-RU" sz="1800" b="1" kern="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800" b="1" i="1" kern="0" dirty="0">
                <a:latin typeface="Times New Roman" pitchFamily="18" charset="0"/>
                <a:cs typeface="Times New Roman" pitchFamily="18" charset="0"/>
              </a:rPr>
              <a:t>казаться, мерещиться.</a:t>
            </a:r>
          </a:p>
          <a:p>
            <a:pPr lvl="0" fontAlgn="base">
              <a:spcAft>
                <a:spcPct val="0"/>
              </a:spcAft>
              <a:buFont typeface="Wingdings" pitchFamily="2" charset="2"/>
              <a:buChar char="§"/>
            </a:pPr>
            <a:r>
              <a:rPr lang="ru-RU" altLang="ru-RU" sz="1800" b="1" i="1" kern="0" dirty="0">
                <a:latin typeface="Times New Roman" pitchFamily="18" charset="0"/>
                <a:cs typeface="Times New Roman" pitchFamily="18" charset="0"/>
              </a:rPr>
              <a:t>ГЛЯДЕЛЬЦЕ- разлом горы, глубокая промоина, </a:t>
            </a:r>
            <a:r>
              <a:rPr lang="ru-RU" altLang="ru-RU" sz="1800" b="1" i="1" kern="0" dirty="0" err="1">
                <a:latin typeface="Times New Roman" pitchFamily="18" charset="0"/>
                <a:cs typeface="Times New Roman" pitchFamily="18" charset="0"/>
              </a:rPr>
              <a:t>выворотень</a:t>
            </a:r>
            <a:r>
              <a:rPr lang="ru-RU" altLang="ru-RU" sz="1800" b="1" i="1" kern="0" dirty="0">
                <a:latin typeface="Times New Roman" pitchFamily="18" charset="0"/>
                <a:cs typeface="Times New Roman" pitchFamily="18" charset="0"/>
              </a:rPr>
              <a:t> от упавшего дерева, где видно напластование горных пород.</a:t>
            </a:r>
          </a:p>
          <a:p>
            <a:pPr lvl="0" fontAlgn="base">
              <a:spcAft>
                <a:spcPct val="0"/>
              </a:spcAft>
              <a:buFont typeface="Wingdings" pitchFamily="2" charset="2"/>
              <a:buChar char="§"/>
            </a:pPr>
            <a:r>
              <a:rPr lang="ru-RU" altLang="ru-RU" sz="1800" b="1" i="1" kern="0" dirty="0">
                <a:latin typeface="Times New Roman" pitchFamily="18" charset="0"/>
                <a:cs typeface="Times New Roman" pitchFamily="18" charset="0"/>
              </a:rPr>
              <a:t>ГОЛК- шум, гул, отзвук.</a:t>
            </a:r>
          </a:p>
          <a:p>
            <a:pPr lvl="0" fontAlgn="base">
              <a:spcAft>
                <a:spcPct val="0"/>
              </a:spcAft>
              <a:buFont typeface="Wingdings" pitchFamily="2" charset="2"/>
              <a:buChar char="§"/>
            </a:pPr>
            <a:r>
              <a:rPr lang="ru-RU" altLang="ru-RU" sz="1800" b="1" i="1" kern="0" dirty="0">
                <a:latin typeface="Times New Roman" pitchFamily="18" charset="0"/>
                <a:cs typeface="Times New Roman" pitchFamily="18" charset="0"/>
              </a:rPr>
              <a:t>ЗАПОН, ЗАПОНЧИК- фартук.</a:t>
            </a:r>
          </a:p>
          <a:p>
            <a:pPr lvl="0" fontAlgn="base">
              <a:spcAft>
                <a:spcPct val="0"/>
              </a:spcAft>
              <a:buFont typeface="Wingdings" pitchFamily="2" charset="2"/>
              <a:buChar char="§"/>
            </a:pPr>
            <a:r>
              <a:rPr lang="ru-RU" altLang="ru-RU" sz="1800" b="1" i="1" kern="0" dirty="0">
                <a:latin typeface="Times New Roman" pitchFamily="18" charset="0"/>
                <a:cs typeface="Times New Roman" pitchFamily="18" charset="0"/>
              </a:rPr>
              <a:t>МАЛУХА- избушка- мастерская, где работали с малахитом.</a:t>
            </a:r>
          </a:p>
          <a:p>
            <a:pPr lvl="0" fontAlgn="base">
              <a:spcAft>
                <a:spcPct val="0"/>
              </a:spcAft>
              <a:buFont typeface="Wingdings" pitchFamily="2" charset="2"/>
              <a:buChar char="§"/>
            </a:pPr>
            <a:r>
              <a:rPr lang="ru-RU" altLang="ru-RU" sz="1800" b="1" i="1" kern="0" dirty="0">
                <a:latin typeface="Times New Roman" pitchFamily="18" charset="0"/>
                <a:cs typeface="Times New Roman" pitchFamily="18" charset="0"/>
              </a:rPr>
              <a:t>ОКОЛТАТЬ- обтесать камень, придать ему основную форму.</a:t>
            </a:r>
          </a:p>
          <a:p>
            <a:pPr lvl="0" fontAlgn="base">
              <a:spcAft>
                <a:spcPct val="0"/>
              </a:spcAft>
              <a:buFont typeface="Wingdings" pitchFamily="2" charset="2"/>
              <a:buChar char="§"/>
            </a:pPr>
            <a:r>
              <a:rPr lang="ru-RU" altLang="ru-RU" sz="1800" b="1" i="1" kern="0" dirty="0">
                <a:latin typeface="Times New Roman" pitchFamily="18" charset="0"/>
                <a:cs typeface="Times New Roman" pitchFamily="18" charset="0"/>
              </a:rPr>
              <a:t>ПОЛЕР НАВЕСТИ- отшлифовать.</a:t>
            </a:r>
          </a:p>
          <a:p>
            <a:pPr lvl="0" fontAlgn="base">
              <a:spcAft>
                <a:spcPct val="0"/>
              </a:spcAft>
              <a:buFont typeface="Wingdings" pitchFamily="2" charset="2"/>
              <a:buChar char="§"/>
            </a:pPr>
            <a:r>
              <a:rPr lang="ru-RU" altLang="ru-RU" sz="1800" b="1" i="1" kern="0" dirty="0">
                <a:latin typeface="Times New Roman" pitchFamily="18" charset="0"/>
                <a:cs typeface="Times New Roman" pitchFamily="18" charset="0"/>
              </a:rPr>
              <a:t>ПОНИТОК- верхняя одежда из домотканого сукна.</a:t>
            </a:r>
          </a:p>
          <a:p>
            <a:pPr lvl="0" fontAlgn="base">
              <a:spcAft>
                <a:spcPct val="0"/>
              </a:spcAft>
              <a:buFont typeface="Wingdings" pitchFamily="2" charset="2"/>
              <a:buChar char="§"/>
            </a:pPr>
            <a:r>
              <a:rPr lang="ru-RU" altLang="ru-RU" sz="1800" b="1" i="1" kern="0" dirty="0">
                <a:latin typeface="Times New Roman" pitchFamily="18" charset="0"/>
                <a:cs typeface="Times New Roman" pitchFamily="18" charset="0"/>
              </a:rPr>
              <a:t>ПОСЫКИВАТЬСЯ- намереваться.</a:t>
            </a:r>
          </a:p>
          <a:p>
            <a:pPr lvl="0" fontAlgn="base">
              <a:spcAft>
                <a:spcPct val="0"/>
              </a:spcAft>
              <a:buFont typeface="Wingdings" pitchFamily="2" charset="2"/>
              <a:buChar char="§"/>
            </a:pPr>
            <a:r>
              <a:rPr lang="ru-RU" altLang="ru-RU" sz="1800" b="1" i="1" kern="0" dirty="0">
                <a:latin typeface="Times New Roman" pitchFamily="18" charset="0"/>
                <a:cs typeface="Times New Roman" pitchFamily="18" charset="0"/>
              </a:rPr>
              <a:t>ПРИИСКАТЬСЯ- придраться.</a:t>
            </a:r>
          </a:p>
          <a:p>
            <a:pPr lvl="0" fontAlgn="base">
              <a:spcAft>
                <a:spcPct val="0"/>
              </a:spcAft>
              <a:buFont typeface="Wingdings" pitchFamily="2" charset="2"/>
              <a:buChar char="§"/>
            </a:pPr>
            <a:r>
              <a:rPr lang="ru-RU" altLang="ru-RU" sz="1800" b="1" i="1" kern="0" dirty="0">
                <a:latin typeface="Times New Roman" pitchFamily="18" charset="0"/>
                <a:cs typeface="Times New Roman" pitchFamily="18" charset="0"/>
              </a:rPr>
              <a:t>СОК, СОКОВИНА- шлак от медеплавильного и доменного производства.</a:t>
            </a:r>
          </a:p>
          <a:p>
            <a:pPr lvl="0" fontAlgn="base">
              <a:spcAft>
                <a:spcPct val="0"/>
              </a:spcAft>
              <a:buFont typeface="Wingdings" pitchFamily="2" charset="2"/>
              <a:buChar char="§"/>
            </a:pPr>
            <a:r>
              <a:rPr lang="ru-RU" altLang="ru-RU" sz="1800" b="1" i="1" kern="0" dirty="0">
                <a:latin typeface="Times New Roman" pitchFamily="18" charset="0"/>
                <a:cs typeface="Times New Roman" pitchFamily="18" charset="0"/>
              </a:rPr>
              <a:t>СУРЬМЯНЫЙ- окрашенный в черный цвет.</a:t>
            </a:r>
          </a:p>
          <a:p>
            <a:pPr lvl="0" fontAlgn="base">
              <a:spcAft>
                <a:spcPct val="0"/>
              </a:spcAft>
              <a:buFont typeface="Wingdings" pitchFamily="2" charset="2"/>
              <a:buChar char="§"/>
            </a:pPr>
            <a:r>
              <a:rPr lang="ru-RU" altLang="ru-RU" sz="1800" b="1" i="1" kern="0" dirty="0">
                <a:latin typeface="Times New Roman" pitchFamily="18" charset="0"/>
                <a:cs typeface="Times New Roman" pitchFamily="18" charset="0"/>
              </a:rPr>
              <a:t>ФАСКУ, ФАСОЧКУ СНЯТЬ- обточить грань.</a:t>
            </a:r>
          </a:p>
          <a:p>
            <a:pPr lvl="0" fontAlgn="base">
              <a:spcAft>
                <a:spcPct val="0"/>
              </a:spcAft>
              <a:buFont typeface="Wingdings" pitchFamily="2" charset="2"/>
              <a:buChar char="§"/>
            </a:pPr>
            <a:r>
              <a:rPr lang="ru-RU" altLang="ru-RU" sz="1800" b="1" i="1" kern="0" dirty="0">
                <a:latin typeface="Times New Roman" pitchFamily="18" charset="0"/>
                <a:cs typeface="Times New Roman" pitchFamily="18" charset="0"/>
              </a:rPr>
              <a:t>ХЕЗНУТЬ- слабеть.</a:t>
            </a:r>
          </a:p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336112"/>
            <a:ext cx="1627187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777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2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2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7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2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5"/>
          <p:cNvSpPr>
            <a:spLocks noGrp="1"/>
          </p:cNvSpPr>
          <p:nvPr>
            <p:ph idx="1"/>
          </p:nvPr>
        </p:nvSpPr>
        <p:spPr>
          <a:xfrm>
            <a:off x="827584" y="692696"/>
            <a:ext cx="7992888" cy="4896544"/>
          </a:xfrm>
        </p:spPr>
        <p:txBody>
          <a:bodyPr/>
          <a:lstStyle/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Произведения Бажова, восходящие к уральским "тайным сказам" - устным преданиям горнорабочих и старателей, сочетают реально-бытовой и фантастические элементы. Сказы, впитавшие сюжетные мотивы, колоритный язык народных преданий и народной мудрости, воплотили философские и этические идеи современности. По мотивам сказов созданы кинофильм "Каменный цветок" (1946), балет С. С. Прокофьева "Сказ о каменном цветке" (пост. 1954), одноименная опера К. В. Молчанова (пост. 1950), многочисленные произведения музыки, скульптуры, живописи.</a:t>
            </a:r>
            <a:endParaRPr lang="ru-RU" altLang="ru-RU" sz="1800" b="1" dirty="0">
              <a:latin typeface="Georgia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Picture 11" descr="mult_1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140968"/>
            <a:ext cx="3672408" cy="2858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891" y="2952893"/>
            <a:ext cx="4032448" cy="3234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447" y="2981524"/>
            <a:ext cx="4170993" cy="3388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547664" y="1441591"/>
            <a:ext cx="7357601" cy="4525963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2000" b="1" kern="0" dirty="0">
                <a:latin typeface="Times New Roman" pitchFamily="18" charset="0"/>
                <a:ea typeface="+mj-ea"/>
                <a:cs typeface="Times New Roman" pitchFamily="18" charset="0"/>
              </a:rPr>
              <a:t>Образ Хозяйки Медной горы, </a:t>
            </a:r>
            <a:br>
              <a:rPr lang="ru-RU" altLang="ru-RU" sz="2000" b="1" kern="0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altLang="ru-RU" sz="2000" b="1" kern="0" dirty="0">
                <a:latin typeface="Times New Roman" pitchFamily="18" charset="0"/>
                <a:ea typeface="+mj-ea"/>
                <a:cs typeface="Times New Roman" pitchFamily="18" charset="0"/>
              </a:rPr>
              <a:t>или </a:t>
            </a:r>
            <a:r>
              <a:rPr lang="ru-RU" altLang="ru-RU" sz="2000" b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Малахитницы</a:t>
            </a:r>
            <a:r>
              <a:rPr lang="ru-RU" altLang="ru-RU" sz="2000" b="1" kern="0" dirty="0">
                <a:latin typeface="Times New Roman" pitchFamily="18" charset="0"/>
                <a:ea typeface="+mj-ea"/>
                <a:cs typeface="Times New Roman" pitchFamily="18" charset="0"/>
              </a:rPr>
              <a:t>, в горнорабочем </a:t>
            </a:r>
            <a:r>
              <a:rPr lang="en-US" altLang="ru-RU" sz="2000" b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br>
              <a:rPr lang="en-US" altLang="ru-RU" sz="2000" b="1" kern="0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altLang="ru-RU" sz="2000" b="1" kern="0" dirty="0">
                <a:latin typeface="Times New Roman" pitchFamily="18" charset="0"/>
                <a:ea typeface="+mj-ea"/>
                <a:cs typeface="Times New Roman" pitchFamily="18" charset="0"/>
              </a:rPr>
              <a:t>фольклоре имеет разные варианты: </a:t>
            </a:r>
            <a:br>
              <a:rPr lang="ru-RU" altLang="ru-RU" sz="2000" b="1" kern="0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altLang="ru-RU" sz="2000" b="1" kern="0" dirty="0">
                <a:latin typeface="Times New Roman" pitchFamily="18" charset="0"/>
                <a:ea typeface="+mj-ea"/>
                <a:cs typeface="Times New Roman" pitchFamily="18" charset="0"/>
              </a:rPr>
              <a:t>Каменная девка, Девка </a:t>
            </a:r>
            <a:r>
              <a:rPr lang="ru-RU" altLang="ru-RU" sz="2000" b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Азовка</a:t>
            </a:r>
            <a:r>
              <a:rPr lang="ru-RU" altLang="ru-RU" sz="2000" b="1" kern="0" dirty="0"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altLang="ru-RU" sz="2000" b="1" kern="0" dirty="0"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n-US" altLang="ru-RU" sz="2000" b="1" kern="0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altLang="ru-RU" sz="2000" b="1" kern="0" dirty="0">
                <a:latin typeface="Times New Roman" pitchFamily="18" charset="0"/>
                <a:ea typeface="+mj-ea"/>
                <a:cs typeface="Times New Roman" pitchFamily="18" charset="0"/>
              </a:rPr>
              <a:t>Горный дух. </a:t>
            </a:r>
            <a:r>
              <a:rPr lang="en-US" altLang="ru-RU" sz="2000" b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altLang="ru-RU" sz="2000" b="1" kern="0" dirty="0">
                <a:latin typeface="Times New Roman" pitchFamily="18" charset="0"/>
                <a:ea typeface="+mj-ea"/>
                <a:cs typeface="Times New Roman" pitchFamily="18" charset="0"/>
              </a:rPr>
              <a:t>Все эти персонажи являются </a:t>
            </a:r>
            <a:br>
              <a:rPr lang="ru-RU" altLang="ru-RU" sz="2000" b="1" kern="0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altLang="ru-RU" sz="2000" b="1" kern="0" dirty="0">
                <a:latin typeface="Times New Roman" pitchFamily="18" charset="0"/>
                <a:ea typeface="+mj-ea"/>
                <a:cs typeface="Times New Roman" pitchFamily="18" charset="0"/>
              </a:rPr>
              <a:t>хранителями горных недр.</a:t>
            </a:r>
            <a:r>
              <a:rPr lang="en-US" altLang="ru-RU" sz="2000" b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altLang="ru-RU" sz="2000" b="1" kern="0" dirty="0">
                <a:latin typeface="Times New Roman" pitchFamily="18" charset="0"/>
                <a:ea typeface="+mj-ea"/>
                <a:cs typeface="Times New Roman" pitchFamily="18" charset="0"/>
              </a:rPr>
              <a:t>Сказ "Медной горы Хозяйка" положил начало ой группе </a:t>
            </a:r>
            <a:br>
              <a:rPr lang="ru-RU" altLang="ru-RU" sz="2000" b="1" kern="0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altLang="ru-RU" sz="2000" b="1" kern="0" dirty="0">
                <a:latin typeface="Times New Roman" pitchFamily="18" charset="0"/>
                <a:ea typeface="+mj-ea"/>
                <a:cs typeface="Times New Roman" pitchFamily="18" charset="0"/>
              </a:rPr>
              <a:t>сказов </a:t>
            </a:r>
            <a:r>
              <a:rPr lang="ru-RU" altLang="ru-RU" sz="2000" b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П.П.Бажова</a:t>
            </a:r>
            <a:r>
              <a:rPr lang="ru-RU" altLang="ru-RU" sz="2000" b="1" kern="0" dirty="0">
                <a:latin typeface="Times New Roman" pitchFamily="18" charset="0"/>
                <a:ea typeface="+mj-ea"/>
                <a:cs typeface="Times New Roman" pitchFamily="18" charset="0"/>
              </a:rPr>
              <a:t>, объединяемых </a:t>
            </a:r>
            <a:endParaRPr lang="ru-RU" altLang="ru-RU" sz="2000" b="1" kern="0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altLang="ru-RU" sz="2000" b="1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образом </a:t>
            </a:r>
            <a:r>
              <a:rPr lang="ru-RU" altLang="ru-RU" sz="2000" b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Малахитницы</a:t>
            </a:r>
            <a:r>
              <a:rPr lang="ru-RU" altLang="ru-RU" sz="2000" b="1" kern="0" dirty="0"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altLang="ru-RU" sz="2000" b="1" kern="0" dirty="0"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548680"/>
            <a:ext cx="655272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>
                <a:latin typeface="Times New Roman" pitchFamily="18" charset="0"/>
                <a:cs typeface="Times New Roman" pitchFamily="18" charset="0"/>
              </a:rPr>
              <a:t>Сказ «Медной горы хозяйки»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>
                <a:latin typeface="Times New Roman" pitchFamily="18" charset="0"/>
                <a:cs typeface="Times New Roman" pitchFamily="18" charset="0"/>
              </a:rPr>
              <a:t>Но е</a:t>
            </a:r>
            <a:r>
              <a:rPr lang="ru-RU" altLang="ru-RU" sz="1600" b="1" i="1" dirty="0">
                <a:latin typeface="Arbat" pitchFamily="2" charset="0"/>
              </a:rPr>
              <a:t>сть на свете нечто сильнее красоты- это любовь и дружба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600" b="1" dirty="0">
              <a:latin typeface="Georgia" pitchFamily="18" charset="0"/>
            </a:endParaRPr>
          </a:p>
        </p:txBody>
      </p:sp>
      <p:pic>
        <p:nvPicPr>
          <p:cNvPr id="8" name="Picture 10" descr="Bajo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776" y="3429000"/>
            <a:ext cx="2155825" cy="2943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555" y="3452161"/>
            <a:ext cx="2348265" cy="2952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092237" y="3529150"/>
            <a:ext cx="2072063" cy="2903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555" y="3277265"/>
            <a:ext cx="2581733" cy="3159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66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619672" y="476672"/>
            <a:ext cx="5904656" cy="778098"/>
          </a:xfrm>
        </p:spPr>
        <p:txBody>
          <a:bodyPr>
            <a:normAutofit/>
          </a:bodyPr>
          <a:lstStyle/>
          <a:p>
            <a:r>
              <a:rPr lang="ru-RU" altLang="ru-RU" b="1" i="1" kern="0" dirty="0">
                <a:latin typeface="Times New Roman" pitchFamily="18" charset="0"/>
                <a:cs typeface="Times New Roman" pitchFamily="18" charset="0"/>
              </a:rPr>
              <a:t>«Каменный цветок».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одержимое 5"/>
          <p:cNvSpPr>
            <a:spLocks noGrp="1"/>
          </p:cNvSpPr>
          <p:nvPr>
            <p:ph idx="1"/>
          </p:nvPr>
        </p:nvSpPr>
        <p:spPr>
          <a:xfrm>
            <a:off x="611560" y="1556792"/>
            <a:ext cx="7992888" cy="4896544"/>
          </a:xfrm>
        </p:spPr>
        <p:txBody>
          <a:bodyPr/>
          <a:lstStyle/>
          <a:p>
            <a:pPr marL="0" lvl="0" indent="0" eaLnBrk="0" fontAlgn="base" hangingPunct="0">
              <a:spcAft>
                <a:spcPct val="0"/>
              </a:spcAft>
              <a:buNone/>
            </a:pPr>
            <a:r>
              <a:rPr lang="ru-RU" altLang="ru-RU" sz="2000" b="1" kern="0" dirty="0" smtClean="0">
                <a:latin typeface="Times New Roman" pitchFamily="18" charset="0"/>
                <a:cs typeface="Times New Roman" pitchFamily="18" charset="0"/>
              </a:rPr>
              <a:t>Сказ </a:t>
            </a:r>
            <a:r>
              <a:rPr lang="ru-RU" altLang="ru-RU" sz="2000" b="1" kern="0" dirty="0">
                <a:latin typeface="Times New Roman" pitchFamily="18" charset="0"/>
                <a:cs typeface="Times New Roman" pitchFamily="18" charset="0"/>
              </a:rPr>
              <a:t>впервые опубликован в "Литературной </a:t>
            </a:r>
            <a:endParaRPr lang="ru-RU" altLang="ru-RU" sz="2000" b="1" kern="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Aft>
                <a:spcPct val="0"/>
              </a:spcAft>
              <a:buNone/>
            </a:pPr>
            <a:r>
              <a:rPr lang="ru-RU" altLang="ru-RU" sz="2000" b="1" kern="0" dirty="0" smtClean="0">
                <a:latin typeface="Times New Roman" pitchFamily="18" charset="0"/>
                <a:cs typeface="Times New Roman" pitchFamily="18" charset="0"/>
              </a:rPr>
              <a:t>газете</a:t>
            </a:r>
            <a:r>
              <a:rPr lang="ru-RU" altLang="ru-RU" sz="2000" b="1" kern="0" dirty="0">
                <a:latin typeface="Times New Roman" pitchFamily="18" charset="0"/>
                <a:cs typeface="Times New Roman" pitchFamily="18" charset="0"/>
              </a:rPr>
              <a:t>"  1938 года и в "Уральском современнике" </a:t>
            </a:r>
            <a:endParaRPr lang="ru-RU" altLang="ru-RU" sz="2000" b="1" kern="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Aft>
                <a:spcPct val="0"/>
              </a:spcAft>
              <a:buNone/>
            </a:pPr>
            <a:r>
              <a:rPr lang="ru-RU" altLang="ru-RU" sz="2000" b="1" kern="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2000" b="1" kern="0" dirty="0">
                <a:latin typeface="Times New Roman" pitchFamily="18" charset="0"/>
                <a:cs typeface="Times New Roman" pitchFamily="18" charset="0"/>
              </a:rPr>
              <a:t>том же году. К этому сказу примыкают </a:t>
            </a:r>
            <a:r>
              <a:rPr lang="ru-RU" altLang="ru-RU" sz="2000" b="1" kern="0" dirty="0" smtClean="0">
                <a:latin typeface="Times New Roman" pitchFamily="18" charset="0"/>
                <a:cs typeface="Times New Roman" pitchFamily="18" charset="0"/>
              </a:rPr>
              <a:t>два</a:t>
            </a:r>
          </a:p>
          <a:p>
            <a:pPr marL="0" lvl="0" indent="0" eaLnBrk="0" fontAlgn="base" hangingPunct="0">
              <a:spcAft>
                <a:spcPct val="0"/>
              </a:spcAft>
              <a:buNone/>
            </a:pPr>
            <a:r>
              <a:rPr lang="ru-RU" altLang="ru-RU" sz="2000" b="1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kern="0" dirty="0">
                <a:latin typeface="Times New Roman" pitchFamily="18" charset="0"/>
                <a:cs typeface="Times New Roman" pitchFamily="18" charset="0"/>
              </a:rPr>
              <a:t>других: "Горный мастер", повествующий о </a:t>
            </a:r>
            <a:endParaRPr lang="ru-RU" altLang="ru-RU" sz="2000" b="1" kern="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Aft>
                <a:spcPct val="0"/>
              </a:spcAft>
              <a:buNone/>
            </a:pPr>
            <a:r>
              <a:rPr lang="ru-RU" altLang="ru-RU" sz="2000" b="1" kern="0" dirty="0" smtClean="0">
                <a:latin typeface="Times New Roman" pitchFamily="18" charset="0"/>
                <a:cs typeface="Times New Roman" pitchFamily="18" charset="0"/>
              </a:rPr>
              <a:t>невесте </a:t>
            </a:r>
            <a:r>
              <a:rPr lang="ru-RU" altLang="ru-RU" sz="2000" b="1" kern="0" dirty="0">
                <a:latin typeface="Times New Roman" pitchFamily="18" charset="0"/>
                <a:cs typeface="Times New Roman" pitchFamily="18" charset="0"/>
              </a:rPr>
              <a:t>Данилы - Катерине, и "Хрупкая </a:t>
            </a:r>
            <a:endParaRPr lang="ru-RU" altLang="ru-RU" sz="2000" b="1" kern="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Aft>
                <a:spcPct val="0"/>
              </a:spcAft>
              <a:buNone/>
            </a:pPr>
            <a:r>
              <a:rPr lang="ru-RU" altLang="ru-RU" sz="2000" b="1" kern="0" dirty="0" smtClean="0">
                <a:latin typeface="Times New Roman" pitchFamily="18" charset="0"/>
                <a:cs typeface="Times New Roman" pitchFamily="18" charset="0"/>
              </a:rPr>
              <a:t>веточка</a:t>
            </a:r>
            <a:r>
              <a:rPr lang="ru-RU" altLang="ru-RU" sz="2000" b="1" kern="0" dirty="0">
                <a:latin typeface="Times New Roman" pitchFamily="18" charset="0"/>
                <a:cs typeface="Times New Roman" pitchFamily="18" charset="0"/>
              </a:rPr>
              <a:t>" - о сыне Катерины и Данилы-мастера. </a:t>
            </a:r>
            <a:br>
              <a:rPr lang="ru-RU" altLang="ru-RU" sz="2000" b="1" kern="0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kern="0" dirty="0">
                <a:latin typeface="Times New Roman" pitchFamily="18" charset="0"/>
                <a:cs typeface="Times New Roman" pitchFamily="18" charset="0"/>
              </a:rPr>
              <a:t>Бажов задумывал еще и четвертый сказ о жизни </a:t>
            </a:r>
            <a:endParaRPr lang="ru-RU" altLang="ru-RU" sz="2000" b="1" kern="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Aft>
                <a:spcPct val="0"/>
              </a:spcAft>
              <a:buNone/>
            </a:pPr>
            <a:r>
              <a:rPr lang="ru-RU" altLang="ru-RU" sz="2000" b="1" kern="0" dirty="0" smtClean="0">
                <a:latin typeface="Times New Roman" pitchFamily="18" charset="0"/>
                <a:cs typeface="Times New Roman" pitchFamily="18" charset="0"/>
              </a:rPr>
              <a:t>семьи </a:t>
            </a:r>
            <a:r>
              <a:rPr lang="ru-RU" altLang="ru-RU" sz="2000" b="1" kern="0" dirty="0">
                <a:latin typeface="Times New Roman" pitchFamily="18" charset="0"/>
                <a:cs typeface="Times New Roman" pitchFamily="18" charset="0"/>
              </a:rPr>
              <a:t>камнерезов, но этот замысел остался </a:t>
            </a:r>
            <a:endParaRPr lang="ru-RU" altLang="ru-RU" sz="2000" b="1" kern="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Aft>
                <a:spcPct val="0"/>
              </a:spcAft>
              <a:buNone/>
            </a:pPr>
            <a:r>
              <a:rPr lang="ru-RU" altLang="ru-RU" sz="2000" b="1" kern="0" dirty="0" smtClean="0">
                <a:latin typeface="Times New Roman" pitchFamily="18" charset="0"/>
                <a:cs typeface="Times New Roman" pitchFamily="18" charset="0"/>
              </a:rPr>
              <a:t>неосуществленным</a:t>
            </a:r>
            <a:r>
              <a:rPr lang="ru-RU" altLang="ru-RU" sz="2000" b="1" kern="0" dirty="0">
                <a:latin typeface="Times New Roman" pitchFamily="18" charset="0"/>
                <a:cs typeface="Times New Roman" pitchFamily="18" charset="0"/>
              </a:rPr>
              <a:t>. Сказ "Каменный цветок" </a:t>
            </a:r>
            <a:endParaRPr lang="ru-RU" altLang="ru-RU" sz="2000" b="1" kern="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Aft>
                <a:spcPct val="0"/>
              </a:spcAft>
              <a:buNone/>
            </a:pPr>
            <a:r>
              <a:rPr lang="ru-RU" altLang="ru-RU" sz="2000" b="1" kern="0" dirty="0" smtClean="0">
                <a:latin typeface="Times New Roman" pitchFamily="18" charset="0"/>
                <a:cs typeface="Times New Roman" pitchFamily="18" charset="0"/>
              </a:rPr>
              <a:t>был </a:t>
            </a:r>
            <a:r>
              <a:rPr lang="ru-RU" altLang="ru-RU" sz="2000" b="1" kern="0" dirty="0">
                <a:latin typeface="Times New Roman" pitchFamily="18" charset="0"/>
                <a:cs typeface="Times New Roman" pitchFamily="18" charset="0"/>
              </a:rPr>
              <a:t>экранизирован в 1946 году. </a:t>
            </a:r>
            <a:endParaRPr lang="ru-RU" altLang="ru-RU" sz="2000" b="1" kern="0" dirty="0"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1454339"/>
            <a:ext cx="1927092" cy="2680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106" y="3356992"/>
            <a:ext cx="2343311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619672" y="764704"/>
            <a:ext cx="5904656" cy="77809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altLang="ru-RU" sz="3600" b="1" i="1" kern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600" b="1" i="1" kern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 i="1" kern="0" dirty="0" smtClean="0">
                <a:latin typeface="Times New Roman" pitchFamily="18" charset="0"/>
                <a:cs typeface="Times New Roman" pitchFamily="18" charset="0"/>
              </a:rPr>
              <a:t>Сказ </a:t>
            </a:r>
            <a:r>
              <a:rPr lang="en-US" altLang="ru-RU" sz="3600" b="1" i="1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600" b="1" i="1" kern="0" dirty="0">
                <a:latin typeface="Times New Roman" pitchFamily="18" charset="0"/>
                <a:cs typeface="Times New Roman" pitchFamily="18" charset="0"/>
              </a:rPr>
              <a:t>«Две ящерки»</a:t>
            </a:r>
            <a:br>
              <a:rPr lang="ru-RU" altLang="ru-RU" sz="3600" b="1" i="1" kern="0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одержимое 5"/>
          <p:cNvSpPr>
            <a:spLocks noGrp="1"/>
          </p:cNvSpPr>
          <p:nvPr>
            <p:ph idx="1"/>
          </p:nvPr>
        </p:nvSpPr>
        <p:spPr>
          <a:xfrm>
            <a:off x="611560" y="2204864"/>
            <a:ext cx="3816424" cy="4896544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buNone/>
            </a:pPr>
            <a:r>
              <a:rPr lang="ru-RU" altLang="ru-RU" sz="2400" b="1" kern="0" dirty="0" smtClean="0">
                <a:latin typeface="Times New Roman" pitchFamily="18" charset="0"/>
                <a:cs typeface="Times New Roman" pitchFamily="18" charset="0"/>
              </a:rPr>
              <a:t>     повествует </a:t>
            </a:r>
            <a:r>
              <a:rPr lang="ru-RU" altLang="ru-RU" sz="2400" b="1" kern="0" dirty="0">
                <a:latin typeface="Times New Roman" pitchFamily="18" charset="0"/>
                <a:cs typeface="Times New Roman" pitchFamily="18" charset="0"/>
              </a:rPr>
              <a:t>о том, </a:t>
            </a:r>
            <a:r>
              <a:rPr lang="ru-RU" altLang="ru-RU" sz="2400" b="1" kern="0" dirty="0" smtClean="0">
                <a:latin typeface="Times New Roman" pitchFamily="18" charset="0"/>
                <a:cs typeface="Times New Roman" pitchFamily="18" charset="0"/>
              </a:rPr>
              <a:t>как благодаря </a:t>
            </a:r>
            <a:r>
              <a:rPr lang="ru-RU" altLang="ru-RU" sz="2400" b="1" kern="0" dirty="0">
                <a:latin typeface="Times New Roman" pitchFamily="18" charset="0"/>
                <a:cs typeface="Times New Roman" pitchFamily="18" charset="0"/>
              </a:rPr>
              <a:t>труду крепостных мастеровых разбогател предприимчивый барин Турчанинов, первый владелец </a:t>
            </a:r>
            <a:r>
              <a:rPr lang="ru-RU" altLang="ru-RU" sz="2400" b="1" kern="0" dirty="0" err="1">
                <a:latin typeface="Times New Roman" pitchFamily="18" charset="0"/>
                <a:cs typeface="Times New Roman" pitchFamily="18" charset="0"/>
              </a:rPr>
              <a:t>Сысертских</a:t>
            </a:r>
            <a:r>
              <a:rPr lang="ru-RU" altLang="ru-RU" sz="2400" b="1" kern="0" dirty="0">
                <a:latin typeface="Times New Roman" pitchFamily="18" charset="0"/>
                <a:cs typeface="Times New Roman" pitchFamily="18" charset="0"/>
              </a:rPr>
              <a:t> заводов.  </a:t>
            </a:r>
          </a:p>
          <a:p>
            <a:pPr lvl="0" eaLnBrk="0" fontAlgn="base" hangingPunct="0">
              <a:spcAft>
                <a:spcPct val="0"/>
              </a:spcAft>
              <a:buFontTx/>
              <a:buChar char="•"/>
            </a:pPr>
            <a:endParaRPr lang="ru-RU" altLang="ru-RU" sz="2000" kern="0" dirty="0">
              <a:solidFill>
                <a:srgbClr val="FFC000"/>
              </a:solidFill>
              <a:latin typeface="Arial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132856"/>
            <a:ext cx="2520280" cy="4048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964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619672" y="692696"/>
            <a:ext cx="5904656" cy="778098"/>
          </a:xfrm>
        </p:spPr>
        <p:txBody>
          <a:bodyPr>
            <a:normAutofit fontScale="90000"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3600" b="1" kern="0" dirty="0">
                <a:latin typeface="Times New Roman" pitchFamily="18" charset="0"/>
                <a:ea typeface="+mn-ea"/>
                <a:cs typeface="Times New Roman" pitchFamily="18" charset="0"/>
              </a:rPr>
              <a:t>«Серебряное копытце»</a:t>
            </a:r>
            <a:br>
              <a:rPr lang="ru-RU" altLang="ru-RU" sz="3600" b="1" kern="0" dirty="0"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5" descr="serebr_kopyt-skaz_lare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556793"/>
            <a:ext cx="2261759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2" descr="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3645024"/>
            <a:ext cx="1895840" cy="2648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7" descr="Без имени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06050" y="1507363"/>
            <a:ext cx="2023135" cy="2648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" name="Picture 16" descr="ani-deer_rubbingantlers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72200" y="1268760"/>
            <a:ext cx="1785937" cy="1236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07904" y="4477609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«Ночь-то месячная,</a:t>
            </a:r>
            <a:r>
              <a:rPr lang="en-US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светлая, далеко видно… Тут вспрыгнул козел на</a:t>
            </a:r>
            <a:r>
              <a:rPr lang="en-US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крышу и давай по ней серебряным копытцем</a:t>
            </a:r>
            <a:r>
              <a:rPr lang="en-US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бить. Как искры, из-под</a:t>
            </a:r>
            <a:r>
              <a:rPr lang="en-US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ножки-то камешки</a:t>
            </a:r>
            <a:r>
              <a:rPr lang="en-US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посыпались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. Красные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, голубые,</a:t>
            </a:r>
            <a:r>
              <a:rPr lang="en-US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зеленые, бирюзовые - всякие…</a:t>
            </a:r>
          </a:p>
        </p:txBody>
      </p:sp>
    </p:spTree>
    <p:extLst>
      <p:ext uri="{BB962C8B-B14F-4D97-AF65-F5344CB8AC3E}">
        <p14:creationId xmlns:p14="http://schemas.microsoft.com/office/powerpoint/2010/main" val="254843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043608" y="980728"/>
            <a:ext cx="7272808" cy="778098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ru-RU" sz="2400" b="1" kern="0" dirty="0">
                <a:latin typeface="Times New Roman" pitchFamily="18" charset="0"/>
                <a:ea typeface="+mn-ea"/>
                <a:cs typeface="Times New Roman" pitchFamily="18" charset="0"/>
              </a:rPr>
              <a:t>В других сказах появляется </a:t>
            </a:r>
            <a:r>
              <a:rPr lang="ru-RU" sz="2400" b="1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ea typeface="+mn-ea"/>
                <a:cs typeface="Times New Roman" pitchFamily="18" charset="0"/>
              </a:rPr>
              <a:t>появляется</a:t>
            </a:r>
            <a:r>
              <a:rPr lang="ru-RU" sz="2400" b="1" dirty="0">
                <a:latin typeface="Times New Roman" pitchFamily="18" charset="0"/>
                <a:ea typeface="+mn-ea"/>
                <a:cs typeface="Times New Roman" pitchFamily="18" charset="0"/>
              </a:rPr>
              <a:t> Великий Полоз ( во власти которого все золото), дочки Полоза- Змеевки, бабка </a:t>
            </a:r>
            <a:r>
              <a:rPr lang="ru-RU" sz="2400" b="1" dirty="0" err="1">
                <a:latin typeface="Times New Roman" pitchFamily="18" charset="0"/>
                <a:ea typeface="+mn-ea"/>
                <a:cs typeface="Times New Roman" pitchFamily="18" charset="0"/>
              </a:rPr>
              <a:t>Синюшка</a:t>
            </a:r>
            <a:r>
              <a:rPr lang="ru-RU" sz="2400" b="1" dirty="0">
                <a:latin typeface="Times New Roman" pitchFamily="18" charset="0"/>
                <a:ea typeface="+mn-ea"/>
                <a:cs typeface="Times New Roman" pitchFamily="18" charset="0"/>
              </a:rPr>
              <a:t>, Голубая змейка, </a:t>
            </a:r>
            <a:r>
              <a:rPr lang="ru-RU" sz="2400" b="1" dirty="0" err="1">
                <a:latin typeface="Times New Roman" pitchFamily="18" charset="0"/>
                <a:ea typeface="+mn-ea"/>
                <a:cs typeface="Times New Roman" pitchFamily="18" charset="0"/>
              </a:rPr>
              <a:t>Огневушка-Поскакушка</a:t>
            </a:r>
            <a:r>
              <a:rPr lang="ru-RU" sz="2400" b="1" dirty="0"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lang="ru-RU" sz="2400" b="1" dirty="0">
                <a:latin typeface="Georgia" pitchFamily="18" charset="0"/>
                <a:ea typeface="+mn-ea"/>
                <a:cs typeface="+mn-cs"/>
              </a:rPr>
              <a:t/>
            </a:r>
            <a:br>
              <a:rPr lang="ru-RU" sz="2400" b="1" dirty="0">
                <a:latin typeface="Georgia" pitchFamily="18" charset="0"/>
                <a:ea typeface="+mn-ea"/>
                <a:cs typeface="+mn-cs"/>
              </a:rPr>
            </a:b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 descr="http://virlib-old.eunnet.net/Bazhov/ris/skazy/zmeika.jpg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898282" y="1832243"/>
            <a:ext cx="2220730" cy="2728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23"/>
          <p:cNvSpPr txBox="1">
            <a:spLocks/>
          </p:cNvSpPr>
          <p:nvPr/>
        </p:nvSpPr>
        <p:spPr bwMode="auto">
          <a:xfrm>
            <a:off x="539552" y="4869160"/>
            <a:ext cx="3071812" cy="469900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ru-RU" altLang="ru-RU" sz="20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Голубая змейка</a:t>
            </a:r>
          </a:p>
        </p:txBody>
      </p:sp>
      <p:pic>
        <p:nvPicPr>
          <p:cNvPr id="6" name="Picture 4" descr="Сказы Бажова. Синюшкин колодец">
            <a:hlinkClick r:id="rId5"/>
          </p:cNvPr>
          <p:cNvPicPr>
            <a:picLocks noChangeAspect="1" noChangeArrowheads="1"/>
          </p:cNvPicPr>
          <p:nvPr/>
        </p:nvPicPr>
        <p:blipFill>
          <a:blip r:embed="rId6" r:link="rId7" cstate="print"/>
          <a:srcRect/>
          <a:stretch>
            <a:fillRect/>
          </a:stretch>
        </p:blipFill>
        <p:spPr bwMode="auto">
          <a:xfrm>
            <a:off x="3790493" y="3272056"/>
            <a:ext cx="1970527" cy="2736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Содержимое 8"/>
          <p:cNvSpPr txBox="1">
            <a:spLocks/>
          </p:cNvSpPr>
          <p:nvPr/>
        </p:nvSpPr>
        <p:spPr bwMode="auto">
          <a:xfrm>
            <a:off x="3611363" y="2518706"/>
            <a:ext cx="2328789" cy="642938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altLang="ru-RU" sz="2000" b="1" kern="0" dirty="0" err="1" smtClean="0">
                <a:latin typeface="Times New Roman" pitchFamily="18" charset="0"/>
                <a:cs typeface="Times New Roman" pitchFamily="18" charset="0"/>
              </a:rPr>
              <a:t>Синюшкин</a:t>
            </a:r>
            <a:r>
              <a:rPr lang="ru-RU" altLang="ru-RU" sz="2000" b="1" kern="0" dirty="0" smtClean="0">
                <a:latin typeface="Times New Roman" pitchFamily="18" charset="0"/>
                <a:cs typeface="Times New Roman" pitchFamily="18" charset="0"/>
              </a:rPr>
              <a:t> колодец</a:t>
            </a:r>
          </a:p>
        </p:txBody>
      </p:sp>
      <p:pic>
        <p:nvPicPr>
          <p:cNvPr id="9" name="Picture 9" descr="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4208" y="1652042"/>
            <a:ext cx="1872208" cy="2764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26"/>
          <p:cNvSpPr>
            <a:spLocks noChangeArrowheads="1"/>
          </p:cNvSpPr>
          <p:nvPr/>
        </p:nvSpPr>
        <p:spPr bwMode="auto">
          <a:xfrm>
            <a:off x="6444207" y="4571575"/>
            <a:ext cx="1944217" cy="708025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b="1" dirty="0" err="1">
                <a:latin typeface="Times New Roman" pitchFamily="18" charset="0"/>
              </a:rPr>
              <a:t>Огневушка</a:t>
            </a:r>
            <a:r>
              <a:rPr lang="ru-RU" altLang="ru-RU" sz="2000" b="1" dirty="0">
                <a:latin typeface="Times New Roman" pitchFamily="18" charset="0"/>
              </a:rPr>
              <a:t> – </a:t>
            </a:r>
            <a:r>
              <a:rPr lang="ru-RU" altLang="ru-RU" sz="2000" b="1" dirty="0" err="1">
                <a:latin typeface="Times New Roman" pitchFamily="18" charset="0"/>
              </a:rPr>
              <a:t>поскакушка</a:t>
            </a:r>
            <a:endParaRPr lang="ru-RU" altLang="ru-RU" sz="20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99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5"/>
          <p:cNvSpPr>
            <a:spLocks noGrp="1"/>
          </p:cNvSpPr>
          <p:nvPr>
            <p:ph idx="1"/>
          </p:nvPr>
        </p:nvSpPr>
        <p:spPr>
          <a:xfrm>
            <a:off x="611560" y="500042"/>
            <a:ext cx="4032448" cy="595329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lvl="0" eaLnBrk="0" fontAlgn="base" hangingPunct="0">
              <a:spcAft>
                <a:spcPct val="0"/>
              </a:spcAft>
              <a:buNone/>
            </a:pPr>
            <a:r>
              <a:rPr lang="ru-RU" altLang="ru-RU" sz="2200" b="1" kern="0" dirty="0" smtClean="0">
                <a:latin typeface="Times New Roman" pitchFamily="18" charset="0"/>
              </a:rPr>
              <a:t>       </a:t>
            </a:r>
          </a:p>
          <a:p>
            <a:pPr lvl="0" eaLnBrk="0" fontAlgn="base" hangingPunct="0">
              <a:spcAft>
                <a:spcPct val="0"/>
              </a:spcAft>
              <a:buNone/>
            </a:pPr>
            <a:r>
              <a:rPr lang="ru-RU" altLang="ru-RU" sz="2300" b="1" kern="0" dirty="0">
                <a:latin typeface="Times New Roman" pitchFamily="18" charset="0"/>
              </a:rPr>
              <a:t> </a:t>
            </a:r>
            <a:r>
              <a:rPr lang="ru-RU" altLang="ru-RU" sz="2300" b="1" kern="0" dirty="0" smtClean="0">
                <a:latin typeface="Times New Roman" pitchFamily="18" charset="0"/>
              </a:rPr>
              <a:t>      Павел </a:t>
            </a:r>
            <a:r>
              <a:rPr lang="ru-RU" altLang="ru-RU" sz="2300" b="1" kern="0" dirty="0">
                <a:latin typeface="Times New Roman" pitchFamily="18" charset="0"/>
              </a:rPr>
              <a:t>Петрович своими сказами открыл миру уральские легенды, уральские характеры, уральский язык. В его сказах - жизнь и работа уральских мастеров: гранильщиков, камнерезов, старателей. Сам Бажов, как большой мастер, вложил очень много труда, знаний, вдохновения, чтобы подарить всем нам драгоценную "Малахитовую шкатулку". Каждый из вас может ее открыть, "достать" из нее сказ и полюбоваться </a:t>
            </a:r>
            <a:r>
              <a:rPr lang="ru-RU" altLang="ru-RU" sz="2300" b="1" kern="0" dirty="0" err="1">
                <a:latin typeface="Times New Roman" pitchFamily="18" charset="0"/>
              </a:rPr>
              <a:t>Бажовским</a:t>
            </a:r>
            <a:r>
              <a:rPr lang="ru-RU" altLang="ru-RU" sz="2300" b="1" kern="0" dirty="0">
                <a:latin typeface="Times New Roman" pitchFamily="18" charset="0"/>
              </a:rPr>
              <a:t>, уральским словом. Сказы так умны и так красивы, что композиторы сочиняли музыку к сказам (есть балет и опера "Каменный цветок"), художники любят рисовать иллюстрации к сказам Бажова. По сказам поставлены спектакли, снят кинофильм, мультфильмы</a:t>
            </a:r>
            <a:endParaRPr lang="ru-RU" altLang="ru-RU" sz="2300" kern="0" dirty="0">
              <a:latin typeface="Arial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300" dirty="0"/>
          </a:p>
        </p:txBody>
      </p:sp>
      <p:pic>
        <p:nvPicPr>
          <p:cNvPr id="4" name="Picture 4" descr="tuf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500042"/>
            <a:ext cx="3476625" cy="5924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1683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9959" y="98072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b="1" dirty="0" smtClean="0"/>
              <a:t>Павел Петрович Бажов </a:t>
            </a:r>
            <a:r>
              <a:rPr lang="ru-RU" sz="2000" dirty="0" smtClean="0"/>
              <a:t>– замечательный</a:t>
            </a:r>
            <a:br>
              <a:rPr lang="ru-RU" sz="2000" dirty="0" smtClean="0"/>
            </a:br>
            <a:r>
              <a:rPr lang="ru-RU" sz="2000" dirty="0" smtClean="0"/>
              <a:t> русский </a:t>
            </a:r>
            <a:r>
              <a:rPr lang="ru-RU" sz="2000" dirty="0" err="1" smtClean="0"/>
              <a:t>писатель,талантливый</a:t>
            </a:r>
            <a:r>
              <a:rPr lang="ru-RU" sz="2000" dirty="0" smtClean="0"/>
              <a:t> обработчик  </a:t>
            </a:r>
            <a:br>
              <a:rPr lang="ru-RU" sz="2000" dirty="0" smtClean="0"/>
            </a:br>
            <a:r>
              <a:rPr lang="ru-RU" sz="2000" dirty="0" smtClean="0"/>
              <a:t>народных преданий, легенд, уральских сказов.</a:t>
            </a:r>
            <a:br>
              <a:rPr lang="ru-RU" sz="2000" dirty="0" smtClean="0"/>
            </a:br>
            <a:r>
              <a:rPr lang="ru-RU" sz="2000" dirty="0" smtClean="0"/>
              <a:t>Родился 15(28) января, в </a:t>
            </a:r>
            <a:r>
              <a:rPr lang="ru-RU" sz="2000" dirty="0" err="1" smtClean="0"/>
              <a:t>Сысертском</a:t>
            </a:r>
            <a:r>
              <a:rPr lang="ru-RU" sz="2000" dirty="0" smtClean="0"/>
              <a:t> заводе, </a:t>
            </a:r>
            <a:br>
              <a:rPr lang="ru-RU" sz="2000" dirty="0" smtClean="0"/>
            </a:br>
            <a:r>
              <a:rPr lang="ru-RU" sz="2000" dirty="0" smtClean="0"/>
              <a:t>близ Екатеринбурга, в семье </a:t>
            </a:r>
            <a:br>
              <a:rPr lang="ru-RU" sz="2000" dirty="0" smtClean="0"/>
            </a:br>
            <a:r>
              <a:rPr lang="ru-RU" sz="2000" dirty="0" smtClean="0"/>
              <a:t>горнозаводского мастера.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644008" y="3068960"/>
            <a:ext cx="4038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800" dirty="0" smtClean="0"/>
          </a:p>
          <a:p>
            <a:pPr marL="0" indent="0" algn="ctr">
              <a:buNone/>
            </a:pPr>
            <a:endParaRPr lang="ru-RU" sz="1800" dirty="0"/>
          </a:p>
          <a:p>
            <a:pPr marL="0" indent="0" algn="ctr">
              <a:buNone/>
            </a:pP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Его детство и отрочество прошли в городке Сысерть. Сысерть живописно расположилась на крутых склонах глубокой долины </a:t>
            </a:r>
            <a:r>
              <a:rPr lang="ru-RU" sz="1800" dirty="0" err="1" smtClean="0"/>
              <a:t>р.Сысерть</a:t>
            </a:r>
            <a:r>
              <a:rPr lang="ru-RU" sz="1800" dirty="0"/>
              <a:t> </a:t>
            </a:r>
            <a:r>
              <a:rPr lang="ru-RU" sz="1800" dirty="0" smtClean="0"/>
              <a:t>и образованных ею прудов, среди хвойных лесов у подножия горы </a:t>
            </a:r>
            <a:r>
              <a:rPr lang="ru-RU" sz="1800" dirty="0" err="1" smtClean="0"/>
              <a:t>Бесенковой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76872"/>
            <a:ext cx="4038600" cy="4098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08720"/>
            <a:ext cx="2436763" cy="28331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619672" y="1124744"/>
            <a:ext cx="5904656" cy="778098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ru-RU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В 1950 в начале декабря П. Бажов скончался в Москве. Похоронен в </a:t>
            </a:r>
            <a:r>
              <a:rPr lang="ru-RU" sz="36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Свердловске.</a:t>
            </a:r>
            <a:r>
              <a:rPr lang="ru-RU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7" descr="30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8173" y="2060848"/>
            <a:ext cx="6286544" cy="4129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39558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619672" y="939268"/>
            <a:ext cx="5904656" cy="778098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ru-RU" altLang="ru-RU" sz="3600" b="1" dirty="0">
                <a:latin typeface="Times New Roman" pitchFamily="18" charset="0"/>
                <a:ea typeface="+mn-ea"/>
                <a:cs typeface="Times New Roman" pitchFamily="18" charset="0"/>
              </a:rPr>
              <a:t>В доме-музее </a:t>
            </a:r>
            <a:r>
              <a:rPr lang="ru-RU" altLang="ru-RU" sz="3600" b="1" dirty="0" err="1">
                <a:latin typeface="Times New Roman" pitchFamily="18" charset="0"/>
                <a:ea typeface="+mn-ea"/>
                <a:cs typeface="Times New Roman" pitchFamily="18" charset="0"/>
              </a:rPr>
              <a:t>П.П.Бажова</a:t>
            </a:r>
            <a:r>
              <a:rPr lang="ru-RU" altLang="ru-RU" sz="3600" b="1" dirty="0">
                <a:latin typeface="Times New Roman" pitchFamily="18" charset="0"/>
                <a:ea typeface="+mn-ea"/>
                <a:cs typeface="Times New Roman" pitchFamily="18" charset="0"/>
              </a:rPr>
              <a:t> в г. Сысерть</a:t>
            </a:r>
            <a:br>
              <a:rPr lang="ru-RU" altLang="ru-RU" sz="3600" b="1" dirty="0"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2" descr="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916831"/>
            <a:ext cx="4040188" cy="2629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" name="Picture 11" descr="49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916832"/>
            <a:ext cx="3305640" cy="3866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48098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547664" y="836712"/>
            <a:ext cx="5904656" cy="778098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ru-RU" altLang="ru-RU" sz="3600" b="1" dirty="0">
                <a:latin typeface="Times New Roman" pitchFamily="18" charset="0"/>
                <a:ea typeface="+mn-ea"/>
                <a:cs typeface="Times New Roman" pitchFamily="18" charset="0"/>
              </a:rPr>
              <a:t>В гостиной</a:t>
            </a:r>
            <a:br>
              <a:rPr lang="ru-RU" altLang="ru-RU" sz="3600" b="1" dirty="0"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7" descr="46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6345" y="875661"/>
            <a:ext cx="2308836" cy="3129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" name="Picture 8" descr="51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3068960"/>
            <a:ext cx="2387383" cy="3134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" name="Picture 8" descr="50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1340768"/>
            <a:ext cx="2457443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" name="Picture 7" descr="2387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12823" y="3068960"/>
            <a:ext cx="2312587" cy="3134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47095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5"/>
          <p:cNvSpPr>
            <a:spLocks noGrp="1"/>
          </p:cNvSpPr>
          <p:nvPr>
            <p:ph idx="1"/>
          </p:nvPr>
        </p:nvSpPr>
        <p:spPr>
          <a:xfrm>
            <a:off x="1007604" y="620688"/>
            <a:ext cx="7560840" cy="5514726"/>
          </a:xfrm>
        </p:spPr>
        <p:txBody>
          <a:bodyPr>
            <a:normAutofit fontScale="92500" lnSpcReduction="20000"/>
          </a:bodyPr>
          <a:lstStyle/>
          <a:p>
            <a:pPr lvl="0" fontAlgn="base">
              <a:spcAft>
                <a:spcPct val="0"/>
              </a:spcAft>
              <a:buNone/>
            </a:pPr>
            <a:r>
              <a:rPr lang="ru-RU" altLang="ru-RU" sz="1800" b="1" kern="0" dirty="0">
                <a:latin typeface="Times New Roman" pitchFamily="18" charset="0"/>
                <a:cs typeface="Times New Roman" pitchFamily="18" charset="0"/>
              </a:rPr>
              <a:t>Под зимним солнцем серебрится</a:t>
            </a:r>
          </a:p>
          <a:p>
            <a:pPr lvl="0" fontAlgn="base">
              <a:spcAft>
                <a:spcPct val="0"/>
              </a:spcAft>
              <a:buNone/>
            </a:pPr>
            <a:r>
              <a:rPr lang="ru-RU" altLang="ru-RU" sz="1800" b="1" kern="0" dirty="0">
                <a:latin typeface="Times New Roman" pitchFamily="18" charset="0"/>
                <a:cs typeface="Times New Roman" pitchFamily="18" charset="0"/>
              </a:rPr>
              <a:t>Полей заснеженный простор,</a:t>
            </a:r>
          </a:p>
          <a:p>
            <a:pPr lvl="0" fontAlgn="base">
              <a:spcAft>
                <a:spcPct val="0"/>
              </a:spcAft>
              <a:buNone/>
            </a:pPr>
            <a:r>
              <a:rPr lang="ru-RU" altLang="ru-RU" sz="1800" b="1" kern="0" dirty="0">
                <a:latin typeface="Times New Roman" pitchFamily="18" charset="0"/>
                <a:cs typeface="Times New Roman" pitchFamily="18" charset="0"/>
              </a:rPr>
              <a:t>И плавок видятся зарницы,</a:t>
            </a:r>
          </a:p>
          <a:p>
            <a:pPr lvl="0" fontAlgn="base">
              <a:spcAft>
                <a:spcPct val="0"/>
              </a:spcAft>
              <a:buNone/>
            </a:pPr>
            <a:r>
              <a:rPr lang="ru-RU" altLang="ru-RU" sz="1800" b="1" kern="0" dirty="0">
                <a:latin typeface="Times New Roman" pitchFamily="18" charset="0"/>
                <a:cs typeface="Times New Roman" pitchFamily="18" charset="0"/>
              </a:rPr>
              <a:t>И очертанья дальних гор…</a:t>
            </a:r>
          </a:p>
          <a:p>
            <a:pPr lvl="0" fontAlgn="base">
              <a:spcAft>
                <a:spcPct val="0"/>
              </a:spcAft>
              <a:buNone/>
            </a:pPr>
            <a:r>
              <a:rPr lang="ru-RU" altLang="ru-RU" sz="1800" b="1" kern="0" dirty="0">
                <a:latin typeface="Times New Roman" pitchFamily="18" charset="0"/>
                <a:cs typeface="Times New Roman" pitchFamily="18" charset="0"/>
              </a:rPr>
              <a:t>И словно виден росный берег,</a:t>
            </a:r>
          </a:p>
          <a:p>
            <a:pPr lvl="0" fontAlgn="base">
              <a:spcAft>
                <a:spcPct val="0"/>
              </a:spcAft>
              <a:buNone/>
            </a:pPr>
            <a:r>
              <a:rPr lang="ru-RU" altLang="ru-RU" sz="1800" b="1" kern="0" dirty="0">
                <a:latin typeface="Times New Roman" pitchFamily="18" charset="0"/>
                <a:cs typeface="Times New Roman" pitchFamily="18" charset="0"/>
              </a:rPr>
              <a:t>И лебедей высокий взлет…</a:t>
            </a:r>
          </a:p>
          <a:p>
            <a:pPr lvl="0" fontAlgn="base">
              <a:spcAft>
                <a:spcPct val="0"/>
              </a:spcAft>
              <a:buNone/>
            </a:pPr>
            <a:r>
              <a:rPr lang="ru-RU" altLang="ru-RU" sz="1800" b="1" kern="0" dirty="0">
                <a:latin typeface="Times New Roman" pitchFamily="18" charset="0"/>
                <a:cs typeface="Times New Roman" pitchFamily="18" charset="0"/>
              </a:rPr>
              <a:t>Так долго не хотелось верить,</a:t>
            </a:r>
          </a:p>
          <a:p>
            <a:pPr lvl="0" fontAlgn="base">
              <a:spcAft>
                <a:spcPct val="0"/>
              </a:spcAft>
              <a:buNone/>
            </a:pPr>
            <a:r>
              <a:rPr lang="ru-RU" altLang="ru-RU" sz="1800" b="1" kern="0" dirty="0">
                <a:latin typeface="Times New Roman" pitchFamily="18" charset="0"/>
                <a:cs typeface="Times New Roman" pitchFamily="18" charset="0"/>
              </a:rPr>
              <a:t>Что в дом хозяин не войдет.</a:t>
            </a:r>
          </a:p>
          <a:p>
            <a:pPr lvl="0" fontAlgn="base">
              <a:spcAft>
                <a:spcPct val="0"/>
              </a:spcAft>
              <a:buNone/>
            </a:pPr>
            <a:r>
              <a:rPr lang="ru-RU" altLang="ru-RU" sz="1800" b="1" kern="0" dirty="0">
                <a:latin typeface="Times New Roman" pitchFamily="18" charset="0"/>
                <a:cs typeface="Times New Roman" pitchFamily="18" charset="0"/>
              </a:rPr>
              <a:t>…буран свистел у окон где-то.</a:t>
            </a:r>
          </a:p>
          <a:p>
            <a:pPr lvl="0" fontAlgn="base">
              <a:spcAft>
                <a:spcPct val="0"/>
              </a:spcAft>
              <a:buNone/>
            </a:pPr>
            <a:r>
              <a:rPr lang="ru-RU" altLang="ru-RU" sz="1800" b="1" kern="0" dirty="0">
                <a:latin typeface="Times New Roman" pitchFamily="18" charset="0"/>
                <a:cs typeface="Times New Roman" pitchFamily="18" charset="0"/>
              </a:rPr>
              <a:t>Крепчал мороз еще сильней.</a:t>
            </a:r>
          </a:p>
          <a:p>
            <a:pPr lvl="0" fontAlgn="base">
              <a:spcAft>
                <a:spcPct val="0"/>
              </a:spcAft>
              <a:buNone/>
            </a:pPr>
            <a:r>
              <a:rPr lang="ru-RU" altLang="ru-RU" sz="1800" b="1" kern="0" dirty="0">
                <a:latin typeface="Times New Roman" pitchFamily="18" charset="0"/>
                <a:cs typeface="Times New Roman" pitchFamily="18" charset="0"/>
              </a:rPr>
              <a:t>Зимой, бывало, до рассвета</a:t>
            </a:r>
          </a:p>
          <a:p>
            <a:pPr lvl="0" fontAlgn="base">
              <a:spcAft>
                <a:spcPct val="0"/>
              </a:spcAft>
              <a:buNone/>
            </a:pPr>
            <a:r>
              <a:rPr lang="ru-RU" altLang="ru-RU" sz="1800" b="1" kern="0" dirty="0">
                <a:latin typeface="Times New Roman" pitchFamily="18" charset="0"/>
                <a:cs typeface="Times New Roman" pitchFamily="18" charset="0"/>
              </a:rPr>
              <a:t>Горел огонь в его окне…</a:t>
            </a:r>
          </a:p>
          <a:p>
            <a:pPr lvl="0" fontAlgn="base">
              <a:spcAft>
                <a:spcPct val="0"/>
              </a:spcAft>
              <a:buNone/>
            </a:pPr>
            <a:r>
              <a:rPr lang="ru-RU" altLang="ru-RU" sz="1800" b="1" kern="0" dirty="0">
                <a:latin typeface="Times New Roman" pitchFamily="18" charset="0"/>
                <a:cs typeface="Times New Roman" pitchFamily="18" charset="0"/>
              </a:rPr>
              <a:t>Всегда тропа вилась у входа,</a:t>
            </a:r>
          </a:p>
          <a:p>
            <a:pPr lvl="0" fontAlgn="base">
              <a:spcAft>
                <a:spcPct val="0"/>
              </a:spcAft>
              <a:buNone/>
            </a:pPr>
            <a:r>
              <a:rPr lang="ru-RU" altLang="ru-RU" sz="1800" b="1" kern="0" dirty="0">
                <a:latin typeface="Times New Roman" pitchFamily="18" charset="0"/>
                <a:cs typeface="Times New Roman" pitchFamily="18" charset="0"/>
              </a:rPr>
              <a:t>Не зараставшая травой.</a:t>
            </a:r>
          </a:p>
          <a:p>
            <a:pPr lvl="0" fontAlgn="base">
              <a:spcAft>
                <a:spcPct val="0"/>
              </a:spcAft>
              <a:buNone/>
            </a:pPr>
            <a:r>
              <a:rPr lang="ru-RU" altLang="ru-RU" sz="1800" b="1" kern="0" dirty="0">
                <a:latin typeface="Times New Roman" pitchFamily="18" charset="0"/>
                <a:cs typeface="Times New Roman" pitchFamily="18" charset="0"/>
              </a:rPr>
              <a:t>Он в светлой памяти народа</a:t>
            </a:r>
          </a:p>
          <a:p>
            <a:pPr lvl="0" fontAlgn="base">
              <a:spcAft>
                <a:spcPct val="0"/>
              </a:spcAft>
              <a:buNone/>
            </a:pPr>
            <a:r>
              <a:rPr lang="ru-RU" altLang="ru-RU" sz="1800" b="1" kern="0" dirty="0">
                <a:latin typeface="Times New Roman" pitchFamily="18" charset="0"/>
                <a:cs typeface="Times New Roman" pitchFamily="18" charset="0"/>
              </a:rPr>
              <a:t>Останется всегда живой.</a:t>
            </a:r>
          </a:p>
          <a:p>
            <a:pPr lvl="0" fontAlgn="base">
              <a:spcAft>
                <a:spcPct val="0"/>
              </a:spcAft>
              <a:buNone/>
            </a:pPr>
            <a:r>
              <a:rPr lang="ru-RU" altLang="ru-RU" sz="1800" b="1" kern="0" dirty="0">
                <a:latin typeface="Times New Roman" pitchFamily="18" charset="0"/>
                <a:cs typeface="Times New Roman" pitchFamily="18" charset="0"/>
              </a:rPr>
              <a:t>И будут были жить веками</a:t>
            </a:r>
          </a:p>
          <a:p>
            <a:pPr lvl="0" fontAlgn="base">
              <a:spcAft>
                <a:spcPct val="0"/>
              </a:spcAft>
              <a:buNone/>
            </a:pPr>
            <a:r>
              <a:rPr lang="ru-RU" altLang="ru-RU" sz="1800" b="1" kern="0" dirty="0">
                <a:latin typeface="Times New Roman" pitchFamily="18" charset="0"/>
                <a:cs typeface="Times New Roman" pitchFamily="18" charset="0"/>
              </a:rPr>
              <a:t>В чудесном малахите строк,</a:t>
            </a:r>
          </a:p>
          <a:p>
            <a:pPr lvl="0" fontAlgn="base">
              <a:spcAft>
                <a:spcPct val="0"/>
              </a:spcAft>
              <a:buNone/>
            </a:pPr>
            <a:r>
              <a:rPr lang="ru-RU" altLang="ru-RU" sz="1800" b="1" kern="0" dirty="0">
                <a:latin typeface="Times New Roman" pitchFamily="18" charset="0"/>
                <a:cs typeface="Times New Roman" pitchFamily="18" charset="0"/>
              </a:rPr>
              <a:t>И не поблекнет, не завянет</a:t>
            </a:r>
          </a:p>
          <a:p>
            <a:pPr lvl="0" fontAlgn="base">
              <a:spcAft>
                <a:spcPct val="0"/>
              </a:spcAft>
              <a:buNone/>
            </a:pPr>
            <a:r>
              <a:rPr lang="ru-RU" altLang="ru-RU" sz="1800" b="1" kern="0" dirty="0">
                <a:latin typeface="Times New Roman" pitchFamily="18" charset="0"/>
                <a:cs typeface="Times New Roman" pitchFamily="18" charset="0"/>
              </a:rPr>
              <a:t>Волшебный Каменный цветок.  </a:t>
            </a:r>
          </a:p>
        </p:txBody>
      </p:sp>
      <p:pic>
        <p:nvPicPr>
          <p:cNvPr id="4" name="Picture 9" descr="H:\картинки по Бажову\iCAFTHRJ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5695" y="692696"/>
            <a:ext cx="3168352" cy="4722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16"/>
          <p:cNvSpPr>
            <a:spLocks noChangeArrowheads="1"/>
          </p:cNvSpPr>
          <p:nvPr/>
        </p:nvSpPr>
        <p:spPr bwMode="auto">
          <a:xfrm>
            <a:off x="4795695" y="5589240"/>
            <a:ext cx="3786188" cy="338138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</a:rPr>
              <a:t>Павел Петрович Бажов </a:t>
            </a:r>
          </a:p>
        </p:txBody>
      </p:sp>
    </p:spTree>
    <p:extLst>
      <p:ext uri="{BB962C8B-B14F-4D97-AF65-F5344CB8AC3E}">
        <p14:creationId xmlns:p14="http://schemas.microsoft.com/office/powerpoint/2010/main" val="414771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5"/>
          <p:cNvSpPr>
            <a:spLocks noGrp="1"/>
          </p:cNvSpPr>
          <p:nvPr>
            <p:ph idx="1"/>
          </p:nvPr>
        </p:nvSpPr>
        <p:spPr>
          <a:xfrm>
            <a:off x="539552" y="1340768"/>
            <a:ext cx="8064896" cy="4896544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buClr>
                <a:srgbClr val="6C0000"/>
              </a:buClr>
              <a:buSzPct val="80000"/>
              <a:buFont typeface="Wingdings" pitchFamily="2" charset="2"/>
              <a:buChar char="Ø"/>
            </a:pPr>
            <a:r>
              <a:rPr lang="ru-RU" sz="1600" dirty="0" smtClean="0">
                <a:hlinkClick r:id="rId2"/>
              </a:rPr>
              <a:t>http://fordezign.ru/kliparty/18052-klipart-v-png-na-prozrachnom-fone-raznocvetnye-zavitushki.html</a:t>
            </a:r>
            <a:r>
              <a:rPr lang="ru-RU" sz="1600" dirty="0" smtClean="0"/>
              <a:t> </a:t>
            </a:r>
            <a:r>
              <a:rPr lang="ru-RU" sz="1600" b="1" dirty="0" smtClean="0"/>
              <a:t>  клипарт «Разноцветные завитушки», элемент декора на 1 слайде</a:t>
            </a:r>
          </a:p>
          <a:p>
            <a:pPr>
              <a:spcBef>
                <a:spcPts val="0"/>
              </a:spcBef>
              <a:buClr>
                <a:srgbClr val="6C0000"/>
              </a:buClr>
              <a:buSzPct val="80000"/>
              <a:buFont typeface="Wingdings" pitchFamily="2" charset="2"/>
              <a:buChar char="Ø"/>
            </a:pPr>
            <a:r>
              <a:rPr lang="ru-RU" sz="1600" dirty="0" smtClean="0">
                <a:hlinkClick r:id="rId3"/>
              </a:rPr>
              <a:t>http://www.edelsteinlexikon.eu/albums/userpics/normal_malachite_12.jpg</a:t>
            </a:r>
            <a:r>
              <a:rPr lang="ru-RU" sz="1600" dirty="0" smtClean="0"/>
              <a:t>   </a:t>
            </a:r>
            <a:r>
              <a:rPr lang="ru-RU" sz="1600" b="1" dirty="0" smtClean="0"/>
              <a:t>картинка для создания фона  </a:t>
            </a:r>
          </a:p>
          <a:p>
            <a:pPr>
              <a:spcBef>
                <a:spcPts val="0"/>
              </a:spcBef>
              <a:buClr>
                <a:srgbClr val="6C0000"/>
              </a:buClr>
              <a:buSzPct val="80000"/>
              <a:buFont typeface="Wingdings" pitchFamily="2" charset="2"/>
              <a:buChar char="Ø"/>
            </a:pPr>
            <a:r>
              <a:rPr lang="ru-RU" sz="1600" dirty="0" smtClean="0">
                <a:hlinkClick r:id="rId4"/>
              </a:rPr>
              <a:t>http://bonvoyage.kh.ua/assets/images/tales%20Bazhova%20112.jpg</a:t>
            </a:r>
            <a:r>
              <a:rPr lang="ru-RU" sz="1600" dirty="0" smtClean="0"/>
              <a:t>    </a:t>
            </a:r>
            <a:r>
              <a:rPr lang="ru-RU" sz="1600" b="1" dirty="0" smtClean="0"/>
              <a:t>иллюстрация в нижнем левом углу </a:t>
            </a:r>
          </a:p>
          <a:p>
            <a:pPr>
              <a:spcBef>
                <a:spcPts val="0"/>
              </a:spcBef>
              <a:buClr>
                <a:srgbClr val="6C0000"/>
              </a:buClr>
              <a:buSzPct val="80000"/>
              <a:buFont typeface="Wingdings" pitchFamily="2" charset="2"/>
              <a:buChar char="Ø"/>
            </a:pPr>
            <a:r>
              <a:rPr lang="en-US" sz="1600" dirty="0" smtClean="0">
                <a:hlinkClick r:id="rId5"/>
              </a:rPr>
              <a:t>http://kartiny.ucoz.ru/_ph/227/313376155.png</a:t>
            </a:r>
            <a:r>
              <a:rPr lang="ru-RU" sz="1600" dirty="0" smtClean="0"/>
              <a:t>     </a:t>
            </a:r>
            <a:r>
              <a:rPr lang="ru-RU" sz="1600" b="1" dirty="0" smtClean="0"/>
              <a:t>золотая рамочка из сердечек</a:t>
            </a:r>
          </a:p>
          <a:p>
            <a:pPr>
              <a:spcBef>
                <a:spcPts val="0"/>
              </a:spcBef>
              <a:buClr>
                <a:srgbClr val="6C0000"/>
              </a:buClr>
              <a:buSzPct val="80000"/>
              <a:buFont typeface="Wingdings" pitchFamily="2" charset="2"/>
              <a:buChar char="Ø"/>
            </a:pPr>
            <a:r>
              <a:rPr lang="en-US" sz="1600" dirty="0" smtClean="0">
                <a:hlinkClick r:id="rId6"/>
              </a:rPr>
              <a:t>http://img1.liveinternet.ru/images/attach/c/7/98/485/98485373_large_63.png</a:t>
            </a:r>
            <a:r>
              <a:rPr lang="ru-RU" sz="1600" dirty="0" smtClean="0"/>
              <a:t>      </a:t>
            </a:r>
            <a:r>
              <a:rPr lang="ru-RU" sz="1600" b="1" dirty="0" smtClean="0"/>
              <a:t>картинка для создания золотой рамочки</a:t>
            </a:r>
          </a:p>
          <a:p>
            <a:pPr>
              <a:spcBef>
                <a:spcPts val="0"/>
              </a:spcBef>
              <a:buClr>
                <a:srgbClr val="6C0000"/>
              </a:buClr>
              <a:buSzPct val="80000"/>
              <a:buFont typeface="Wingdings" pitchFamily="2" charset="2"/>
              <a:buChar char="Ø"/>
            </a:pPr>
            <a:r>
              <a:rPr lang="ru-RU" sz="1600" dirty="0" smtClean="0">
                <a:hlinkClick r:id="rId7"/>
              </a:rPr>
              <a:t>http://img-fotki.yandex.ru/get/4427/66124276.30/0_66cfa_53dc73_XL.png</a:t>
            </a:r>
            <a:r>
              <a:rPr lang="ru-RU" sz="1600" dirty="0" smtClean="0"/>
              <a:t>     </a:t>
            </a:r>
            <a:r>
              <a:rPr lang="ru-RU" sz="1600" b="1" dirty="0" smtClean="0"/>
              <a:t>золотая рамочка (для уголков)</a:t>
            </a:r>
          </a:p>
          <a:p>
            <a:pPr>
              <a:spcBef>
                <a:spcPts val="0"/>
              </a:spcBef>
              <a:buClr>
                <a:srgbClr val="6C0000"/>
              </a:buClr>
              <a:buSzPct val="80000"/>
              <a:buFont typeface="Wingdings" pitchFamily="2" charset="2"/>
              <a:buChar char="Ø"/>
            </a:pPr>
            <a:r>
              <a:rPr lang="ru-RU" sz="1600" b="1" dirty="0" smtClean="0"/>
              <a:t>Шаблон сделан в программе </a:t>
            </a:r>
            <a:r>
              <a:rPr lang="en-US" sz="1600" b="1" dirty="0" smtClean="0"/>
              <a:t>Adobe Photoshop</a:t>
            </a:r>
            <a:r>
              <a:rPr lang="ru-RU" sz="1600" b="1" dirty="0" smtClean="0"/>
              <a:t>.</a:t>
            </a:r>
          </a:p>
          <a:p>
            <a:pPr>
              <a:spcBef>
                <a:spcPts val="0"/>
              </a:spcBef>
              <a:buClr>
                <a:srgbClr val="6C0000"/>
              </a:buClr>
              <a:buSzPct val="80000"/>
              <a:buFont typeface="Wingdings" pitchFamily="2" charset="2"/>
              <a:buChar char="Ø"/>
            </a:pPr>
            <a:r>
              <a:rPr lang="ru-RU" sz="1600" u="sng" dirty="0" smtClean="0">
                <a:solidFill>
                  <a:srgbClr val="0000FF"/>
                </a:solidFill>
                <a:ea typeface="Calibri"/>
                <a:hlinkClick r:id="rId8"/>
              </a:rPr>
              <a:t>http</a:t>
            </a:r>
            <a:r>
              <a:rPr lang="ru-RU" sz="1600" u="sng" dirty="0">
                <a:solidFill>
                  <a:srgbClr val="0000FF"/>
                </a:solidFill>
                <a:ea typeface="Calibri"/>
                <a:hlinkClick r:id="rId8"/>
              </a:rPr>
              <a:t>://skazochnikonline.ru/</a:t>
            </a:r>
            <a:r>
              <a:rPr lang="ru-RU" sz="1600" dirty="0">
                <a:ea typeface="Calibri"/>
              </a:rPr>
              <a:t> - </a:t>
            </a:r>
            <a:r>
              <a:rPr lang="ru-RU" sz="1600" dirty="0" smtClean="0">
                <a:ea typeface="Calibri"/>
              </a:rPr>
              <a:t>сценарии</a:t>
            </a:r>
            <a:endParaRPr lang="ru-RU" sz="1600" dirty="0" smtClean="0">
              <a:latin typeface="Calibri"/>
              <a:ea typeface="Calibri"/>
            </a:endParaRPr>
          </a:p>
          <a:p>
            <a:pPr>
              <a:spcBef>
                <a:spcPts val="0"/>
              </a:spcBef>
              <a:buClr>
                <a:srgbClr val="6C0000"/>
              </a:buClr>
              <a:buSzPct val="80000"/>
              <a:buFont typeface="Wingdings" pitchFamily="2" charset="2"/>
              <a:buChar char="Ø"/>
            </a:pPr>
            <a:r>
              <a:rPr lang="ru-RU" sz="1600" dirty="0" smtClean="0">
                <a:ea typeface="Calibri"/>
              </a:rPr>
              <a:t> </a:t>
            </a:r>
            <a:r>
              <a:rPr lang="ru-RU" sz="1600" u="sng" dirty="0">
                <a:solidFill>
                  <a:srgbClr val="0000FF"/>
                </a:solidFill>
                <a:ea typeface="Calibri"/>
                <a:hlinkClick r:id="rId9"/>
              </a:rPr>
              <a:t>http://vsescenarii.com/viktorina-skazy-bazhova.html</a:t>
            </a:r>
            <a:r>
              <a:rPr lang="ru-RU" sz="1600" dirty="0">
                <a:ea typeface="Calibri"/>
              </a:rPr>
              <a:t> - </a:t>
            </a:r>
            <a:r>
              <a:rPr lang="ru-RU" sz="1600" dirty="0" smtClean="0">
                <a:ea typeface="Calibri"/>
              </a:rPr>
              <a:t>викторины</a:t>
            </a:r>
            <a:endParaRPr lang="ru-RU" sz="1600" dirty="0" smtClean="0">
              <a:latin typeface="Calibri"/>
              <a:ea typeface="Calibri"/>
            </a:endParaRPr>
          </a:p>
          <a:p>
            <a:pPr>
              <a:spcBef>
                <a:spcPts val="0"/>
              </a:spcBef>
              <a:buClr>
                <a:srgbClr val="6C0000"/>
              </a:buClr>
              <a:buSzPct val="80000"/>
              <a:buFont typeface="Wingdings" pitchFamily="2" charset="2"/>
              <a:buChar char="Ø"/>
            </a:pPr>
            <a:r>
              <a:rPr lang="ru-RU" sz="1600" dirty="0" smtClean="0">
                <a:ea typeface="Calibri"/>
              </a:rPr>
              <a:t> </a:t>
            </a:r>
            <a:r>
              <a:rPr lang="ru-RU" sz="1600" u="sng" dirty="0">
                <a:solidFill>
                  <a:srgbClr val="0000FF"/>
                </a:solidFill>
                <a:ea typeface="Calibri"/>
                <a:hlinkClick r:id="rId10"/>
              </a:rPr>
              <a:t>http://www.uchportal.ru</a:t>
            </a:r>
            <a:r>
              <a:rPr lang="ru-RU" sz="1600" dirty="0">
                <a:ea typeface="Calibri"/>
              </a:rPr>
              <a:t> – конспекты и </a:t>
            </a:r>
            <a:r>
              <a:rPr lang="ru-RU" sz="1600" dirty="0" smtClean="0">
                <a:ea typeface="Calibri"/>
              </a:rPr>
              <a:t>презентации</a:t>
            </a:r>
            <a:endParaRPr lang="ru-RU" sz="1600" dirty="0" smtClean="0">
              <a:latin typeface="Calibri"/>
              <a:ea typeface="Calibri"/>
            </a:endParaRPr>
          </a:p>
          <a:p>
            <a:pPr>
              <a:spcBef>
                <a:spcPts val="0"/>
              </a:spcBef>
              <a:buClr>
                <a:srgbClr val="6C0000"/>
              </a:buClr>
              <a:buSzPct val="80000"/>
              <a:buFont typeface="Wingdings" pitchFamily="2" charset="2"/>
              <a:buChar char="Ø"/>
            </a:pPr>
            <a:r>
              <a:rPr lang="ru-RU" sz="1600" b="1" dirty="0" smtClean="0">
                <a:ea typeface="Times New Roman"/>
              </a:rPr>
              <a:t> </a:t>
            </a:r>
            <a:r>
              <a:rPr lang="ru-RU" sz="1600" b="1" u="sng" dirty="0">
                <a:solidFill>
                  <a:srgbClr val="0000FF"/>
                </a:solidFill>
                <a:ea typeface="Times New Roman"/>
                <a:hlinkClick r:id="rId11"/>
              </a:rPr>
              <a:t>http://www.planetaskazok.ru/</a:t>
            </a:r>
            <a:r>
              <a:rPr lang="ru-RU" sz="1600" b="1" dirty="0">
                <a:ea typeface="Times New Roman"/>
              </a:rPr>
              <a:t> - </a:t>
            </a:r>
            <a:r>
              <a:rPr lang="ru-RU" sz="1600" dirty="0">
                <a:ea typeface="Times New Roman"/>
              </a:rPr>
              <a:t>сказки, рассказы, стихи с иллюстрациями для </a:t>
            </a:r>
            <a:r>
              <a:rPr lang="ru-RU" sz="1600" dirty="0" smtClean="0">
                <a:ea typeface="Times New Roman"/>
              </a:rPr>
              <a:t>детей.  </a:t>
            </a:r>
            <a:r>
              <a:rPr lang="ru-RU" sz="1600" u="sng" dirty="0" smtClean="0">
                <a:solidFill>
                  <a:srgbClr val="0000FF"/>
                </a:solidFill>
                <a:ea typeface="Times New Roman"/>
                <a:hlinkClick r:id="rId12"/>
              </a:rPr>
              <a:t>http</a:t>
            </a:r>
            <a:r>
              <a:rPr lang="ru-RU" sz="1600" u="sng" dirty="0">
                <a:solidFill>
                  <a:srgbClr val="0000FF"/>
                </a:solidFill>
                <a:ea typeface="Times New Roman"/>
                <a:hlinkClick r:id="rId12"/>
              </a:rPr>
              <a:t>://multmir.net/</a:t>
            </a:r>
            <a:r>
              <a:rPr lang="ru-RU" sz="1600" dirty="0">
                <a:ea typeface="Times New Roman"/>
              </a:rPr>
              <a:t> - </a:t>
            </a:r>
            <a:r>
              <a:rPr lang="ru-RU" sz="1600" dirty="0" err="1" smtClean="0">
                <a:ea typeface="Times New Roman"/>
              </a:rPr>
              <a:t>мульфильмы</a:t>
            </a:r>
            <a:endParaRPr lang="ru-RU" sz="1600" b="1" dirty="0" smtClean="0">
              <a:ea typeface="Times New Roman"/>
            </a:endParaRPr>
          </a:p>
          <a:p>
            <a:pPr>
              <a:spcBef>
                <a:spcPts val="0"/>
              </a:spcBef>
              <a:buClr>
                <a:srgbClr val="6C0000"/>
              </a:buClr>
              <a:buSzPct val="80000"/>
              <a:buFont typeface="Wingdings" pitchFamily="2" charset="2"/>
              <a:buChar char="Ø"/>
            </a:pPr>
            <a:r>
              <a:rPr lang="ru-RU" sz="1600" u="sng" dirty="0" smtClean="0">
                <a:solidFill>
                  <a:srgbClr val="0000FF"/>
                </a:solidFill>
                <a:ea typeface="Times New Roman"/>
                <a:hlinkClick r:id="rId13"/>
              </a:rPr>
              <a:t>http</a:t>
            </a:r>
            <a:r>
              <a:rPr lang="ru-RU" sz="1600" u="sng" dirty="0">
                <a:solidFill>
                  <a:srgbClr val="0000FF"/>
                </a:solidFill>
                <a:ea typeface="Times New Roman"/>
                <a:hlinkClick r:id="rId13"/>
              </a:rPr>
              <a:t>://900igr.net/</a:t>
            </a:r>
            <a:r>
              <a:rPr lang="ru-RU" sz="1600" dirty="0">
                <a:ea typeface="Times New Roman"/>
              </a:rPr>
              <a:t> презентации, </a:t>
            </a:r>
            <a:r>
              <a:rPr lang="ru-RU" sz="1600" dirty="0" smtClean="0">
                <a:ea typeface="Times New Roman"/>
              </a:rPr>
              <a:t>картинки</a:t>
            </a:r>
            <a:endParaRPr lang="ru-RU" sz="1600" b="1" dirty="0" smtClean="0">
              <a:ea typeface="Times New Roman"/>
            </a:endParaRPr>
          </a:p>
          <a:p>
            <a:pPr>
              <a:spcBef>
                <a:spcPts val="0"/>
              </a:spcBef>
              <a:buClr>
                <a:srgbClr val="6C0000"/>
              </a:buClr>
              <a:buSzPct val="80000"/>
              <a:buFont typeface="Wingdings" pitchFamily="2" charset="2"/>
              <a:buChar char="Ø"/>
            </a:pPr>
            <a:r>
              <a:rPr lang="ru-RU" sz="1600" u="sng" dirty="0" smtClean="0">
                <a:solidFill>
                  <a:srgbClr val="0000FF"/>
                </a:solidFill>
                <a:ea typeface="Times New Roman"/>
                <a:hlinkClick r:id="rId14"/>
              </a:rPr>
              <a:t>http</a:t>
            </a:r>
            <a:r>
              <a:rPr lang="ru-RU" sz="1600" u="sng" dirty="0">
                <a:solidFill>
                  <a:srgbClr val="0000FF"/>
                </a:solidFill>
                <a:ea typeface="Times New Roman"/>
                <a:hlinkClick r:id="rId14"/>
              </a:rPr>
              <a:t>://ppt4web.ru/literatura/skazy-ppbazhova.html</a:t>
            </a:r>
            <a:r>
              <a:rPr lang="ru-RU" sz="1600" dirty="0">
                <a:ea typeface="Times New Roman"/>
              </a:rPr>
              <a:t> - презентации</a:t>
            </a:r>
            <a:endParaRPr lang="ru-RU" sz="1600" b="1" dirty="0">
              <a:ea typeface="Times New Roman"/>
            </a:endParaRPr>
          </a:p>
          <a:p>
            <a:r>
              <a:rPr lang="ru-RU" sz="1600" dirty="0">
                <a:ea typeface="Times New Roman"/>
              </a:rPr>
              <a:t> </a:t>
            </a:r>
            <a:endParaRPr lang="ru-RU" sz="1600" b="1" dirty="0">
              <a:ea typeface="Times New Roman"/>
            </a:endParaRPr>
          </a:p>
          <a:p>
            <a:pPr>
              <a:buClr>
                <a:srgbClr val="6C0000"/>
              </a:buClr>
              <a:buSzPct val="80000"/>
              <a:buNone/>
            </a:pPr>
            <a:endParaRPr lang="ru-RU" sz="1800" dirty="0" smtClean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Источники</a:t>
            </a:r>
            <a:endParaRPr lang="ru-RU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232" y="2276872"/>
            <a:ext cx="6104484" cy="4030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71119" y="836712"/>
            <a:ext cx="7290777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7A0000"/>
                </a:solidFill>
                <a:latin typeface="Monotype Corsiva" panose="03010101010201010101" pitchFamily="66" charset="0"/>
                <a:cs typeface="Times New Roman" pitchFamily="18" charset="0"/>
              </a:rPr>
              <a:t>Родители писателя:</a:t>
            </a:r>
            <a:br>
              <a:rPr lang="ru-RU" sz="3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7A0000"/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ru-RU" sz="3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7A0000"/>
                </a:solidFill>
                <a:latin typeface="Monotype Corsiva" panose="03010101010201010101" pitchFamily="66" charset="0"/>
                <a:cs typeface="Times New Roman" pitchFamily="18" charset="0"/>
              </a:rPr>
              <a:t>Августа Стефановна и Петр Васильевич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7A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93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1560" y="980728"/>
            <a:ext cx="4038600" cy="3362051"/>
          </a:xfrm>
        </p:spPr>
        <p:txBody>
          <a:bodyPr/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</a:rPr>
              <a:t>Впечатления детства оказались для Бажова самыми важными и яркими. Дома он многое услышал, узнал от отца и бабушки. Он любил слушать и других старых бывалых людей, знатоков прошлого. Хорошими рассказчиками были </a:t>
            </a:r>
            <a:r>
              <a:rPr lang="ru-RU" altLang="ru-RU" sz="2000" dirty="0" err="1">
                <a:solidFill>
                  <a:srgbClr val="000000"/>
                </a:solidFill>
                <a:latin typeface="Times New Roman" pitchFamily="18" charset="0"/>
              </a:rPr>
              <a:t>сысертские</a:t>
            </a:r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</a:rPr>
              <a:t> старики Алексей Ефимович Клюква и Иван Петрович Короб.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Picture 4" descr="http://virlib.eunnet.net/Bazhov/ris/bazhov2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001" y="980728"/>
            <a:ext cx="3276427" cy="2333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4499992" y="3678061"/>
            <a:ext cx="403244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ru-RU" altLang="ru-RU" sz="2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Но лучшим из всех, кого довелось узнать Бажову, оказался старый </a:t>
            </a:r>
            <a:r>
              <a:rPr kumimoji="0" lang="ru-RU" altLang="ru-RU" sz="20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полевской</a:t>
            </a:r>
            <a:r>
              <a:rPr kumimoji="0" lang="ru-RU" altLang="ru-RU" sz="2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горняк Василий Алексеевич </a:t>
            </a:r>
            <a:r>
              <a:rPr kumimoji="0" lang="ru-RU" altLang="ru-RU" sz="20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Хмелинин</a:t>
            </a:r>
            <a:r>
              <a:rPr kumimoji="0" lang="ru-RU" altLang="ru-RU" sz="2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. Он работал сторожем дровяных складов при заводе, и у его сторожки на Думной горе. собирались ребятишки послушать интересные истории.</a:t>
            </a:r>
            <a:endParaRPr kumimoji="0" lang="ru-RU" sz="18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" t="49567" r="62588" b="2122"/>
          <a:stretch/>
        </p:blipFill>
        <p:spPr bwMode="auto">
          <a:xfrm>
            <a:off x="1547664" y="4204484"/>
            <a:ext cx="2520280" cy="2176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5767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139952" y="980728"/>
            <a:ext cx="4038600" cy="4525963"/>
          </a:xfrm>
        </p:spPr>
        <p:txBody>
          <a:bodyPr/>
          <a:lstStyle/>
          <a:p>
            <a:pPr marL="0" lvl="0" indent="0"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Учился в духовном училище (1889-93) в Екатеринбурге, затем в Пермской духовной семинарии (1893-99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0" lvl="0" indent="0"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В годы учебы принимал участие в выступлениях семинаристов против преподавателей-реакционеров. Бажов работал учителем русского языка и литературы </a:t>
            </a:r>
            <a:r>
              <a:rPr lang="ru-RU" altLang="ru-RU" sz="1800" dirty="0">
                <a:latin typeface="Times New Roman" pitchFamily="18" charset="0"/>
              </a:rPr>
              <a:t>И вот в двадцать лет начал Бажов учительствовать сначала в глухой деревне </a:t>
            </a:r>
            <a:r>
              <a:rPr lang="ru-RU" altLang="ru-RU" sz="1800" dirty="0" err="1">
                <a:latin typeface="Times New Roman" pitchFamily="18" charset="0"/>
              </a:rPr>
              <a:t>Шайдурихе</a:t>
            </a:r>
            <a:r>
              <a:rPr lang="ru-RU" altLang="ru-RU" sz="1800" dirty="0">
                <a:latin typeface="Times New Roman" pitchFamily="18" charset="0"/>
              </a:rPr>
              <a:t>, а затем в Екатеринбурге и Камышлове. 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В эти же годы увлекся уральскими народными сказками. 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455" y="1124744"/>
            <a:ext cx="2405186" cy="3206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" name="TextBox 5"/>
          <p:cNvSpPr txBox="1"/>
          <p:nvPr/>
        </p:nvSpPr>
        <p:spPr>
          <a:xfrm>
            <a:off x="655719" y="4633307"/>
            <a:ext cx="3217292" cy="10156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Павел Петрович Бажов </a:t>
            </a:r>
          </a:p>
          <a:p>
            <a:pPr algn="ctr"/>
            <a:r>
              <a:rPr lang="ru-RU" sz="2000" b="1" dirty="0" smtClean="0"/>
              <a:t>в годы учебы в Пермской </a:t>
            </a:r>
          </a:p>
          <a:p>
            <a:pPr algn="ctr"/>
            <a:r>
              <a:rPr lang="ru-RU" sz="2000" b="1" dirty="0" smtClean="0"/>
              <a:t>духовной семинарии</a:t>
            </a:r>
            <a:endParaRPr lang="ru-RU" sz="2000" b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857247"/>
            <a:ext cx="2376264" cy="2646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378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85" y="764704"/>
            <a:ext cx="2952328" cy="3929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4509120"/>
            <a:ext cx="4104456" cy="132343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Павел Петрович с женой Валентиной Александровной вскоре после свадьбы.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«Об руку смело идём мы вперёд, крепкую веру храня» - из стихотворения, подаренного жене</a:t>
            </a:r>
            <a:r>
              <a:rPr lang="ru-RU" altLang="ru-RU"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92696"/>
            <a:ext cx="4038600" cy="2851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23927" y="3429000"/>
            <a:ext cx="4097148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Старый жилой дом по ул. Ленина</a:t>
            </a:r>
            <a:endParaRPr lang="ru-RU" alt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467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187624" y="4581128"/>
            <a:ext cx="2592288" cy="122413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. П. Бажов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с внуком Володей. Свердловск. 1950 г.</a:t>
            </a:r>
          </a:p>
          <a:p>
            <a:endParaRPr lang="ru-RU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980728"/>
            <a:ext cx="2286016" cy="34290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50645"/>
            <a:ext cx="3096344" cy="393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67944" y="1340768"/>
            <a:ext cx="4572000" cy="7078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П.П.Бажов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с экземпляром сказа «Малахитовая шкатулка».</a:t>
            </a:r>
          </a:p>
        </p:txBody>
      </p:sp>
    </p:spTree>
    <p:extLst>
      <p:ext uri="{BB962C8B-B14F-4D97-AF65-F5344CB8AC3E}">
        <p14:creationId xmlns:p14="http://schemas.microsoft.com/office/powerpoint/2010/main" val="2920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96" y="619445"/>
            <a:ext cx="3600400" cy="248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309982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Павел Петрович с женой и детьми.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Стоят дочери – Елена и Ольга, сидят –</a:t>
            </a:r>
            <a:endParaRPr lang="en-US" altLang="ru-RU" sz="1600" b="1" dirty="0"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 сын Алексей и младшая дочь Ариадна.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17032"/>
            <a:ext cx="3395481" cy="237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31207" y="1914594"/>
            <a:ext cx="2934694" cy="19010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4312554" y="112474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Семья Бажовых была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 очень дружной.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12554" y="4221088"/>
            <a:ext cx="39318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Вечерами часто собирались все вместе,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рассказывали о самом интересном, что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произошло за день.</a:t>
            </a:r>
          </a:p>
        </p:txBody>
      </p:sp>
    </p:spTree>
    <p:extLst>
      <p:ext uri="{BB962C8B-B14F-4D97-AF65-F5344CB8AC3E}">
        <p14:creationId xmlns:p14="http://schemas.microsoft.com/office/powerpoint/2010/main" val="274622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1560" y="1556792"/>
            <a:ext cx="4038600" cy="4525963"/>
          </a:xfrm>
        </p:spPr>
        <p:txBody>
          <a:bodyPr>
            <a:normAutofit/>
          </a:bodyPr>
          <a:lstStyle/>
          <a:p>
            <a:pPr marL="0" lvl="0" indent="0"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Был Павел Петрович уже немолод, подросли его дети, серебряной стала борода,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поэ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-тому и назвали его сразу ласково</a:t>
            </a:r>
          </a:p>
          <a:p>
            <a:pPr marL="0" lvl="0" indent="0"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дедушка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Бажов». Как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добрый волшебник,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подарил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людям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чудо-</a:t>
            </a:r>
          </a:p>
          <a:p>
            <a:pPr marL="0" lvl="0" indent="0"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 «Малахитовую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шкатулку»- книгу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сказов - самоцветов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lvl="0" indent="0"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День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и ночь работал старый сказочник: крупица к крупице, </a:t>
            </a:r>
          </a:p>
          <a:p>
            <a:pPr marL="0" lvl="0" indent="0"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слово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к слову, искра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к жемчужине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– лист за листом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оживали сказы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Бажова.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72816"/>
            <a:ext cx="4038600" cy="2744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22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6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C0000"/>
      </a:hlink>
      <a:folHlink>
        <a:srgbClr val="974806"/>
      </a:folHlink>
    </a:clrScheme>
    <a:fontScheme name="Другая 1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1059</TotalTime>
  <Words>1339</Words>
  <Application>Microsoft Office PowerPoint</Application>
  <PresentationFormat>Экран (4:3)</PresentationFormat>
  <Paragraphs>139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Павел Петрович Бажов – замечательный  русский писатель,талантливый обработчик   народных преданий, легенд, уральских сказов. Родился 15(28) января, в Сысертском заводе,  близ Екатеринбурга, в семье  горнозаводского мастера.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Распускались на белых листах неувядаемые каменные цветы, оживали злые и добрые чудища, золотые полозы, голубые змейки, веселый козлик с серебряным копытцем, юркие ящерки,  верные лебеди…</vt:lpstr>
      <vt:lpstr>ЧТО ТАКОЕ СКАЗ?  ЧЕМ ОН ОТЛИЧАЕТСЯ ОТ СКАЗКИ?</vt:lpstr>
      <vt:lpstr>СЛОВАРЬ ДИАЛЕКТНЫХ, СТАРИННЫХ И ПРОФЕССИОНАЛЬНЫХ СЛОВ, ВСТРЕЧАЮЩИХСЯ В СКАЗАХ  БАЖОВА. </vt:lpstr>
      <vt:lpstr>Презентация PowerPoint</vt:lpstr>
      <vt:lpstr>Презентация PowerPoint</vt:lpstr>
      <vt:lpstr>«Каменный цветок». </vt:lpstr>
      <vt:lpstr> Сказ  «Две ящерки» </vt:lpstr>
      <vt:lpstr>«Серебряное копытце» </vt:lpstr>
      <vt:lpstr>В других сказах появляется  появляется Великий Полоз ( во власти которого все золото), дочки Полоза- Змеевки, бабка Синюшка, Голубая змейка, Огневушка-Поскакушка. </vt:lpstr>
      <vt:lpstr>Презентация PowerPoint</vt:lpstr>
      <vt:lpstr>В 1950 в начале декабря П. Бажов скончался в Москве. Похоронен в Свердловске. </vt:lpstr>
      <vt:lpstr>В доме-музее П.П.Бажова в г. Сысерть </vt:lpstr>
      <vt:lpstr>В гостиной </vt:lpstr>
      <vt:lpstr>Презентация PowerPoint</vt:lpstr>
      <vt:lpstr>Источники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User</cp:lastModifiedBy>
  <cp:revision>44</cp:revision>
  <dcterms:created xsi:type="dcterms:W3CDTF">2014-08-08T16:01:14Z</dcterms:created>
  <dcterms:modified xsi:type="dcterms:W3CDTF">2015-01-19T05:07:50Z</dcterms:modified>
</cp:coreProperties>
</file>