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79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7" r:id="rId14"/>
    <p:sldId id="259" r:id="rId15"/>
    <p:sldId id="260" r:id="rId16"/>
    <p:sldId id="258" r:id="rId17"/>
    <p:sldId id="261" r:id="rId18"/>
    <p:sldId id="262" r:id="rId19"/>
    <p:sldId id="273" r:id="rId20"/>
    <p:sldId id="274" r:id="rId21"/>
    <p:sldId id="277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87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0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15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9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8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95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4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1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0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6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5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D3586-B096-468D-BF00-C6213EBD0E3F}" type="datetimeFigureOut">
              <a:rPr lang="ru-RU" smtClean="0"/>
              <a:t>11.01.2015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029AE-009E-4BCB-B5E7-1747DE66B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27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0275" y="-387424"/>
            <a:ext cx="8712968" cy="5112568"/>
          </a:xfrm>
        </p:spPr>
        <p:txBody>
          <a:bodyPr>
            <a:noAutofit/>
          </a:bodyPr>
          <a:lstStyle/>
          <a:p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Жизнь пресного водоёма.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221088"/>
            <a:ext cx="7920880" cy="168816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Окружающий мир 4 класс (УМК «Школа России»)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Подготовила </a:t>
            </a:r>
            <a:r>
              <a:rPr lang="ru-RU" sz="2000" dirty="0">
                <a:solidFill>
                  <a:schemeClr val="bg1"/>
                </a:solidFill>
              </a:rPr>
              <a:t>учитель начальных </a:t>
            </a:r>
            <a:r>
              <a:rPr lang="ru-RU" sz="2000" dirty="0" smtClean="0">
                <a:solidFill>
                  <a:schemeClr val="bg1"/>
                </a:solidFill>
              </a:rPr>
              <a:t>классов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Абрамова Таисия Ивановна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где живет?</a:t>
            </a:r>
            <a:endParaRPr lang="ru-RU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1594" y="966160"/>
            <a:ext cx="4320480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поверхности воды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860032" y="764704"/>
            <a:ext cx="1224136" cy="40291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860031" y="6093296"/>
            <a:ext cx="1224136" cy="40291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860032" y="1520942"/>
            <a:ext cx="1224136" cy="39589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620689"/>
            <a:ext cx="2952328" cy="66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Растения: </a:t>
            </a: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кубышки, рогоз(корни в воде), ряска, кувшинки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411430"/>
            <a:ext cx="2952328" cy="577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Насекомые: </a:t>
            </a: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клопы-водомерки, жуки-плавунцы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1594" y="2784416"/>
            <a:ext cx="4320480" cy="6445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толще воды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860032" y="2348880"/>
            <a:ext cx="1224136" cy="415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860031" y="2924944"/>
            <a:ext cx="1224137" cy="415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860032" y="3446024"/>
            <a:ext cx="1224136" cy="415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2132856"/>
            <a:ext cx="3059832" cy="809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Головастики лягушек и жаб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0" y="2763904"/>
            <a:ext cx="305983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Разные виды рыб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28592" y="3164396"/>
            <a:ext cx="3059832" cy="978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Водоросли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1594" y="4276072"/>
            <a:ext cx="4320480" cy="665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дне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4860032" y="4094357"/>
            <a:ext cx="1224136" cy="41476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860032" y="4742429"/>
            <a:ext cx="1224136" cy="41476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3977702"/>
            <a:ext cx="305983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Моллюски: </a:t>
            </a: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перловица, прудовик, катушка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4293096"/>
            <a:ext cx="2987824" cy="1238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Речные раки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1594" y="5629656"/>
            <a:ext cx="4320480" cy="665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Связаны с водоёмом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4860031" y="5453866"/>
            <a:ext cx="1224136" cy="41476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96136" y="5309488"/>
            <a:ext cx="3012063" cy="78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Птицы</a:t>
            </a: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: утки, цапли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33630" y="5868629"/>
            <a:ext cx="3059831" cy="989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 Млекопитающие: </a:t>
            </a:r>
            <a:r>
              <a:rPr lang="ru-RU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бобры, водяные крысы, выдры</a:t>
            </a:r>
            <a:endParaRPr lang="ru-RU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243408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Вывод: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-108520" y="3573016"/>
            <a:ext cx="5695528" cy="328498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Но человек вмешивается в жизнь этого сообщества, рвет редкие растения, ловит раков-санитаров, губит головастиков и лягушек. Чтобы не случилось экологической катастрофы, нужно научиться ценить жизнь во всех ее проявлениях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159224" y="692696"/>
            <a:ext cx="6984776" cy="295232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Мы узнали, что водоем – это природное сообщество. В нем все взаимосвязано. Растения и животные умирают. Мертвые остатки перегнивают, разрушаются под воздействием микроорганизмов. Образуются соли, а их для роста используют растения. Растениями, в свою очередь питаются животные.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14543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А теперь мы </a:t>
            </a:r>
            <a:r>
              <a:rPr lang="ru-RU" sz="4800" dirty="0" smtClean="0">
                <a:solidFill>
                  <a:srgbClr val="FFFF00"/>
                </a:solidFill>
              </a:rPr>
              <a:t>вспомним </a:t>
            </a:r>
            <a:r>
              <a:rPr lang="ru-RU" sz="4800" dirty="0" smtClean="0">
                <a:solidFill>
                  <a:srgbClr val="FFFF00"/>
                </a:solidFill>
              </a:rPr>
              <a:t>про наши водоёмы: озеро </a:t>
            </a:r>
            <a:r>
              <a:rPr lang="ru-RU" sz="4800" b="1" u="sng" dirty="0" err="1" smtClean="0">
                <a:solidFill>
                  <a:srgbClr val="FFFF00"/>
                </a:solidFill>
              </a:rPr>
              <a:t>Ханка</a:t>
            </a:r>
            <a:r>
              <a:rPr lang="ru-RU" sz="4800" u="sng" dirty="0" smtClean="0">
                <a:solidFill>
                  <a:srgbClr val="FFFF00"/>
                </a:solidFill>
              </a:rPr>
              <a:t> </a:t>
            </a:r>
            <a:r>
              <a:rPr lang="ru-RU" sz="4800" dirty="0" smtClean="0">
                <a:solidFill>
                  <a:srgbClr val="FFFF00"/>
                </a:solidFill>
              </a:rPr>
              <a:t>и реку </a:t>
            </a:r>
            <a:r>
              <a:rPr lang="ru-RU" sz="4800" b="1" u="sng" dirty="0" smtClean="0">
                <a:solidFill>
                  <a:srgbClr val="FFFF00"/>
                </a:solidFill>
              </a:rPr>
              <a:t>Раздольную</a:t>
            </a:r>
            <a:endParaRPr lang="ru-RU" sz="4800" b="1" u="sng" dirty="0">
              <a:solidFill>
                <a:srgbClr val="FFFF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7"/>
            <a:ext cx="4321249" cy="332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6" y="3140968"/>
            <a:ext cx="4457690" cy="33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3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Озеро </a:t>
            </a:r>
            <a:r>
              <a:rPr lang="ru-RU" sz="66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Ханка</a:t>
            </a:r>
            <a:r>
              <a:rPr lang="ru-RU" sz="6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6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640959" cy="392129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Озеро </a:t>
            </a:r>
            <a:r>
              <a:rPr lang="ru-RU" sz="2800" dirty="0" err="1" smtClean="0"/>
              <a:t>Ханка</a:t>
            </a:r>
            <a:r>
              <a:rPr lang="ru-RU" sz="2800" dirty="0"/>
              <a:t> - самое крупное озеро Приморского края и  самый крупный пресноводный водоём на Дальнем </a:t>
            </a:r>
            <a:r>
              <a:rPr lang="ru-RU" sz="2800" dirty="0" smtClean="0"/>
              <a:t>Востоке. Располагается </a:t>
            </a:r>
            <a:r>
              <a:rPr lang="ru-RU" sz="2800" dirty="0"/>
              <a:t>в центре </a:t>
            </a:r>
            <a:r>
              <a:rPr lang="ru-RU" sz="2800" dirty="0" err="1"/>
              <a:t>Приханкайской</a:t>
            </a:r>
            <a:r>
              <a:rPr lang="ru-RU" sz="2800" dirty="0"/>
              <a:t> низменности на границе с Китайской Народной </a:t>
            </a:r>
            <a:r>
              <a:rPr lang="ru-RU" sz="2800" dirty="0" smtClean="0"/>
              <a:t>Республикой</a:t>
            </a:r>
            <a:r>
              <a:rPr lang="ru-RU" sz="2800" dirty="0"/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42" y="3696978"/>
            <a:ext cx="4729708" cy="316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3384"/>
            <a:ext cx="816711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Озеро </a:t>
            </a:r>
            <a:r>
              <a:rPr lang="ru-RU" sz="5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Ханка</a:t>
            </a:r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Вид из космоса.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3849291"/>
          </a:xfrm>
        </p:spPr>
        <p:txBody>
          <a:bodyPr>
            <a:normAutofit/>
          </a:bodyPr>
          <a:lstStyle/>
          <a:p>
            <a:r>
              <a:rPr lang="ru-RU" sz="2800" dirty="0"/>
              <a:t>Форма озера — грушевидная с расширением в северной его части. Площадь поверхности воды непостоянна, она меняется в зависимости от климатических условий.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573016"/>
            <a:ext cx="430661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312"/>
            <a:ext cx="8195044" cy="508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Озеро </a:t>
            </a:r>
            <a:r>
              <a:rPr lang="ru-RU" sz="66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Ханка</a:t>
            </a:r>
            <a:r>
              <a:rPr lang="ru-RU" sz="6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6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72816"/>
            <a:ext cx="4896544" cy="508518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Расположение</a:t>
            </a:r>
            <a:r>
              <a:rPr lang="ru-RU" dirty="0" smtClean="0"/>
              <a:t>: Дальний </a:t>
            </a:r>
            <a:r>
              <a:rPr lang="ru-RU" dirty="0"/>
              <a:t>Восток</a:t>
            </a:r>
          </a:p>
          <a:p>
            <a:r>
              <a:rPr lang="ru-RU" b="1" dirty="0" smtClean="0"/>
              <a:t>Высота</a:t>
            </a:r>
            <a:r>
              <a:rPr lang="ru-RU" dirty="0" smtClean="0"/>
              <a:t>: 68-70 м</a:t>
            </a:r>
            <a:endParaRPr lang="ru-RU" dirty="0"/>
          </a:p>
          <a:p>
            <a:r>
              <a:rPr lang="ru-RU" b="1" dirty="0" smtClean="0"/>
              <a:t>Площадь</a:t>
            </a:r>
            <a:r>
              <a:rPr lang="ru-RU" dirty="0" smtClean="0"/>
              <a:t>: 4070 </a:t>
            </a:r>
            <a:r>
              <a:rPr lang="ru-RU" dirty="0"/>
              <a:t>км²</a:t>
            </a:r>
          </a:p>
          <a:p>
            <a:r>
              <a:rPr lang="ru-RU" b="1" dirty="0" smtClean="0"/>
              <a:t>Объём</a:t>
            </a:r>
            <a:r>
              <a:rPr lang="ru-RU" dirty="0" smtClean="0"/>
              <a:t>: 18,3 </a:t>
            </a:r>
            <a:r>
              <a:rPr lang="ru-RU" dirty="0"/>
              <a:t>км³</a:t>
            </a:r>
          </a:p>
          <a:p>
            <a:r>
              <a:rPr lang="ru-RU" b="1" dirty="0"/>
              <a:t>Наибольшая </a:t>
            </a:r>
            <a:r>
              <a:rPr lang="ru-RU" b="1" dirty="0" smtClean="0"/>
              <a:t>глубина</a:t>
            </a:r>
            <a:r>
              <a:rPr lang="ru-RU" dirty="0" smtClean="0"/>
              <a:t>: 10,6 </a:t>
            </a:r>
            <a:r>
              <a:rPr lang="ru-RU" dirty="0"/>
              <a:t>м</a:t>
            </a:r>
          </a:p>
          <a:p>
            <a:r>
              <a:rPr lang="ru-RU" b="1" dirty="0"/>
              <a:t>Средняя </a:t>
            </a:r>
            <a:r>
              <a:rPr lang="ru-RU" b="1" dirty="0" smtClean="0"/>
              <a:t>глубина</a:t>
            </a:r>
            <a:r>
              <a:rPr lang="ru-RU" dirty="0" smtClean="0"/>
              <a:t>: 4,5 </a:t>
            </a:r>
            <a:r>
              <a:rPr lang="ru-RU" dirty="0"/>
              <a:t>м</a:t>
            </a:r>
          </a:p>
          <a:p>
            <a:r>
              <a:rPr lang="ru-RU" b="1" dirty="0"/>
              <a:t>Площадь </a:t>
            </a:r>
            <a:r>
              <a:rPr lang="ru-RU" b="1" dirty="0" smtClean="0"/>
              <a:t>водосбора</a:t>
            </a:r>
            <a:r>
              <a:rPr lang="ru-RU" dirty="0" smtClean="0"/>
              <a:t>: 16 </a:t>
            </a:r>
            <a:r>
              <a:rPr lang="ru-RU" dirty="0"/>
              <a:t>980 км²</a:t>
            </a:r>
          </a:p>
          <a:p>
            <a:r>
              <a:rPr lang="ru-RU" b="1" dirty="0" smtClean="0"/>
              <a:t>Впадающие реки</a:t>
            </a:r>
            <a:r>
              <a:rPr lang="ru-RU" dirty="0" smtClean="0"/>
              <a:t>:</a:t>
            </a:r>
            <a:r>
              <a:rPr lang="ru-RU" dirty="0"/>
              <a:t>	</a:t>
            </a:r>
            <a:r>
              <a:rPr lang="ru-RU" dirty="0" err="1"/>
              <a:t>Лефу</a:t>
            </a:r>
            <a:r>
              <a:rPr lang="ru-RU" dirty="0"/>
              <a:t>, </a:t>
            </a:r>
            <a:r>
              <a:rPr lang="ru-RU" dirty="0" err="1"/>
              <a:t>Мельгуновка</a:t>
            </a:r>
            <a:r>
              <a:rPr lang="ru-RU" dirty="0"/>
              <a:t>, </a:t>
            </a:r>
            <a:r>
              <a:rPr lang="ru-RU" dirty="0" err="1"/>
              <a:t>Синтуха</a:t>
            </a:r>
            <a:r>
              <a:rPr lang="ru-RU" dirty="0"/>
              <a:t> и др.</a:t>
            </a:r>
          </a:p>
          <a:p>
            <a:r>
              <a:rPr lang="ru-RU" b="1" dirty="0"/>
              <a:t>Вытекающая </a:t>
            </a:r>
            <a:r>
              <a:rPr lang="ru-RU" b="1" dirty="0" smtClean="0"/>
              <a:t>река</a:t>
            </a:r>
            <a:r>
              <a:rPr lang="ru-RU" dirty="0" smtClean="0"/>
              <a:t>: </a:t>
            </a:r>
            <a:r>
              <a:rPr lang="ru-RU" dirty="0" err="1" smtClean="0"/>
              <a:t>Сунгача</a:t>
            </a:r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6" y="1484784"/>
            <a:ext cx="3648405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6" y="4060959"/>
            <a:ext cx="3648405" cy="26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273063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озере растут лотосы, занесённые в Красную </a:t>
            </a:r>
            <a:r>
              <a:rPr lang="ru-RU" sz="4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книгу</a:t>
            </a:r>
            <a:endParaRPr lang="ru-RU" sz="4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7515"/>
            <a:ext cx="6741409" cy="50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1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25272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Рыбы озера </a:t>
            </a:r>
            <a:r>
              <a:rPr lang="ru-RU" sz="6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Ханка</a:t>
            </a:r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8604">
            <a:off x="456484" y="1331121"/>
            <a:ext cx="336037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307380" flipV="1">
            <a:off x="1188891" y="3852612"/>
            <a:ext cx="2293379" cy="57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Пескарь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724">
            <a:off x="5426369" y="1277608"/>
            <a:ext cx="3367562" cy="254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405016">
            <a:off x="5816387" y="3829373"/>
            <a:ext cx="2376264" cy="605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Горбушка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5305003" cy="26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0776" y="6021288"/>
            <a:ext cx="2138536" cy="52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Сазан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9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855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Птицы озера </a:t>
            </a:r>
            <a:r>
              <a:rPr lang="ru-RU" sz="6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Ханка</a:t>
            </a:r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647">
            <a:off x="179560" y="1319180"/>
            <a:ext cx="4104900" cy="22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1272745">
            <a:off x="1138459" y="3635483"/>
            <a:ext cx="2435801" cy="687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Лебеди 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454">
            <a:off x="5318571" y="1290050"/>
            <a:ext cx="3194129" cy="24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333614">
            <a:off x="5184068" y="3714690"/>
            <a:ext cx="3146112" cy="721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Утка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чирок-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трескунок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10" y="3563970"/>
            <a:ext cx="4559276" cy="263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23516" y="6195324"/>
            <a:ext cx="2376264" cy="66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Даурский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-журавль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8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Река Раздольная.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5004048" cy="55892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Река Раздольная протекает </a:t>
            </a:r>
            <a:r>
              <a:rPr lang="ru-RU" dirty="0"/>
              <a:t>по территории	России и </a:t>
            </a:r>
            <a:r>
              <a:rPr lang="ru-RU" dirty="0" smtClean="0"/>
              <a:t>Китаю.</a:t>
            </a:r>
            <a:endParaRPr lang="ru-RU" dirty="0"/>
          </a:p>
          <a:p>
            <a:r>
              <a:rPr lang="ru-RU" dirty="0" smtClean="0"/>
              <a:t>Исток - слияние рек: </a:t>
            </a:r>
            <a:r>
              <a:rPr lang="ru-RU" dirty="0" err="1"/>
              <a:t>Сяосуйфэньхэ</a:t>
            </a:r>
            <a:r>
              <a:rPr lang="ru-RU" dirty="0"/>
              <a:t> и </a:t>
            </a:r>
            <a:r>
              <a:rPr lang="ru-RU" dirty="0" err="1" smtClean="0"/>
              <a:t>Дасуйфэньхэ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Устье: Амурский </a:t>
            </a:r>
            <a:r>
              <a:rPr lang="ru-RU" dirty="0"/>
              <a:t>залив Японского </a:t>
            </a:r>
            <a:r>
              <a:rPr lang="ru-RU" dirty="0" smtClean="0"/>
              <a:t>моря.</a:t>
            </a:r>
            <a:endParaRPr lang="ru-RU" dirty="0"/>
          </a:p>
          <a:p>
            <a:r>
              <a:rPr lang="ru-RU" dirty="0" smtClean="0"/>
              <a:t>Длина: </a:t>
            </a:r>
            <a:r>
              <a:rPr lang="ru-RU" dirty="0"/>
              <a:t>245 км</a:t>
            </a:r>
          </a:p>
          <a:p>
            <a:r>
              <a:rPr lang="ru-RU" dirty="0"/>
              <a:t>Площадь </a:t>
            </a:r>
            <a:r>
              <a:rPr lang="ru-RU" dirty="0" smtClean="0"/>
              <a:t>бассейна: </a:t>
            </a:r>
            <a:r>
              <a:rPr lang="ru-RU" dirty="0"/>
              <a:t>16 830 км²</a:t>
            </a:r>
          </a:p>
          <a:p>
            <a:r>
              <a:rPr lang="ru-RU" dirty="0"/>
              <a:t>Высота </a:t>
            </a:r>
            <a:r>
              <a:rPr lang="ru-RU" dirty="0" smtClean="0"/>
              <a:t>истока: 880 </a:t>
            </a:r>
            <a:r>
              <a:rPr lang="ru-RU" dirty="0"/>
              <a:t>м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93" y="1268760"/>
            <a:ext cx="355609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93" y="3994879"/>
            <a:ext cx="3553395" cy="28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6841" y="1280514"/>
            <a:ext cx="32569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6841" y="1640554"/>
            <a:ext cx="325690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6841" y="1984736"/>
            <a:ext cx="3266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76841" y="2354528"/>
            <a:ext cx="325690" cy="34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6841" y="2698345"/>
            <a:ext cx="325690" cy="399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6841" y="3098210"/>
            <a:ext cx="325690" cy="348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76841" y="3432282"/>
            <a:ext cx="325690" cy="357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02531" y="920474"/>
            <a:ext cx="31469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02531" y="1280514"/>
            <a:ext cx="31469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99935" y="1641743"/>
            <a:ext cx="317294" cy="342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94135" y="3097842"/>
            <a:ext cx="323094" cy="34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094135" y="2344776"/>
            <a:ext cx="325690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94135" y="1984736"/>
            <a:ext cx="325690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94135" y="2698345"/>
            <a:ext cx="323094" cy="399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102531" y="560434"/>
            <a:ext cx="31469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25625" y="1281703"/>
            <a:ext cx="31469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25625" y="1640554"/>
            <a:ext cx="314698" cy="344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416950" y="1984737"/>
            <a:ext cx="323373" cy="36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25625" y="2344777"/>
            <a:ext cx="314698" cy="35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425626" y="2705336"/>
            <a:ext cx="314698" cy="392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16950" y="3098209"/>
            <a:ext cx="323374" cy="34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416948" y="3446925"/>
            <a:ext cx="323375" cy="342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16948" y="3789635"/>
            <a:ext cx="323375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415829" y="4143689"/>
            <a:ext cx="323376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40324" y="1984737"/>
            <a:ext cx="32449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740324" y="1640553"/>
            <a:ext cx="324495" cy="363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40759" y="2698344"/>
            <a:ext cx="324060" cy="399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740759" y="3098210"/>
            <a:ext cx="324060" cy="34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" name="Прямоугольник 1023"/>
          <p:cNvSpPr/>
          <p:nvPr/>
        </p:nvSpPr>
        <p:spPr>
          <a:xfrm>
            <a:off x="3740324" y="2344777"/>
            <a:ext cx="324495" cy="360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Прямоугольник 1024"/>
          <p:cNvSpPr/>
          <p:nvPr/>
        </p:nvSpPr>
        <p:spPr>
          <a:xfrm flipH="1">
            <a:off x="3739205" y="3446926"/>
            <a:ext cx="325614" cy="34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Прямоугольник 1028"/>
          <p:cNvSpPr/>
          <p:nvPr/>
        </p:nvSpPr>
        <p:spPr>
          <a:xfrm>
            <a:off x="3739205" y="3789040"/>
            <a:ext cx="325614" cy="354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Прямоугольник 1029"/>
          <p:cNvSpPr/>
          <p:nvPr/>
        </p:nvSpPr>
        <p:spPr>
          <a:xfrm>
            <a:off x="4064819" y="1640554"/>
            <a:ext cx="325614" cy="34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4067057" y="1279325"/>
            <a:ext cx="323376" cy="361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2" name="Прямоугольник 1031"/>
          <p:cNvSpPr/>
          <p:nvPr/>
        </p:nvSpPr>
        <p:spPr>
          <a:xfrm>
            <a:off x="4064819" y="560434"/>
            <a:ext cx="325614" cy="35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3" name="Прямоугольник 1032"/>
          <p:cNvSpPr/>
          <p:nvPr/>
        </p:nvSpPr>
        <p:spPr>
          <a:xfrm>
            <a:off x="4064819" y="922852"/>
            <a:ext cx="325614" cy="35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4" name="Прямоугольник 1033"/>
          <p:cNvSpPr/>
          <p:nvPr/>
        </p:nvSpPr>
        <p:spPr>
          <a:xfrm>
            <a:off x="4064819" y="198016"/>
            <a:ext cx="323376" cy="36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35" name="Прямоугольник 1034"/>
          <p:cNvSpPr/>
          <p:nvPr/>
        </p:nvSpPr>
        <p:spPr>
          <a:xfrm>
            <a:off x="4064819" y="2344776"/>
            <a:ext cx="325614" cy="36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6" name="Прямоугольник 1035"/>
          <p:cNvSpPr/>
          <p:nvPr/>
        </p:nvSpPr>
        <p:spPr>
          <a:xfrm>
            <a:off x="4067057" y="1984737"/>
            <a:ext cx="32113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7" name="Прямоугольник 1036"/>
          <p:cNvSpPr/>
          <p:nvPr/>
        </p:nvSpPr>
        <p:spPr>
          <a:xfrm>
            <a:off x="4067057" y="3098209"/>
            <a:ext cx="323376" cy="348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8" name="Прямоугольник 1037"/>
          <p:cNvSpPr/>
          <p:nvPr/>
        </p:nvSpPr>
        <p:spPr>
          <a:xfrm>
            <a:off x="4064819" y="2705707"/>
            <a:ext cx="325614" cy="392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9" name="Прямоугольник 1038"/>
          <p:cNvSpPr/>
          <p:nvPr/>
        </p:nvSpPr>
        <p:spPr>
          <a:xfrm>
            <a:off x="4395765" y="2354553"/>
            <a:ext cx="325614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0" name="Прямоугольник 1039"/>
          <p:cNvSpPr/>
          <p:nvPr/>
        </p:nvSpPr>
        <p:spPr>
          <a:xfrm>
            <a:off x="4067057" y="3446925"/>
            <a:ext cx="323376" cy="342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1" name="Прямоугольник 1040"/>
          <p:cNvSpPr/>
          <p:nvPr/>
        </p:nvSpPr>
        <p:spPr>
          <a:xfrm>
            <a:off x="4389761" y="930251"/>
            <a:ext cx="331618" cy="36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042" name="Прямоугольник 1041"/>
          <p:cNvSpPr/>
          <p:nvPr/>
        </p:nvSpPr>
        <p:spPr>
          <a:xfrm>
            <a:off x="4388195" y="1289101"/>
            <a:ext cx="333184" cy="351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3" name="Прямоугольник 1042"/>
          <p:cNvSpPr/>
          <p:nvPr/>
        </p:nvSpPr>
        <p:spPr>
          <a:xfrm>
            <a:off x="4395765" y="2714593"/>
            <a:ext cx="325614" cy="383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4" name="Прямоугольник 1043"/>
          <p:cNvSpPr/>
          <p:nvPr/>
        </p:nvSpPr>
        <p:spPr>
          <a:xfrm>
            <a:off x="4389761" y="1984736"/>
            <a:ext cx="331618" cy="369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5" name="Прямоугольник 1044"/>
          <p:cNvSpPr/>
          <p:nvPr/>
        </p:nvSpPr>
        <p:spPr>
          <a:xfrm>
            <a:off x="4388195" y="1640554"/>
            <a:ext cx="333184" cy="34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6" name="Прямоугольник 1045"/>
          <p:cNvSpPr/>
          <p:nvPr/>
        </p:nvSpPr>
        <p:spPr>
          <a:xfrm>
            <a:off x="4721379" y="1289101"/>
            <a:ext cx="331618" cy="362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7" name="Прямоугольник 1046"/>
          <p:cNvSpPr/>
          <p:nvPr/>
        </p:nvSpPr>
        <p:spPr>
          <a:xfrm>
            <a:off x="4721379" y="930251"/>
            <a:ext cx="331618" cy="36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048" name="Прямоугольник 1047"/>
          <p:cNvSpPr/>
          <p:nvPr/>
        </p:nvSpPr>
        <p:spPr>
          <a:xfrm>
            <a:off x="4721379" y="1640554"/>
            <a:ext cx="331618" cy="34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9" name="Прямоугольник 1048"/>
          <p:cNvSpPr/>
          <p:nvPr/>
        </p:nvSpPr>
        <p:spPr>
          <a:xfrm>
            <a:off x="4721379" y="1984738"/>
            <a:ext cx="331618" cy="369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0" name="Прямоугольник 1049"/>
          <p:cNvSpPr/>
          <p:nvPr/>
        </p:nvSpPr>
        <p:spPr>
          <a:xfrm>
            <a:off x="4395765" y="3097843"/>
            <a:ext cx="325614" cy="347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1" name="Прямоугольник 1050"/>
          <p:cNvSpPr/>
          <p:nvPr/>
        </p:nvSpPr>
        <p:spPr>
          <a:xfrm>
            <a:off x="4721380" y="4497743"/>
            <a:ext cx="331618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2" name="Прямоугольник 1051"/>
          <p:cNvSpPr/>
          <p:nvPr/>
        </p:nvSpPr>
        <p:spPr>
          <a:xfrm>
            <a:off x="4721379" y="2698342"/>
            <a:ext cx="331618" cy="399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3" name="Прямоугольник 1052"/>
          <p:cNvSpPr/>
          <p:nvPr/>
        </p:nvSpPr>
        <p:spPr>
          <a:xfrm>
            <a:off x="4721380" y="5205851"/>
            <a:ext cx="331618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4" name="Прямоугольник 1053"/>
          <p:cNvSpPr/>
          <p:nvPr/>
        </p:nvSpPr>
        <p:spPr>
          <a:xfrm>
            <a:off x="4721380" y="4851797"/>
            <a:ext cx="331618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5" name="Прямоугольник 1054"/>
          <p:cNvSpPr/>
          <p:nvPr/>
        </p:nvSpPr>
        <p:spPr>
          <a:xfrm>
            <a:off x="4721380" y="5559905"/>
            <a:ext cx="331618" cy="35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6" name="Прямоугольник 1055"/>
          <p:cNvSpPr/>
          <p:nvPr/>
        </p:nvSpPr>
        <p:spPr>
          <a:xfrm>
            <a:off x="4721380" y="4143094"/>
            <a:ext cx="331618" cy="354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7" name="Прямоугольник 1056"/>
          <p:cNvSpPr/>
          <p:nvPr/>
        </p:nvSpPr>
        <p:spPr>
          <a:xfrm>
            <a:off x="4721379" y="3448046"/>
            <a:ext cx="331618" cy="340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8" name="Прямоугольник 1057"/>
          <p:cNvSpPr/>
          <p:nvPr/>
        </p:nvSpPr>
        <p:spPr>
          <a:xfrm>
            <a:off x="4721379" y="3097843"/>
            <a:ext cx="331618" cy="347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9" name="Прямоугольник 1058"/>
          <p:cNvSpPr/>
          <p:nvPr/>
        </p:nvSpPr>
        <p:spPr>
          <a:xfrm>
            <a:off x="4721379" y="2354553"/>
            <a:ext cx="331618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0" name="Прямоугольник 1059"/>
          <p:cNvSpPr/>
          <p:nvPr/>
        </p:nvSpPr>
        <p:spPr>
          <a:xfrm>
            <a:off x="5052997" y="1292669"/>
            <a:ext cx="336183" cy="374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1061" name="Прямоугольник 1060"/>
          <p:cNvSpPr/>
          <p:nvPr/>
        </p:nvSpPr>
        <p:spPr>
          <a:xfrm>
            <a:off x="6233224" y="1651520"/>
            <a:ext cx="336183" cy="33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2" name="Прямоугольник 1061"/>
          <p:cNvSpPr/>
          <p:nvPr/>
        </p:nvSpPr>
        <p:spPr>
          <a:xfrm>
            <a:off x="5052997" y="2714594"/>
            <a:ext cx="336182" cy="383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3" name="Прямоугольник 1062"/>
          <p:cNvSpPr/>
          <p:nvPr/>
        </p:nvSpPr>
        <p:spPr>
          <a:xfrm flipH="1">
            <a:off x="6233224" y="1292669"/>
            <a:ext cx="336183" cy="374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5" name="Прямоугольник 1064"/>
          <p:cNvSpPr/>
          <p:nvPr/>
        </p:nvSpPr>
        <p:spPr>
          <a:xfrm>
            <a:off x="5052997" y="1984738"/>
            <a:ext cx="336183" cy="369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6" name="Прямоугольник 1065"/>
          <p:cNvSpPr/>
          <p:nvPr/>
        </p:nvSpPr>
        <p:spPr>
          <a:xfrm>
            <a:off x="5048432" y="3448047"/>
            <a:ext cx="340748" cy="340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7" name="Прямоугольник 1066"/>
          <p:cNvSpPr/>
          <p:nvPr/>
        </p:nvSpPr>
        <p:spPr>
          <a:xfrm>
            <a:off x="5048432" y="3098210"/>
            <a:ext cx="340748" cy="34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8" name="Прямоугольник 1067"/>
          <p:cNvSpPr/>
          <p:nvPr/>
        </p:nvSpPr>
        <p:spPr>
          <a:xfrm>
            <a:off x="5052997" y="1640554"/>
            <a:ext cx="336183" cy="344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9" name="Прямоугольник 1068"/>
          <p:cNvSpPr/>
          <p:nvPr/>
        </p:nvSpPr>
        <p:spPr>
          <a:xfrm flipH="1">
            <a:off x="5052995" y="2354553"/>
            <a:ext cx="336183" cy="369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4" name="Прямоугольник 1063"/>
          <p:cNvSpPr/>
          <p:nvPr/>
        </p:nvSpPr>
        <p:spPr>
          <a:xfrm>
            <a:off x="6233225" y="930251"/>
            <a:ext cx="336183" cy="34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070" name="Прямоугольник 1069"/>
          <p:cNvSpPr/>
          <p:nvPr/>
        </p:nvSpPr>
        <p:spPr>
          <a:xfrm>
            <a:off x="6233225" y="2354528"/>
            <a:ext cx="336183" cy="373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1" name="Прямоугольник 1070"/>
          <p:cNvSpPr/>
          <p:nvPr/>
        </p:nvSpPr>
        <p:spPr>
          <a:xfrm>
            <a:off x="6569408" y="2000593"/>
            <a:ext cx="336184" cy="344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2" name="Прямоугольник 1071"/>
          <p:cNvSpPr/>
          <p:nvPr/>
        </p:nvSpPr>
        <p:spPr>
          <a:xfrm>
            <a:off x="6573215" y="1677601"/>
            <a:ext cx="336184" cy="32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10</a:t>
            </a:r>
            <a:endParaRPr lang="ru-RU" sz="900" dirty="0"/>
          </a:p>
        </p:txBody>
      </p:sp>
      <p:sp>
        <p:nvSpPr>
          <p:cNvPr id="1073" name="Прямоугольник 1072"/>
          <p:cNvSpPr/>
          <p:nvPr/>
        </p:nvSpPr>
        <p:spPr>
          <a:xfrm>
            <a:off x="6233224" y="2727844"/>
            <a:ext cx="336184" cy="37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4" name="Прямоугольник 1073"/>
          <p:cNvSpPr/>
          <p:nvPr/>
        </p:nvSpPr>
        <p:spPr>
          <a:xfrm>
            <a:off x="6569407" y="2344777"/>
            <a:ext cx="336185" cy="379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6" name="Прямоугольник 1075"/>
          <p:cNvSpPr/>
          <p:nvPr/>
        </p:nvSpPr>
        <p:spPr>
          <a:xfrm>
            <a:off x="6233224" y="2000593"/>
            <a:ext cx="336183" cy="344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7" name="Прямоугольник 1076"/>
          <p:cNvSpPr/>
          <p:nvPr/>
        </p:nvSpPr>
        <p:spPr>
          <a:xfrm>
            <a:off x="6909398" y="1292669"/>
            <a:ext cx="349227" cy="377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11</a:t>
            </a:r>
            <a:endParaRPr lang="ru-RU" sz="1100" dirty="0"/>
          </a:p>
        </p:txBody>
      </p:sp>
      <p:sp>
        <p:nvSpPr>
          <p:cNvPr id="1078" name="Прямоугольник 1077"/>
          <p:cNvSpPr/>
          <p:nvPr/>
        </p:nvSpPr>
        <p:spPr>
          <a:xfrm>
            <a:off x="6922441" y="1670528"/>
            <a:ext cx="336184" cy="330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7" name="Прямоугольник 1086"/>
          <p:cNvSpPr/>
          <p:nvPr/>
        </p:nvSpPr>
        <p:spPr>
          <a:xfrm>
            <a:off x="6922441" y="2354555"/>
            <a:ext cx="336184" cy="373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8" name="Прямоугольник 1087"/>
          <p:cNvSpPr/>
          <p:nvPr/>
        </p:nvSpPr>
        <p:spPr>
          <a:xfrm>
            <a:off x="7260152" y="2005058"/>
            <a:ext cx="336184" cy="349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9" name="Прямоугольник 1088"/>
          <p:cNvSpPr/>
          <p:nvPr/>
        </p:nvSpPr>
        <p:spPr>
          <a:xfrm>
            <a:off x="7260152" y="1677601"/>
            <a:ext cx="336184" cy="326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12</a:t>
            </a:r>
            <a:endParaRPr lang="ru-RU" sz="1100" dirty="0"/>
          </a:p>
        </p:txBody>
      </p:sp>
      <p:sp>
        <p:nvSpPr>
          <p:cNvPr id="1090" name="Прямоугольник 1089"/>
          <p:cNvSpPr/>
          <p:nvPr/>
        </p:nvSpPr>
        <p:spPr>
          <a:xfrm>
            <a:off x="7260151" y="3448047"/>
            <a:ext cx="336185" cy="340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1" name="Прямоугольник 1090"/>
          <p:cNvSpPr/>
          <p:nvPr/>
        </p:nvSpPr>
        <p:spPr>
          <a:xfrm>
            <a:off x="7260152" y="3111979"/>
            <a:ext cx="336184" cy="336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2" name="Прямоугольник 1091"/>
          <p:cNvSpPr/>
          <p:nvPr/>
        </p:nvSpPr>
        <p:spPr>
          <a:xfrm>
            <a:off x="6905592" y="2724347"/>
            <a:ext cx="353033" cy="38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3" name="Прямоугольник 1092"/>
          <p:cNvSpPr/>
          <p:nvPr/>
        </p:nvSpPr>
        <p:spPr>
          <a:xfrm>
            <a:off x="7258625" y="2705707"/>
            <a:ext cx="337711" cy="406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4" name="Прямоугольник 1093"/>
          <p:cNvSpPr/>
          <p:nvPr/>
        </p:nvSpPr>
        <p:spPr>
          <a:xfrm>
            <a:off x="7260152" y="2344777"/>
            <a:ext cx="336184" cy="383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5" name="Прямоугольник 1094"/>
          <p:cNvSpPr/>
          <p:nvPr/>
        </p:nvSpPr>
        <p:spPr>
          <a:xfrm>
            <a:off x="6922441" y="3111978"/>
            <a:ext cx="336184" cy="336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6" name="Прямоугольник 1095"/>
          <p:cNvSpPr/>
          <p:nvPr/>
        </p:nvSpPr>
        <p:spPr>
          <a:xfrm>
            <a:off x="6922441" y="3446924"/>
            <a:ext cx="336184" cy="342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8" name="Прямоугольник 1097"/>
          <p:cNvSpPr/>
          <p:nvPr/>
        </p:nvSpPr>
        <p:spPr>
          <a:xfrm>
            <a:off x="6905592" y="2000593"/>
            <a:ext cx="353033" cy="344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9" name="Прямоугольник 1098"/>
          <p:cNvSpPr/>
          <p:nvPr/>
        </p:nvSpPr>
        <p:spPr>
          <a:xfrm>
            <a:off x="2767517" y="2004111"/>
            <a:ext cx="335944" cy="360081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0" name="Прямоугольник 1099"/>
          <p:cNvSpPr/>
          <p:nvPr/>
        </p:nvSpPr>
        <p:spPr>
          <a:xfrm>
            <a:off x="2767516" y="2367806"/>
            <a:ext cx="335015" cy="3305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1" name="Прямоугольник 1100"/>
          <p:cNvSpPr/>
          <p:nvPr/>
        </p:nvSpPr>
        <p:spPr>
          <a:xfrm>
            <a:off x="2767516" y="1640554"/>
            <a:ext cx="335015" cy="3645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102" name="Прямоугольник 1101"/>
          <p:cNvSpPr/>
          <p:nvPr/>
        </p:nvSpPr>
        <p:spPr>
          <a:xfrm>
            <a:off x="2767516" y="3097842"/>
            <a:ext cx="335945" cy="350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1103" name="Прямоугольник 1102"/>
          <p:cNvSpPr/>
          <p:nvPr/>
        </p:nvSpPr>
        <p:spPr>
          <a:xfrm>
            <a:off x="2767516" y="2698343"/>
            <a:ext cx="335479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4" name="Прямоугольник 1103"/>
          <p:cNvSpPr/>
          <p:nvPr/>
        </p:nvSpPr>
        <p:spPr>
          <a:xfrm>
            <a:off x="2767516" y="1270419"/>
            <a:ext cx="335015" cy="370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1105" name="Прямоугольник 1104"/>
          <p:cNvSpPr/>
          <p:nvPr/>
        </p:nvSpPr>
        <p:spPr>
          <a:xfrm>
            <a:off x="2767517" y="3448047"/>
            <a:ext cx="335944" cy="342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09" name="Прямоугольник 1108"/>
          <p:cNvSpPr/>
          <p:nvPr/>
        </p:nvSpPr>
        <p:spPr>
          <a:xfrm>
            <a:off x="3094136" y="930251"/>
            <a:ext cx="331490" cy="3490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0" name="Прямоугольник 1109"/>
          <p:cNvSpPr/>
          <p:nvPr/>
        </p:nvSpPr>
        <p:spPr>
          <a:xfrm>
            <a:off x="3094135" y="1281703"/>
            <a:ext cx="331491" cy="3588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1" name="Прямоугольник 1110"/>
          <p:cNvSpPr/>
          <p:nvPr/>
        </p:nvSpPr>
        <p:spPr>
          <a:xfrm>
            <a:off x="3094135" y="1640554"/>
            <a:ext cx="331491" cy="3645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2" name="Прямоугольник 1111"/>
          <p:cNvSpPr/>
          <p:nvPr/>
        </p:nvSpPr>
        <p:spPr>
          <a:xfrm>
            <a:off x="3094135" y="2344777"/>
            <a:ext cx="331491" cy="3609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3" name="Прямоугольник 1112"/>
          <p:cNvSpPr/>
          <p:nvPr/>
        </p:nvSpPr>
        <p:spPr>
          <a:xfrm>
            <a:off x="3094135" y="551211"/>
            <a:ext cx="331491" cy="3790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4" name="Прямоугольник 1113"/>
          <p:cNvSpPr/>
          <p:nvPr/>
        </p:nvSpPr>
        <p:spPr>
          <a:xfrm>
            <a:off x="3094135" y="2698343"/>
            <a:ext cx="331491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5" name="Прямоугольник 1114"/>
          <p:cNvSpPr/>
          <p:nvPr/>
        </p:nvSpPr>
        <p:spPr>
          <a:xfrm>
            <a:off x="3094136" y="3097842"/>
            <a:ext cx="331490" cy="350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16" name="Прямоугольник 1115"/>
          <p:cNvSpPr/>
          <p:nvPr/>
        </p:nvSpPr>
        <p:spPr>
          <a:xfrm>
            <a:off x="3094135" y="2005058"/>
            <a:ext cx="331491" cy="362748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1118" name="Прямоугольник 1117"/>
          <p:cNvSpPr/>
          <p:nvPr/>
        </p:nvSpPr>
        <p:spPr>
          <a:xfrm>
            <a:off x="3425625" y="1270419"/>
            <a:ext cx="315135" cy="371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19" name="Прямоугольник 1118"/>
          <p:cNvSpPr/>
          <p:nvPr/>
        </p:nvSpPr>
        <p:spPr>
          <a:xfrm>
            <a:off x="3425625" y="1640554"/>
            <a:ext cx="313580" cy="3645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425625" y="2367806"/>
            <a:ext cx="313579" cy="3379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425626" y="2698343"/>
            <a:ext cx="313578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425626" y="3098210"/>
            <a:ext cx="313578" cy="3498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т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3425626" y="3789040"/>
            <a:ext cx="313578" cy="354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425626" y="3448047"/>
            <a:ext cx="313578" cy="340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е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3425625" y="4151147"/>
            <a:ext cx="315133" cy="346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ь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3425626" y="2005058"/>
            <a:ext cx="315134" cy="358401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3740760" y="1640554"/>
            <a:ext cx="326297" cy="3600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3740760" y="2367806"/>
            <a:ext cx="324059" cy="3379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3740760" y="2698343"/>
            <a:ext cx="326297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739204" y="3097842"/>
            <a:ext cx="327853" cy="350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3740760" y="3448047"/>
            <a:ext cx="326297" cy="342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740324" y="2006321"/>
            <a:ext cx="326733" cy="361485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740760" y="3790161"/>
            <a:ext cx="326297" cy="3609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7057" y="198016"/>
            <a:ext cx="321138" cy="3624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057" y="570894"/>
            <a:ext cx="321138" cy="3519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064819" y="930251"/>
            <a:ext cx="323376" cy="3514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4064819" y="1292668"/>
            <a:ext cx="323376" cy="3478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4064819" y="1640553"/>
            <a:ext cx="323376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4067057" y="2364192"/>
            <a:ext cx="328708" cy="3415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4067057" y="2698342"/>
            <a:ext cx="328708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067057" y="3097843"/>
            <a:ext cx="328708" cy="3502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064819" y="3448047"/>
            <a:ext cx="323376" cy="340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4064819" y="2006322"/>
            <a:ext cx="330946" cy="361484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4388195" y="919284"/>
            <a:ext cx="333184" cy="3733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388195" y="1292669"/>
            <a:ext cx="333184" cy="347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4388195" y="2006322"/>
            <a:ext cx="333184" cy="357870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4388195" y="3097841"/>
            <a:ext cx="333184" cy="3502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4388195" y="2698342"/>
            <a:ext cx="333184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ё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4388195" y="2364191"/>
            <a:ext cx="333184" cy="3341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4388195" y="1640554"/>
            <a:ext cx="333184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7" name="Прямоугольник 1026"/>
          <p:cNvSpPr/>
          <p:nvPr/>
        </p:nvSpPr>
        <p:spPr>
          <a:xfrm>
            <a:off x="4721379" y="5559905"/>
            <a:ext cx="331619" cy="354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8" name="Прямоугольник 1027"/>
          <p:cNvSpPr/>
          <p:nvPr/>
        </p:nvSpPr>
        <p:spPr>
          <a:xfrm>
            <a:off x="4721379" y="5205852"/>
            <a:ext cx="331619" cy="354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97" name="Прямоугольник 1096"/>
          <p:cNvSpPr/>
          <p:nvPr/>
        </p:nvSpPr>
        <p:spPr>
          <a:xfrm>
            <a:off x="4721380" y="4851798"/>
            <a:ext cx="331618" cy="354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0" name="Прямоугольник 1119"/>
          <p:cNvSpPr/>
          <p:nvPr/>
        </p:nvSpPr>
        <p:spPr>
          <a:xfrm>
            <a:off x="4721379" y="4497744"/>
            <a:ext cx="331619" cy="354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1" name="Прямоугольник 1120"/>
          <p:cNvSpPr/>
          <p:nvPr/>
        </p:nvSpPr>
        <p:spPr>
          <a:xfrm>
            <a:off x="4721380" y="4151148"/>
            <a:ext cx="331618" cy="346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2" name="Прямоугольник 1121"/>
          <p:cNvSpPr/>
          <p:nvPr/>
        </p:nvSpPr>
        <p:spPr>
          <a:xfrm>
            <a:off x="4721380" y="3448047"/>
            <a:ext cx="331618" cy="342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3" name="Прямоугольник 1122"/>
          <p:cNvSpPr/>
          <p:nvPr/>
        </p:nvSpPr>
        <p:spPr>
          <a:xfrm>
            <a:off x="4721380" y="3097841"/>
            <a:ext cx="331618" cy="3502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4" name="Прямоугольник 1123"/>
          <p:cNvSpPr/>
          <p:nvPr/>
        </p:nvSpPr>
        <p:spPr>
          <a:xfrm>
            <a:off x="4721380" y="2354528"/>
            <a:ext cx="331618" cy="3508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5" name="Прямоугольник 1124"/>
          <p:cNvSpPr/>
          <p:nvPr/>
        </p:nvSpPr>
        <p:spPr>
          <a:xfrm>
            <a:off x="4721379" y="1984738"/>
            <a:ext cx="331618" cy="383068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1126" name="Прямоугольник 1125"/>
          <p:cNvSpPr/>
          <p:nvPr/>
        </p:nvSpPr>
        <p:spPr>
          <a:xfrm>
            <a:off x="4721379" y="1640553"/>
            <a:ext cx="331618" cy="365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7" name="Прямоугольник 1126"/>
          <p:cNvSpPr/>
          <p:nvPr/>
        </p:nvSpPr>
        <p:spPr>
          <a:xfrm>
            <a:off x="4721379" y="1292668"/>
            <a:ext cx="331618" cy="3478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8" name="Прямоугольник 1127"/>
          <p:cNvSpPr/>
          <p:nvPr/>
        </p:nvSpPr>
        <p:spPr>
          <a:xfrm>
            <a:off x="4721380" y="2698342"/>
            <a:ext cx="331618" cy="399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9" name="Прямоугольник 1128"/>
          <p:cNvSpPr/>
          <p:nvPr/>
        </p:nvSpPr>
        <p:spPr>
          <a:xfrm>
            <a:off x="4721379" y="919284"/>
            <a:ext cx="331618" cy="3743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1131" name="Прямоугольник 1130"/>
          <p:cNvSpPr/>
          <p:nvPr/>
        </p:nvSpPr>
        <p:spPr>
          <a:xfrm>
            <a:off x="5052998" y="3432281"/>
            <a:ext cx="336182" cy="357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3" name="Прямоугольник 1132"/>
          <p:cNvSpPr/>
          <p:nvPr/>
        </p:nvSpPr>
        <p:spPr>
          <a:xfrm>
            <a:off x="5052998" y="3097842"/>
            <a:ext cx="336182" cy="3502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4" name="Прямоугольник 1133"/>
          <p:cNvSpPr/>
          <p:nvPr/>
        </p:nvSpPr>
        <p:spPr>
          <a:xfrm>
            <a:off x="5052995" y="2367806"/>
            <a:ext cx="336183" cy="3375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5" name="Прямоугольник 1134"/>
          <p:cNvSpPr/>
          <p:nvPr/>
        </p:nvSpPr>
        <p:spPr>
          <a:xfrm>
            <a:off x="5052998" y="2698342"/>
            <a:ext cx="336182" cy="399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6" name="Прямоугольник 1135"/>
          <p:cNvSpPr/>
          <p:nvPr/>
        </p:nvSpPr>
        <p:spPr>
          <a:xfrm>
            <a:off x="5052995" y="2006321"/>
            <a:ext cx="336185" cy="361485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37" name="Прямоугольник 1136"/>
          <p:cNvSpPr/>
          <p:nvPr/>
        </p:nvSpPr>
        <p:spPr>
          <a:xfrm>
            <a:off x="5052998" y="1640553"/>
            <a:ext cx="336180" cy="365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щ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38" name="Прямоугольник 1137"/>
          <p:cNvSpPr/>
          <p:nvPr/>
        </p:nvSpPr>
        <p:spPr>
          <a:xfrm>
            <a:off x="5052998" y="1293625"/>
            <a:ext cx="336182" cy="3469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0" name="Прямоугольник 1139"/>
          <p:cNvSpPr/>
          <p:nvPr/>
        </p:nvSpPr>
        <p:spPr>
          <a:xfrm>
            <a:off x="6233224" y="2363459"/>
            <a:ext cx="339991" cy="3643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1" name="Прямоугольник 1140"/>
          <p:cNvSpPr/>
          <p:nvPr/>
        </p:nvSpPr>
        <p:spPr>
          <a:xfrm>
            <a:off x="6233225" y="2727845"/>
            <a:ext cx="339990" cy="3841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2" name="Прямоугольник 1141"/>
          <p:cNvSpPr/>
          <p:nvPr/>
        </p:nvSpPr>
        <p:spPr>
          <a:xfrm>
            <a:off x="6233224" y="2025860"/>
            <a:ext cx="336184" cy="341946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43" name="Прямоугольник 1142"/>
          <p:cNvSpPr/>
          <p:nvPr/>
        </p:nvSpPr>
        <p:spPr>
          <a:xfrm>
            <a:off x="6233225" y="1292667"/>
            <a:ext cx="339990" cy="3849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4" name="Прямоугольник 1143"/>
          <p:cNvSpPr/>
          <p:nvPr/>
        </p:nvSpPr>
        <p:spPr>
          <a:xfrm>
            <a:off x="6233225" y="1677601"/>
            <a:ext cx="339990" cy="3482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5" name="Прямоугольник 1144"/>
          <p:cNvSpPr/>
          <p:nvPr/>
        </p:nvSpPr>
        <p:spPr>
          <a:xfrm>
            <a:off x="6233224" y="930251"/>
            <a:ext cx="339991" cy="36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53" name="Прямоугольник 1152"/>
          <p:cNvSpPr/>
          <p:nvPr/>
        </p:nvSpPr>
        <p:spPr>
          <a:xfrm>
            <a:off x="6582449" y="2025861"/>
            <a:ext cx="339992" cy="341946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у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57" name="Прямоугольник 1156"/>
          <p:cNvSpPr/>
          <p:nvPr/>
        </p:nvSpPr>
        <p:spPr>
          <a:xfrm>
            <a:off x="6582449" y="2368713"/>
            <a:ext cx="339992" cy="3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58" name="Прямоугольник 1157"/>
          <p:cNvSpPr/>
          <p:nvPr/>
        </p:nvSpPr>
        <p:spPr>
          <a:xfrm>
            <a:off x="6582449" y="1677601"/>
            <a:ext cx="339992" cy="3482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2" name="Прямоугольник 1161"/>
          <p:cNvSpPr/>
          <p:nvPr/>
        </p:nvSpPr>
        <p:spPr>
          <a:xfrm>
            <a:off x="6905591" y="2363459"/>
            <a:ext cx="354561" cy="3643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3" name="Прямоугольник 1162"/>
          <p:cNvSpPr/>
          <p:nvPr/>
        </p:nvSpPr>
        <p:spPr>
          <a:xfrm>
            <a:off x="6905591" y="3448048"/>
            <a:ext cx="354561" cy="342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4" name="Прямоугольник 1163"/>
          <p:cNvSpPr/>
          <p:nvPr/>
        </p:nvSpPr>
        <p:spPr>
          <a:xfrm>
            <a:off x="6905592" y="3111978"/>
            <a:ext cx="353034" cy="3421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5" name="Прямоугольник 1164"/>
          <p:cNvSpPr/>
          <p:nvPr/>
        </p:nvSpPr>
        <p:spPr>
          <a:xfrm>
            <a:off x="6905591" y="2727845"/>
            <a:ext cx="354561" cy="3833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6" name="Прямоугольник 1165"/>
          <p:cNvSpPr/>
          <p:nvPr/>
        </p:nvSpPr>
        <p:spPr>
          <a:xfrm>
            <a:off x="6905592" y="2025861"/>
            <a:ext cx="353033" cy="342852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67" name="Прямоугольник 1166"/>
          <p:cNvSpPr/>
          <p:nvPr/>
        </p:nvSpPr>
        <p:spPr>
          <a:xfrm>
            <a:off x="6905591" y="1677600"/>
            <a:ext cx="353034" cy="3482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8" name="Прямоугольник 1167"/>
          <p:cNvSpPr/>
          <p:nvPr/>
        </p:nvSpPr>
        <p:spPr>
          <a:xfrm>
            <a:off x="6905591" y="1293625"/>
            <a:ext cx="353034" cy="3839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9" name="Прямоугольник 1168"/>
          <p:cNvSpPr/>
          <p:nvPr/>
        </p:nvSpPr>
        <p:spPr>
          <a:xfrm>
            <a:off x="7258624" y="2025861"/>
            <a:ext cx="337711" cy="342852"/>
          </a:xfrm>
          <a:prstGeom prst="rect">
            <a:avLst/>
          </a:prstGeom>
          <a:solidFill>
            <a:srgbClr val="FFFF00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70" name="Прямоугольник 1169"/>
          <p:cNvSpPr/>
          <p:nvPr/>
        </p:nvSpPr>
        <p:spPr>
          <a:xfrm>
            <a:off x="7258624" y="1677601"/>
            <a:ext cx="337711" cy="3482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1" name="Прямоугольник 1170"/>
          <p:cNvSpPr/>
          <p:nvPr/>
        </p:nvSpPr>
        <p:spPr>
          <a:xfrm>
            <a:off x="7258626" y="3454152"/>
            <a:ext cx="337709" cy="3360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2" name="Прямоугольник 1171"/>
          <p:cNvSpPr/>
          <p:nvPr/>
        </p:nvSpPr>
        <p:spPr>
          <a:xfrm>
            <a:off x="7258624" y="2727845"/>
            <a:ext cx="337712" cy="3841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3" name="Прямоугольник 1172"/>
          <p:cNvSpPr/>
          <p:nvPr/>
        </p:nvSpPr>
        <p:spPr>
          <a:xfrm>
            <a:off x="7258624" y="3111979"/>
            <a:ext cx="337712" cy="3421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4" name="Прямоугольник 1173"/>
          <p:cNvSpPr/>
          <p:nvPr/>
        </p:nvSpPr>
        <p:spPr>
          <a:xfrm>
            <a:off x="7260152" y="2368713"/>
            <a:ext cx="336183" cy="3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5" name="Прямоугольник 1174"/>
          <p:cNvSpPr/>
          <p:nvPr/>
        </p:nvSpPr>
        <p:spPr>
          <a:xfrm>
            <a:off x="0" y="289673"/>
            <a:ext cx="262867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 smtClean="0">
                <a:ln w="50800"/>
                <a:solidFill>
                  <a:srgbClr val="FFFF00"/>
                </a:solidFill>
              </a:rPr>
              <a:t>Повторение:</a:t>
            </a:r>
            <a:endParaRPr lang="ru-RU" sz="3200" b="1" dirty="0">
              <a:ln w="50800"/>
              <a:solidFill>
                <a:srgbClr val="FFFF00"/>
              </a:solidFill>
            </a:endParaRPr>
          </a:p>
        </p:txBody>
      </p:sp>
      <p:sp>
        <p:nvSpPr>
          <p:cNvPr id="1132" name="Прямоугольник 1131"/>
          <p:cNvSpPr/>
          <p:nvPr/>
        </p:nvSpPr>
        <p:spPr>
          <a:xfrm>
            <a:off x="-394187" y="4151148"/>
            <a:ext cx="3814059" cy="1080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1.Шевелились </a:t>
            </a:r>
            <a:r>
              <a:rPr lang="ru-RU" dirty="0">
                <a:solidFill>
                  <a:srgbClr val="FFFF00"/>
                </a:solidFill>
              </a:rPr>
              <a:t>у цветка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  Все </a:t>
            </a:r>
            <a:r>
              <a:rPr lang="ru-RU" dirty="0">
                <a:solidFill>
                  <a:srgbClr val="FFFF00"/>
                </a:solidFill>
              </a:rPr>
              <a:t>четыре лепестка.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Я </a:t>
            </a:r>
            <a:r>
              <a:rPr lang="ru-RU" dirty="0">
                <a:solidFill>
                  <a:srgbClr val="FFFF00"/>
                </a:solidFill>
              </a:rPr>
              <a:t>сорвать его хотел -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    Он </a:t>
            </a:r>
            <a:r>
              <a:rPr lang="ru-RU" dirty="0">
                <a:solidFill>
                  <a:srgbClr val="FFFF00"/>
                </a:solidFill>
              </a:rPr>
              <a:t>вспорхнул и </a:t>
            </a:r>
            <a:r>
              <a:rPr lang="ru-RU" dirty="0" smtClean="0">
                <a:solidFill>
                  <a:srgbClr val="FFFF00"/>
                </a:solidFill>
              </a:rPr>
              <a:t>улетел.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55" name="Прямоугольник 1154"/>
          <p:cNvSpPr/>
          <p:nvPr/>
        </p:nvSpPr>
        <p:spPr>
          <a:xfrm>
            <a:off x="-684584" y="5662860"/>
            <a:ext cx="4214807" cy="1195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2. С ветки на тропинку,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         С </a:t>
            </a:r>
            <a:r>
              <a:rPr lang="ru-RU" dirty="0">
                <a:solidFill>
                  <a:srgbClr val="FFFF00"/>
                </a:solidFill>
              </a:rPr>
              <a:t>травинки на травинку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    Прыгает </a:t>
            </a:r>
            <a:r>
              <a:rPr lang="ru-RU" dirty="0">
                <a:solidFill>
                  <a:srgbClr val="FFFF00"/>
                </a:solidFill>
              </a:rPr>
              <a:t>пружинка —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  Зелёненькая </a:t>
            </a:r>
            <a:r>
              <a:rPr lang="ru-RU" dirty="0">
                <a:solidFill>
                  <a:srgbClr val="FFFF00"/>
                </a:solidFill>
              </a:rPr>
              <a:t>спинка. </a:t>
            </a:r>
          </a:p>
        </p:txBody>
      </p:sp>
      <p:sp>
        <p:nvSpPr>
          <p:cNvPr id="1159" name="Прямоугольник 1158"/>
          <p:cNvSpPr/>
          <p:nvPr/>
        </p:nvSpPr>
        <p:spPr>
          <a:xfrm>
            <a:off x="0" y="4313167"/>
            <a:ext cx="3816425" cy="1065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3. Этот житель луга имеет скрипучий голос.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176" name="Прямоугольник 1175"/>
          <p:cNvSpPr/>
          <p:nvPr/>
        </p:nvSpPr>
        <p:spPr>
          <a:xfrm>
            <a:off x="-170023" y="5358787"/>
            <a:ext cx="3753216" cy="138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4. </a:t>
            </a:r>
            <a:r>
              <a:rPr lang="ru-RU" dirty="0">
                <a:solidFill>
                  <a:srgbClr val="FFFF00"/>
                </a:solidFill>
              </a:rPr>
              <a:t>На </a:t>
            </a:r>
            <a:r>
              <a:rPr lang="ru-RU" dirty="0" smtClean="0">
                <a:solidFill>
                  <a:srgbClr val="FFFF00"/>
                </a:solidFill>
              </a:rPr>
              <a:t>лугу </a:t>
            </a:r>
            <a:r>
              <a:rPr lang="ru-RU" dirty="0">
                <a:solidFill>
                  <a:srgbClr val="FFFF00"/>
                </a:solidFill>
              </a:rPr>
              <a:t>о</a:t>
            </a:r>
            <a:r>
              <a:rPr lang="ru-RU" dirty="0" smtClean="0">
                <a:solidFill>
                  <a:srgbClr val="FFFF00"/>
                </a:solidFill>
              </a:rPr>
              <a:t>н </a:t>
            </a:r>
            <a:r>
              <a:rPr lang="ru-RU" dirty="0">
                <a:solidFill>
                  <a:srgbClr val="FFFF00"/>
                </a:solidFill>
              </a:rPr>
              <a:t>живёт, 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И всё время спать зовёт!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- Пить-</a:t>
            </a:r>
            <a:r>
              <a:rPr lang="ru-RU" dirty="0" err="1" smtClean="0">
                <a:solidFill>
                  <a:srgbClr val="FFFF00"/>
                </a:solidFill>
              </a:rPr>
              <a:t>пирю</a:t>
            </a:r>
            <a:r>
              <a:rPr lang="ru-RU" dirty="0">
                <a:solidFill>
                  <a:srgbClr val="FFFF00"/>
                </a:solidFill>
              </a:rPr>
              <a:t>, спать пора!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Так до самого утра!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Кто такую птичку знает?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Кто загадку отгадает? </a:t>
            </a:r>
          </a:p>
        </p:txBody>
      </p:sp>
      <p:sp>
        <p:nvSpPr>
          <p:cNvPr id="1177" name="Прямоугольник 1176"/>
          <p:cNvSpPr/>
          <p:nvPr/>
        </p:nvSpPr>
        <p:spPr>
          <a:xfrm>
            <a:off x="-1330" y="3982031"/>
            <a:ext cx="3415829" cy="1519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5. Та птичка хвостиком трясёт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И на земле жучков клюёт.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Живёт она, где есть вода,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Её узнаешь без труда! </a:t>
            </a:r>
          </a:p>
        </p:txBody>
      </p:sp>
      <p:sp>
        <p:nvSpPr>
          <p:cNvPr id="1178" name="Прямоугольник 1177"/>
          <p:cNvSpPr/>
          <p:nvPr/>
        </p:nvSpPr>
        <p:spPr>
          <a:xfrm>
            <a:off x="33401" y="5382878"/>
            <a:ext cx="3344148" cy="1475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6. Словно синий огонёк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Кто-то вдруг во ржи зажёг.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Яркий полевой цветок.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Что же это?</a:t>
            </a:r>
          </a:p>
        </p:txBody>
      </p:sp>
      <p:sp>
        <p:nvSpPr>
          <p:cNvPr id="1179" name="Прямоугольник 1178"/>
          <p:cNvSpPr/>
          <p:nvPr/>
        </p:nvSpPr>
        <p:spPr>
          <a:xfrm>
            <a:off x="-11083" y="4114424"/>
            <a:ext cx="3344148" cy="1244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7. Это растение узнают по мелким треугольным плодам, похожим на сумки.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180" name="Прямоугольник 1179"/>
          <p:cNvSpPr/>
          <p:nvPr/>
        </p:nvSpPr>
        <p:spPr>
          <a:xfrm>
            <a:off x="-31317" y="5382879"/>
            <a:ext cx="3261419" cy="1513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8. Быстрая и юркая,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В змеевидной шкурке я,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А за хвост меня поймаешь,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Сразу тут же потеряешь.</a:t>
            </a:r>
          </a:p>
        </p:txBody>
      </p:sp>
      <p:sp>
        <p:nvSpPr>
          <p:cNvPr id="1181" name="Прямоугольник 1180"/>
          <p:cNvSpPr/>
          <p:nvPr/>
        </p:nvSpPr>
        <p:spPr>
          <a:xfrm>
            <a:off x="29435" y="4166659"/>
            <a:ext cx="3340744" cy="119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9. Это очень ценный злак-кормовое растение с тонкими листьями и мелкими колосками, образующими метелку.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82" name="Прямоугольник 1181"/>
          <p:cNvSpPr/>
          <p:nvPr/>
        </p:nvSpPr>
        <p:spPr>
          <a:xfrm>
            <a:off x="0" y="5507169"/>
            <a:ext cx="3399614" cy="1350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10.Тёплым </a:t>
            </a:r>
            <a:r>
              <a:rPr lang="ru-RU" dirty="0">
                <a:solidFill>
                  <a:srgbClr val="FFFF00"/>
                </a:solidFill>
              </a:rPr>
              <a:t>днем, весною, в мае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Каждый про меня узнает.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Я не муха, не паук.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Я жужжу! Я майский </a:t>
            </a:r>
            <a:r>
              <a:rPr lang="ru-RU" dirty="0" smtClean="0">
                <a:solidFill>
                  <a:srgbClr val="FFFF00"/>
                </a:solidFill>
              </a:rPr>
              <a:t>...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83" name="Прямоугольник 1182"/>
          <p:cNvSpPr/>
          <p:nvPr/>
        </p:nvSpPr>
        <p:spPr>
          <a:xfrm>
            <a:off x="-19230" y="4084245"/>
            <a:ext cx="3237244" cy="1274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11. </a:t>
            </a:r>
            <a:r>
              <a:rPr lang="ru-RU" dirty="0" err="1">
                <a:solidFill>
                  <a:srgbClr val="FFFF00"/>
                </a:solidFill>
              </a:rPr>
              <a:t>Выпуча</a:t>
            </a:r>
            <a:r>
              <a:rPr lang="ru-RU" dirty="0">
                <a:solidFill>
                  <a:srgbClr val="FFFF00"/>
                </a:solidFill>
              </a:rPr>
              <a:t> глаза сидит, 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По-французски говорит, </a:t>
            </a:r>
          </a:p>
          <a:p>
            <a:pPr algn="ctr"/>
            <a:r>
              <a:rPr lang="ru-RU" dirty="0" err="1">
                <a:solidFill>
                  <a:srgbClr val="FFFF00"/>
                </a:solidFill>
              </a:rPr>
              <a:t>По-блошьи</a:t>
            </a:r>
            <a:r>
              <a:rPr lang="ru-RU" dirty="0">
                <a:solidFill>
                  <a:srgbClr val="FFFF00"/>
                </a:solidFill>
              </a:rPr>
              <a:t> прыгает, 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По-человечьи плавает.</a:t>
            </a:r>
          </a:p>
        </p:txBody>
      </p:sp>
      <p:sp>
        <p:nvSpPr>
          <p:cNvPr id="1184" name="Прямоугольник 1183"/>
          <p:cNvSpPr/>
          <p:nvPr/>
        </p:nvSpPr>
        <p:spPr>
          <a:xfrm>
            <a:off x="10756" y="5434450"/>
            <a:ext cx="3730004" cy="142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12.Это насекомое назвали в честь врача – героя греческих мифов. В настоящее время это редкое животное.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97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8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4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8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4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3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0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3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6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9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5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9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2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5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9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2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5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8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1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4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7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6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1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4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0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3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6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0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2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5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7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5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6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8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0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2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0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1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2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3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5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6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21" grpId="0" animBg="1"/>
      <p:bldP spid="28" grpId="0" animBg="1"/>
      <p:bldP spid="1036" grpId="0" animBg="1"/>
      <p:bldP spid="1044" grpId="0" animBg="1"/>
      <p:bldP spid="1049" grpId="0" animBg="1"/>
      <p:bldP spid="1065" grpId="0" animBg="1"/>
      <p:bldP spid="1071" grpId="0" animBg="1"/>
      <p:bldP spid="1076" grpId="0" animBg="1"/>
      <p:bldP spid="1088" grpId="0" animBg="1"/>
      <p:bldP spid="1098" grpId="0" animBg="1"/>
      <p:bldP spid="1099" grpId="0" animBg="1"/>
      <p:bldP spid="1099" grpId="1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6" grpId="1" animBg="1"/>
      <p:bldP spid="1118" grpId="0" animBg="1"/>
      <p:bldP spid="1119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2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09" grpId="1" animBg="1"/>
      <p:bldP spid="110" grpId="0" animBg="1"/>
      <p:bldP spid="2" grpId="0" animBg="1"/>
      <p:bldP spid="3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19" grpId="1" animBg="1"/>
      <p:bldP spid="121" grpId="0" animBg="1"/>
      <p:bldP spid="122" grpId="0" animBg="1"/>
      <p:bldP spid="123" grpId="0" animBg="1"/>
      <p:bldP spid="123" grpId="1" animBg="1"/>
      <p:bldP spid="124" grpId="0" animBg="1"/>
      <p:bldP spid="125" grpId="0" animBg="1"/>
      <p:bldP spid="126" grpId="0" animBg="1"/>
      <p:bldP spid="127" grpId="0" animBg="1"/>
      <p:bldP spid="1027" grpId="0" animBg="1"/>
      <p:bldP spid="1028" grpId="0" animBg="1"/>
      <p:bldP spid="1097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5" grpId="1" animBg="1"/>
      <p:bldP spid="1126" grpId="0" animBg="1"/>
      <p:bldP spid="1127" grpId="0" animBg="1"/>
      <p:bldP spid="1128" grpId="0" animBg="1"/>
      <p:bldP spid="1129" grpId="0" animBg="1"/>
      <p:bldP spid="1131" grpId="0" animBg="1"/>
      <p:bldP spid="1133" grpId="0" animBg="1"/>
      <p:bldP spid="1134" grpId="0" animBg="1"/>
      <p:bldP spid="1135" grpId="0" animBg="1"/>
      <p:bldP spid="1136" grpId="0" animBg="1"/>
      <p:bldP spid="1136" grpId="1" animBg="1"/>
      <p:bldP spid="1137" grpId="0" animBg="1"/>
      <p:bldP spid="1138" grpId="0" animBg="1"/>
      <p:bldP spid="1140" grpId="0" animBg="1"/>
      <p:bldP spid="1141" grpId="0" animBg="1"/>
      <p:bldP spid="1142" grpId="0" animBg="1"/>
      <p:bldP spid="1142" grpId="1" animBg="1"/>
      <p:bldP spid="1143" grpId="0" animBg="1"/>
      <p:bldP spid="1144" grpId="0" animBg="1"/>
      <p:bldP spid="1145" grpId="0" animBg="1"/>
      <p:bldP spid="1153" grpId="0" animBg="1"/>
      <p:bldP spid="1153" grpId="1" animBg="1"/>
      <p:bldP spid="1157" grpId="0" animBg="1"/>
      <p:bldP spid="1158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6" grpId="1" animBg="1"/>
      <p:bldP spid="1167" grpId="0" animBg="1"/>
      <p:bldP spid="1168" grpId="0" animBg="1"/>
      <p:bldP spid="1169" grpId="0" animBg="1"/>
      <p:bldP spid="1169" grpId="1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32" grpId="0"/>
      <p:bldP spid="1155" grpId="0"/>
      <p:bldP spid="1159" grpId="0"/>
      <p:bldP spid="1159" grpId="1"/>
      <p:bldP spid="1176" grpId="0"/>
      <p:bldP spid="1176" grpId="1"/>
      <p:bldP spid="1177" grpId="0"/>
      <p:bldP spid="1177" grpId="1"/>
      <p:bldP spid="1178" grpId="0"/>
      <p:bldP spid="1178" grpId="1"/>
      <p:bldP spid="1179" grpId="0"/>
      <p:bldP spid="1179" grpId="1"/>
      <p:bldP spid="1180" grpId="0"/>
      <p:bldP spid="1180" grpId="1"/>
      <p:bldP spid="1181" grpId="0"/>
      <p:bldP spid="1181" grpId="1"/>
      <p:bldP spid="1182" grpId="0"/>
      <p:bldP spid="1182" grpId="1"/>
      <p:bldP spid="1183" grpId="0"/>
      <p:bldP spid="11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162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Рыбы реки Раздольной.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970">
            <a:off x="158909" y="1343480"/>
            <a:ext cx="3719520" cy="25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1188882">
            <a:off x="1009525" y="3864562"/>
            <a:ext cx="2520280" cy="786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Корюшка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799">
            <a:off x="4865142" y="1341879"/>
            <a:ext cx="3721201" cy="25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502573">
            <a:off x="5223189" y="3882229"/>
            <a:ext cx="2324348" cy="768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Красноперка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0"/>
            <a:ext cx="415147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46288" y="6101474"/>
            <a:ext cx="2793864" cy="756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Карась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0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189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Птицы реки Раздольной.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247">
            <a:off x="311497" y="1196098"/>
            <a:ext cx="3717946" cy="249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1126172">
            <a:off x="1397695" y="3682220"/>
            <a:ext cx="2164232" cy="792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Утки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клоктуны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628">
            <a:off x="5478560" y="1164612"/>
            <a:ext cx="3184913" cy="238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467798">
            <a:off x="5707877" y="3553125"/>
            <a:ext cx="2347451" cy="782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Тихоокеанская чайка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6" y="3397516"/>
            <a:ext cx="3897213" cy="261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64" y="6021289"/>
            <a:ext cx="224321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Кулик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5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Памятка.</a:t>
            </a:r>
            <a:endParaRPr lang="ru-RU" sz="6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925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Не рви кубышки, кувшинки, лотосы!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Не лови раков, двустворчатых моллюсков, стрекоз! 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Не разрушай жилища животных!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Береги лягушек и головастиков!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Помогай взрослым в охране животных водоёмов!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Не </a:t>
            </a:r>
            <a:r>
              <a:rPr lang="ru-RU" sz="3600" dirty="0">
                <a:solidFill>
                  <a:srgbClr val="FFFF00"/>
                </a:solidFill>
              </a:rPr>
              <a:t>бросай мусор в </a:t>
            </a:r>
            <a:r>
              <a:rPr lang="ru-RU" sz="3600" dirty="0" smtClean="0">
                <a:solidFill>
                  <a:srgbClr val="FFFF00"/>
                </a:solidFill>
              </a:rPr>
              <a:t>воду и на берегу водоёмов!</a:t>
            </a:r>
            <a:endParaRPr lang="ru-RU" sz="3600" dirty="0">
              <a:solidFill>
                <a:srgbClr val="FFFF00"/>
              </a:solidFill>
            </a:endParaRPr>
          </a:p>
          <a:p>
            <a:r>
              <a:rPr lang="ru-RU" sz="3600" dirty="0" smtClean="0">
                <a:solidFill>
                  <a:srgbClr val="FFFF00"/>
                </a:solidFill>
              </a:rPr>
              <a:t>Не </a:t>
            </a:r>
            <a:r>
              <a:rPr lang="ru-RU" sz="3600" dirty="0">
                <a:solidFill>
                  <a:srgbClr val="FFFF00"/>
                </a:solidFill>
              </a:rPr>
              <a:t>мой велосипед и другие транспортные средства на берегу </a:t>
            </a:r>
            <a:r>
              <a:rPr lang="ru-RU" sz="3600" dirty="0" smtClean="0">
                <a:solidFill>
                  <a:srgbClr val="FFFF00"/>
                </a:solidFill>
              </a:rPr>
              <a:t>водоёмов!</a:t>
            </a:r>
            <a:endParaRPr lang="ru-RU" sz="3600" dirty="0">
              <a:solidFill>
                <a:srgbClr val="FFFF00"/>
              </a:solidFill>
            </a:endParaRPr>
          </a:p>
          <a:p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21317664">
            <a:off x="105391" y="1562568"/>
            <a:ext cx="9039251" cy="2940777"/>
          </a:xfrm>
        </p:spPr>
        <p:txBody>
          <a:bodyPr>
            <a:prstTxWarp prst="textDeflateInflate">
              <a:avLst>
                <a:gd name="adj" fmla="val 77342"/>
              </a:avLst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16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0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Интернет-источники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Яндекс - картинки</a:t>
            </a:r>
          </a:p>
          <a:p>
            <a:r>
              <a:rPr lang="ru-RU" dirty="0" smtClean="0"/>
              <a:t>Википедия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3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Прочитайте стихотворение и добавьте последнее слово.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8531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Тихо плещется вода,</a:t>
            </a:r>
          </a:p>
          <a:p>
            <a:pPr marL="0" indent="0">
              <a:buNone/>
            </a:pPr>
            <a:r>
              <a:rPr lang="ru-RU" dirty="0" smtClean="0"/>
              <a:t>Ряска, лилии, рогоз,</a:t>
            </a:r>
          </a:p>
          <a:p>
            <a:pPr marL="0" indent="0">
              <a:buNone/>
            </a:pPr>
            <a:r>
              <a:rPr lang="ru-RU" dirty="0" smtClean="0"/>
              <a:t>И кубышка, и тростник,</a:t>
            </a:r>
          </a:p>
          <a:p>
            <a:pPr marL="0" indent="0">
              <a:buNone/>
            </a:pPr>
            <a:r>
              <a:rPr lang="ru-RU" dirty="0" smtClean="0"/>
              <a:t>Есть беззубка, прудовик,</a:t>
            </a:r>
          </a:p>
          <a:p>
            <a:pPr marL="0" indent="0">
              <a:buNone/>
            </a:pPr>
            <a:r>
              <a:rPr lang="ru-RU" dirty="0" smtClean="0"/>
              <a:t>Водомерка вот бежит – </a:t>
            </a:r>
          </a:p>
          <a:p>
            <a:pPr marL="0" indent="0">
              <a:buNone/>
            </a:pPr>
            <a:r>
              <a:rPr lang="ru-RU" dirty="0" smtClean="0"/>
              <a:t>Бурно жизнь кипит в нем.</a:t>
            </a:r>
          </a:p>
          <a:p>
            <a:pPr marL="0" indent="0">
              <a:buNone/>
            </a:pPr>
            <a:r>
              <a:rPr lang="ru-RU" dirty="0" smtClean="0"/>
              <a:t>Это пресный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1651" y="4962872"/>
            <a:ext cx="19442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ВОДОЁМ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71" y="1484784"/>
            <a:ext cx="422182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5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Водоём –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</a:t>
            </a:r>
            <a:r>
              <a:rPr lang="ru-RU" dirty="0" smtClean="0"/>
              <a:t>это место </a:t>
            </a:r>
            <a:r>
              <a:rPr lang="ru-RU" dirty="0"/>
              <a:t>скопления или хранения воды (озеро</a:t>
            </a:r>
            <a:r>
              <a:rPr lang="ru-RU"/>
              <a:t>, </a:t>
            </a:r>
            <a:r>
              <a:rPr lang="ru-RU" smtClean="0"/>
              <a:t>водохранилище, </a:t>
            </a:r>
            <a:r>
              <a:rPr lang="ru-RU" dirty="0" smtClean="0"/>
              <a:t>река </a:t>
            </a:r>
            <a:r>
              <a:rPr lang="ru-RU" dirty="0"/>
              <a:t>и т. п.).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3"/>
            <a:ext cx="3810000" cy="273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333" y="5730627"/>
            <a:ext cx="2658469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Озеро </a:t>
            </a:r>
            <a:r>
              <a:rPr lang="ru-RU" dirty="0" err="1" smtClean="0"/>
              <a:t>Ханка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48908" y="5730627"/>
            <a:ext cx="2664296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Река Раздольная 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3"/>
            <a:ext cx="3816424" cy="273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301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Типы пресных водоёмов</a:t>
            </a:r>
            <a: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59"/>
            <a:ext cx="21161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81" y="3023383"/>
            <a:ext cx="15732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1218455"/>
            <a:ext cx="21336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81677"/>
            <a:ext cx="15843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03916"/>
            <a:ext cx="21891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030085"/>
            <a:ext cx="2425700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44889" y="1610071"/>
            <a:ext cx="17031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Река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276872"/>
            <a:ext cx="25922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Озеро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2946648"/>
            <a:ext cx="19525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Ручей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2205" y="4882346"/>
            <a:ext cx="429155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Водохранилище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4909" y="4293096"/>
            <a:ext cx="228252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Канал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3594720"/>
            <a:ext cx="16218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Пруд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3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 водоёма: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1656" y="1362472"/>
            <a:ext cx="38884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Рогоз, камыш,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2258" y="3594720"/>
            <a:ext cx="430722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стрелолист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2082552"/>
            <a:ext cx="48245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тростник, кубышки,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5632" y="2780928"/>
            <a:ext cx="430722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увшинки, череда,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1656" y="4458816"/>
            <a:ext cx="38884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многие другие…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42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39330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88" y="3913237"/>
            <a:ext cx="2528991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90" y="1143966"/>
            <a:ext cx="2528992" cy="18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растений в жизни водоёма</a:t>
            </a:r>
            <a:endParaRPr lang="ru-RU" sz="4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3642522"/>
            <a:ext cx="3096344" cy="129864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 для животных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5136739"/>
            <a:ext cx="3720819" cy="16766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Выделяют кислород, необходимый для дыхания организма.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642522"/>
            <a:ext cx="3096344" cy="129864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Пища для животных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317885" y="1988839"/>
            <a:ext cx="484632" cy="314789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485032">
            <a:off x="1780189" y="1482914"/>
            <a:ext cx="484632" cy="215724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0166268">
            <a:off x="7012545" y="1484519"/>
            <a:ext cx="484632" cy="21976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69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Обитатели водоема.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204482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Отгадаем загадки.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28600" y="2046582"/>
            <a:ext cx="4464496" cy="2975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Пёстрая </a:t>
            </a:r>
            <a:r>
              <a:rPr lang="ru-RU" sz="2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крякушка</a:t>
            </a:r>
            <a:endParaRPr lang="ru-RU" sz="2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Ловит лягушек,                                    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Ходит вразвалочку –</a:t>
            </a:r>
          </a:p>
          <a:p>
            <a:pPr algn="ctr"/>
            <a:r>
              <a:rPr lang="ru-RU" sz="2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Спотыкалочку</a:t>
            </a:r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2449471"/>
            <a:ext cx="3456383" cy="2029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</a:t>
            </a:r>
            <a:r>
              <a:rPr lang="ru-RU" sz="2800" b="1" dirty="0" smtClean="0">
                <a:ln w="50800"/>
                <a:solidFill>
                  <a:srgbClr val="92D050"/>
                </a:solidFill>
              </a:rPr>
              <a:t>Под водой 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92D050"/>
                </a:solidFill>
              </a:rPr>
              <a:t>        Живет народ,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92D050"/>
                </a:solidFill>
              </a:rPr>
              <a:t>      Ходит задом            Наперёд.            </a:t>
            </a:r>
            <a:endParaRPr lang="ru-RU" sz="2800" b="1" dirty="0">
              <a:ln w="50800"/>
              <a:solidFill>
                <a:srgbClr val="92D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9472"/>
            <a:ext cx="2750815" cy="202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11" y="4653135"/>
            <a:ext cx="2736303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9914" y="4725144"/>
            <a:ext cx="4608512" cy="1807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rgbClr val="FF0000"/>
                </a:solidFill>
              </a:rPr>
              <a:t>У родителей и деток</a:t>
            </a:r>
          </a:p>
          <a:p>
            <a:pPr algn="ctr"/>
            <a:r>
              <a:rPr lang="ru-RU" sz="2400" b="1" dirty="0" smtClean="0">
                <a:ln w="50800"/>
                <a:solidFill>
                  <a:srgbClr val="FF0000"/>
                </a:solidFill>
              </a:rPr>
              <a:t>Вся одежда из монеток.</a:t>
            </a:r>
            <a:endParaRPr lang="ru-RU" sz="2400" b="1" dirty="0">
              <a:ln w="50800"/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" y="4653135"/>
            <a:ext cx="3023185" cy="201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2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3384376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140960"/>
            <a:ext cx="5184576" cy="154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00B0F0"/>
                </a:solidFill>
              </a:rPr>
              <a:t>          </a:t>
            </a:r>
            <a:r>
              <a:rPr lang="ru-RU" sz="2800" b="1" dirty="0" smtClean="0">
                <a:ln w="50800"/>
                <a:solidFill>
                  <a:srgbClr val="00B0F0"/>
                </a:solidFill>
              </a:rPr>
              <a:t>На дне, где тихо и темно,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00B0F0"/>
                </a:solidFill>
              </a:rPr>
              <a:t>Лежит усатое бревно.</a:t>
            </a:r>
            <a:endParaRPr lang="ru-RU" sz="2800" b="1" dirty="0">
              <a:ln w="50800"/>
              <a:solidFill>
                <a:srgbClr val="00B0F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88" y="1475655"/>
            <a:ext cx="2839413" cy="20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729000"/>
            <a:ext cx="4248471" cy="1574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002060"/>
                </a:solidFill>
              </a:rPr>
              <a:t>Голубой </a:t>
            </a:r>
            <a:r>
              <a:rPr lang="ru-RU" sz="2800" b="1" dirty="0" err="1" smtClean="0">
                <a:ln w="50800"/>
                <a:solidFill>
                  <a:srgbClr val="002060"/>
                </a:solidFill>
              </a:rPr>
              <a:t>аэропланчик</a:t>
            </a:r>
            <a:endParaRPr lang="ru-RU" sz="2800" b="1" dirty="0" smtClean="0">
              <a:ln w="50800"/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50800"/>
                <a:solidFill>
                  <a:srgbClr val="002060"/>
                </a:solidFill>
              </a:rPr>
              <a:t>Сел на белый одуванчик.</a:t>
            </a:r>
            <a:endParaRPr lang="ru-RU" sz="2800" b="1" dirty="0">
              <a:ln w="50800"/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1099" y="2677226"/>
            <a:ext cx="8856984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dirty="0" smtClean="0">
                <a:ln w="50800"/>
                <a:solidFill>
                  <a:srgbClr val="FFFF00"/>
                </a:solidFill>
              </a:rPr>
              <a:t>                                 </a:t>
            </a:r>
            <a:r>
              <a:rPr lang="ru-RU" sz="2800" b="1" dirty="0" smtClean="0">
                <a:ln w="50800"/>
                <a:solidFill>
                  <a:srgbClr val="FFFF00"/>
                </a:solidFill>
              </a:rPr>
              <a:t>Строят дом без топора,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FFFF00"/>
                </a:solidFill>
              </a:rPr>
              <a:t>                        Дом из хвороста и тины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FFFF00"/>
                </a:solidFill>
              </a:rPr>
              <a:t>И плотину.</a:t>
            </a:r>
            <a:endParaRPr lang="ru-RU" sz="2800" b="1" dirty="0">
              <a:ln w="50800"/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11" y="4697590"/>
            <a:ext cx="3694211" cy="216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16" y="3030217"/>
            <a:ext cx="3267447" cy="217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13414" y="4697590"/>
            <a:ext cx="5144549" cy="2060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У кого глаза на рогах,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дом на спине?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82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</TotalTime>
  <Words>937</Words>
  <Application>Microsoft Office PowerPoint</Application>
  <PresentationFormat>Экран (4:3)</PresentationFormat>
  <Paragraphs>263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Жизнь пресного водоёма.</vt:lpstr>
      <vt:lpstr>Презентация PowerPoint</vt:lpstr>
      <vt:lpstr>Прочитайте стихотворение и добавьте последнее слово.</vt:lpstr>
      <vt:lpstr>Водоём –</vt:lpstr>
      <vt:lpstr>Типы пресных водоёмов:</vt:lpstr>
      <vt:lpstr>Растения водоёма:</vt:lpstr>
      <vt:lpstr>Роль растений в жизни водоёма</vt:lpstr>
      <vt:lpstr>Обитатели водоема.</vt:lpstr>
      <vt:lpstr>Презентация PowerPoint</vt:lpstr>
      <vt:lpstr>Кто где живет?</vt:lpstr>
      <vt:lpstr>Вывод:</vt:lpstr>
      <vt:lpstr>Презентация PowerPoint</vt:lpstr>
      <vt:lpstr>Озеро Ханка.</vt:lpstr>
      <vt:lpstr>Озеро Ханка. Вид из космоса.</vt:lpstr>
      <vt:lpstr>Озеро Ханка.</vt:lpstr>
      <vt:lpstr>На озере растут лотосы, занесённые в Красную книгу</vt:lpstr>
      <vt:lpstr>Рыбы озера Ханка.</vt:lpstr>
      <vt:lpstr>Птицы озера Ханка.</vt:lpstr>
      <vt:lpstr>Река Раздольная.</vt:lpstr>
      <vt:lpstr>Рыбы реки Раздольной.</vt:lpstr>
      <vt:lpstr>Птицы реки Раздольной.</vt:lpstr>
      <vt:lpstr>Памятка.</vt:lpstr>
      <vt:lpstr>Спасибо за внимание!</vt:lpstr>
      <vt:lpstr>Интернет-источники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Водоемы нашего края.</dc:title>
  <dc:creator>Тая</dc:creator>
  <cp:lastModifiedBy>таисия</cp:lastModifiedBy>
  <cp:revision>74</cp:revision>
  <dcterms:created xsi:type="dcterms:W3CDTF">2015-01-06T01:32:53Z</dcterms:created>
  <dcterms:modified xsi:type="dcterms:W3CDTF">2015-01-11T07:25:03Z</dcterms:modified>
</cp:coreProperties>
</file>