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82" r:id="rId4"/>
    <p:sldId id="284" r:id="rId5"/>
    <p:sldId id="285" r:id="rId6"/>
    <p:sldId id="272" r:id="rId7"/>
    <p:sldId id="283" r:id="rId8"/>
    <p:sldId id="257" r:id="rId9"/>
    <p:sldId id="274" r:id="rId10"/>
    <p:sldId id="275" r:id="rId11"/>
    <p:sldId id="260" r:id="rId12"/>
    <p:sldId id="264" r:id="rId13"/>
    <p:sldId id="267" r:id="rId14"/>
    <p:sldId id="277" r:id="rId15"/>
    <p:sldId id="276" r:id="rId16"/>
    <p:sldId id="261" r:id="rId17"/>
    <p:sldId id="268" r:id="rId18"/>
    <p:sldId id="263" r:id="rId19"/>
    <p:sldId id="278" r:id="rId20"/>
    <p:sldId id="281" r:id="rId21"/>
    <p:sldId id="279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660"/>
  </p:normalViewPr>
  <p:slideViewPr>
    <p:cSldViewPr>
      <p:cViewPr>
        <p:scale>
          <a:sx n="90" d="100"/>
          <a:sy n="90" d="100"/>
        </p:scale>
        <p:origin x="-58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121B-127F-4693-BDAE-3302A582C78E}" type="datetimeFigureOut">
              <a:rPr lang="ru-RU" smtClean="0"/>
              <a:pPr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0FD4-886B-401F-A876-EE361097E7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урока: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«Построение изображений, полученных с помощью  линз»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88832" cy="9109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Автор: Шарыпина Ольга Васильевна, учитель физики ГБОУ СОШ №137 Калининского района Санкт- Петербурга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 smtClean="0"/>
              <a:t>Построить изображение точки с помощью собирающей линзы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11760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3478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0760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868144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1907704" y="26369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8" name="Прямая со стрелкой 77"/>
          <p:cNvCxnSpPr>
            <a:stCxn id="74" idx="6"/>
          </p:cNvCxnSpPr>
          <p:nvPr/>
        </p:nvCxnSpPr>
        <p:spPr>
          <a:xfrm>
            <a:off x="2051720" y="2708920"/>
            <a:ext cx="5256584" cy="24482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74" idx="6"/>
          </p:cNvCxnSpPr>
          <p:nvPr/>
        </p:nvCxnSpPr>
        <p:spPr>
          <a:xfrm>
            <a:off x="2051720" y="2708920"/>
            <a:ext cx="230425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355976" y="2708920"/>
            <a:ext cx="2376264" cy="29523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>
            <a:off x="5652120" y="4365104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4355976" y="2060848"/>
            <a:ext cx="0" cy="34563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i="1" dirty="0" smtClean="0"/>
              <a:t>Построить изображение предмета находящегося за двойным фокусом с помощью собирающей линзы</a:t>
            </a:r>
            <a:endParaRPr lang="ru-RU" sz="36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1403648" y="2060848"/>
            <a:ext cx="5904656" cy="3456384"/>
            <a:chOff x="1403648" y="2060848"/>
            <a:chExt cx="5904656" cy="3456384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1403648" y="3789040"/>
              <a:ext cx="59046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3491880" y="3717032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5220072" y="3717032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6084168" y="3717032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2627784" y="3717032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2411760" y="3356992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2F</a:t>
              </a:r>
              <a:endParaRPr lang="ru-RU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347864" y="335699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ru-RU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76056" y="335699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ru-RU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868144" y="3356992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2F</a:t>
              </a:r>
              <a:endParaRPr lang="ru-RU" dirty="0"/>
            </a:p>
          </p:txBody>
        </p:sp>
        <p:cxnSp>
          <p:nvCxnSpPr>
            <p:cNvPr id="68" name="Прямая со стрелкой 67"/>
            <p:cNvCxnSpPr/>
            <p:nvPr/>
          </p:nvCxnSpPr>
          <p:spPr>
            <a:xfrm flipV="1">
              <a:off x="4355976" y="2060848"/>
              <a:ext cx="0" cy="345638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Прямая со стрелкой 104"/>
          <p:cNvCxnSpPr/>
          <p:nvPr/>
        </p:nvCxnSpPr>
        <p:spPr>
          <a:xfrm flipV="1">
            <a:off x="2195736" y="2924944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Группа 115"/>
          <p:cNvGrpSpPr/>
          <p:nvPr/>
        </p:nvGrpSpPr>
        <p:grpSpPr>
          <a:xfrm>
            <a:off x="2195736" y="2924944"/>
            <a:ext cx="2160240" cy="0"/>
            <a:chOff x="2195736" y="2924944"/>
            <a:chExt cx="2160240" cy="0"/>
          </a:xfrm>
        </p:grpSpPr>
        <p:cxnSp>
          <p:nvCxnSpPr>
            <p:cNvPr id="108" name="Прямая со стрелкой 107"/>
            <p:cNvCxnSpPr/>
            <p:nvPr/>
          </p:nvCxnSpPr>
          <p:spPr>
            <a:xfrm>
              <a:off x="2195736" y="2924944"/>
              <a:ext cx="129614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2195736" y="2924944"/>
              <a:ext cx="21602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Прямая со стрелкой 124"/>
          <p:cNvCxnSpPr/>
          <p:nvPr/>
        </p:nvCxnSpPr>
        <p:spPr>
          <a:xfrm>
            <a:off x="4355976" y="2924944"/>
            <a:ext cx="2808312" cy="28083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Группа 138"/>
          <p:cNvGrpSpPr/>
          <p:nvPr/>
        </p:nvGrpSpPr>
        <p:grpSpPr>
          <a:xfrm>
            <a:off x="2195736" y="2924944"/>
            <a:ext cx="5616624" cy="2232248"/>
            <a:chOff x="2195736" y="2924944"/>
            <a:chExt cx="5616624" cy="2232248"/>
          </a:xfrm>
        </p:grpSpPr>
        <p:cxnSp>
          <p:nvCxnSpPr>
            <p:cNvPr id="128" name="Прямая со стрелкой 127"/>
            <p:cNvCxnSpPr/>
            <p:nvPr/>
          </p:nvCxnSpPr>
          <p:spPr>
            <a:xfrm>
              <a:off x="2195736" y="2924944"/>
              <a:ext cx="5616624" cy="22322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 стрелкой 133"/>
            <p:cNvCxnSpPr/>
            <p:nvPr/>
          </p:nvCxnSpPr>
          <p:spPr>
            <a:xfrm>
              <a:off x="2195736" y="2924944"/>
              <a:ext cx="1080120" cy="43204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Прямая со стрелкой 140"/>
          <p:cNvCxnSpPr/>
          <p:nvPr/>
        </p:nvCxnSpPr>
        <p:spPr>
          <a:xfrm>
            <a:off x="5796136" y="3789040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5868144" y="198884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 :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228184" y="2204864"/>
            <a:ext cx="196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д</a:t>
            </a:r>
            <a:r>
              <a:rPr lang="ru-RU" i="1" dirty="0" smtClean="0"/>
              <a:t>ействительное,</a:t>
            </a:r>
            <a:endParaRPr lang="ru-RU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6228184" y="2420888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еревернутое,</a:t>
            </a:r>
            <a:endParaRPr lang="ru-RU" i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228184" y="2636912"/>
            <a:ext cx="1558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уменьшенное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144" grpId="0"/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800" i="1" dirty="0" smtClean="0"/>
              <a:t>Построить изображение при помощи собирающей линзы, если предмет находится между фокусом и двойным фокусом</a:t>
            </a:r>
            <a:endParaRPr lang="ru-RU" sz="28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11760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3478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0760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868144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 flipV="1">
            <a:off x="3059832" y="2924944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059832" y="2924944"/>
            <a:ext cx="4104456" cy="27363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355976" y="2924944"/>
            <a:ext cx="2952328" cy="29523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Группа 104"/>
          <p:cNvGrpSpPr/>
          <p:nvPr/>
        </p:nvGrpSpPr>
        <p:grpSpPr>
          <a:xfrm>
            <a:off x="3059832" y="2924944"/>
            <a:ext cx="1296144" cy="0"/>
            <a:chOff x="3059832" y="2924944"/>
            <a:chExt cx="1296144" cy="0"/>
          </a:xfrm>
        </p:grpSpPr>
        <p:cxnSp>
          <p:nvCxnSpPr>
            <p:cNvPr id="81" name="Прямая со стрелкой 80"/>
            <p:cNvCxnSpPr/>
            <p:nvPr/>
          </p:nvCxnSpPr>
          <p:spPr>
            <a:xfrm>
              <a:off x="3059832" y="2924944"/>
              <a:ext cx="93610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3059832" y="2924944"/>
              <a:ext cx="129614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Прямая со стрелкой 107"/>
          <p:cNvCxnSpPr/>
          <p:nvPr/>
        </p:nvCxnSpPr>
        <p:spPr>
          <a:xfrm>
            <a:off x="6948264" y="3789040"/>
            <a:ext cx="0" cy="1728192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084168" y="1988840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Изображение:</a:t>
            </a:r>
            <a:endParaRPr lang="ru-RU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6300192" y="2204864"/>
            <a:ext cx="196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д</a:t>
            </a:r>
            <a:r>
              <a:rPr lang="ru-RU" i="1" dirty="0" smtClean="0"/>
              <a:t>ействительное,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6300192" y="2420888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еревернутое,</a:t>
            </a:r>
            <a:endParaRPr lang="ru-RU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300192" y="2636912"/>
            <a:ext cx="146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увеличенное</a:t>
            </a:r>
            <a:endParaRPr lang="ru-RU" i="1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4355976" y="2060848"/>
            <a:ext cx="0" cy="34563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2" grpId="0"/>
      <p:bldP spid="114" grpId="0"/>
      <p:bldP spid="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800" i="1" dirty="0" smtClean="0"/>
              <a:t>Построить изображение при помощи собирающей линзы, если предмет находится между оптическим центром и фокусом</a:t>
            </a:r>
            <a:endParaRPr lang="ru-RU" sz="28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11760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3478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0760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868144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 flipV="1">
            <a:off x="3923928" y="2924944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923928" y="2924944"/>
            <a:ext cx="1368152" cy="25922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355976" y="2924944"/>
            <a:ext cx="2952328" cy="29523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04"/>
          <p:cNvGrpSpPr/>
          <p:nvPr/>
        </p:nvGrpSpPr>
        <p:grpSpPr>
          <a:xfrm>
            <a:off x="3923928" y="2924944"/>
            <a:ext cx="432048" cy="72008"/>
            <a:chOff x="3059832" y="2924944"/>
            <a:chExt cx="1296144" cy="0"/>
          </a:xfrm>
        </p:grpSpPr>
        <p:cxnSp>
          <p:nvCxnSpPr>
            <p:cNvPr id="81" name="Прямая со стрелкой 80"/>
            <p:cNvCxnSpPr/>
            <p:nvPr/>
          </p:nvCxnSpPr>
          <p:spPr>
            <a:xfrm>
              <a:off x="3059832" y="2924944"/>
              <a:ext cx="93610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3059832" y="2924944"/>
              <a:ext cx="129614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Прямая со стрелкой 107"/>
          <p:cNvCxnSpPr/>
          <p:nvPr/>
        </p:nvCxnSpPr>
        <p:spPr>
          <a:xfrm flipV="1">
            <a:off x="3275856" y="1844824"/>
            <a:ext cx="0" cy="1944216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084168" y="1988840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Изображение:</a:t>
            </a:r>
            <a:endParaRPr lang="ru-RU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6300192" y="220486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мнимое,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6300192" y="24208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прямое,</a:t>
            </a:r>
            <a:endParaRPr lang="ru-RU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300192" y="2636912"/>
            <a:ext cx="146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увеличенное</a:t>
            </a:r>
            <a:endParaRPr lang="ru-RU" i="1" dirty="0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 flipV="1">
            <a:off x="3131840" y="1700808"/>
            <a:ext cx="1224136" cy="1224136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131840" y="1628800"/>
            <a:ext cx="792088" cy="1296144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4355976" y="2060848"/>
            <a:ext cx="0" cy="34563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2" grpId="0"/>
      <p:bldP spid="114" grpId="0"/>
      <p:bldP spid="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Ход лучей в рассеивающей линзе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347864" y="386104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076056" y="386104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grpSp>
        <p:nvGrpSpPr>
          <p:cNvPr id="4" name="Группа 99"/>
          <p:cNvGrpSpPr/>
          <p:nvPr/>
        </p:nvGrpSpPr>
        <p:grpSpPr>
          <a:xfrm>
            <a:off x="2843808" y="2492896"/>
            <a:ext cx="1512168" cy="1296144"/>
            <a:chOff x="2843808" y="2492896"/>
            <a:chExt cx="1512168" cy="1296144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>
              <a:off x="2843808" y="2492896"/>
              <a:ext cx="1512168" cy="129614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/>
            <p:cNvCxnSpPr/>
            <p:nvPr/>
          </p:nvCxnSpPr>
          <p:spPr>
            <a:xfrm>
              <a:off x="2843808" y="2492896"/>
              <a:ext cx="648072" cy="576064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Прямая со стрелкой 102"/>
          <p:cNvCxnSpPr/>
          <p:nvPr/>
        </p:nvCxnSpPr>
        <p:spPr>
          <a:xfrm>
            <a:off x="4355976" y="3789040"/>
            <a:ext cx="1512168" cy="129614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644008" y="2060848"/>
            <a:ext cx="4320480" cy="54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проходящий через оптический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центр не преломляется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grpSp>
        <p:nvGrpSpPr>
          <p:cNvPr id="5" name="Группа 113"/>
          <p:cNvGrpSpPr/>
          <p:nvPr/>
        </p:nvGrpSpPr>
        <p:grpSpPr>
          <a:xfrm>
            <a:off x="1979712" y="2708920"/>
            <a:ext cx="2376264" cy="0"/>
            <a:chOff x="1979712" y="2708920"/>
            <a:chExt cx="2376264" cy="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1979712" y="2708920"/>
              <a:ext cx="2376264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>
            <a:xfrm>
              <a:off x="1979712" y="2708920"/>
              <a:ext cx="151216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4644008" y="4653136"/>
            <a:ext cx="4232056" cy="1182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проходящий параллельно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главной оптической оси,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после прохождения через линзу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пойдет так, что его продолжение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пройдет через мнимый фокус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cxnSp>
        <p:nvCxnSpPr>
          <p:cNvPr id="120" name="Прямая со стрелкой 119"/>
          <p:cNvCxnSpPr/>
          <p:nvPr/>
        </p:nvCxnSpPr>
        <p:spPr>
          <a:xfrm flipV="1">
            <a:off x="4355976" y="1772816"/>
            <a:ext cx="792088" cy="93610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3059832" y="2708920"/>
            <a:ext cx="1296144" cy="1584176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143"/>
          <p:cNvGrpSpPr/>
          <p:nvPr/>
        </p:nvGrpSpPr>
        <p:grpSpPr>
          <a:xfrm>
            <a:off x="2195736" y="1844824"/>
            <a:ext cx="3600400" cy="2304256"/>
            <a:chOff x="2195736" y="1844824"/>
            <a:chExt cx="3600400" cy="2304256"/>
          </a:xfrm>
        </p:grpSpPr>
        <p:grpSp>
          <p:nvGrpSpPr>
            <p:cNvPr id="8" name="Группа 138"/>
            <p:cNvGrpSpPr/>
            <p:nvPr/>
          </p:nvGrpSpPr>
          <p:grpSpPr>
            <a:xfrm>
              <a:off x="2195736" y="1844824"/>
              <a:ext cx="2160240" cy="1368152"/>
              <a:chOff x="2195736" y="1844824"/>
              <a:chExt cx="2160240" cy="1368152"/>
            </a:xfrm>
          </p:grpSpPr>
          <p:cxnSp>
            <p:nvCxnSpPr>
              <p:cNvPr id="133" name="Прямая соединительная линия 132"/>
              <p:cNvCxnSpPr/>
              <p:nvPr/>
            </p:nvCxnSpPr>
            <p:spPr>
              <a:xfrm>
                <a:off x="2195736" y="1844824"/>
                <a:ext cx="2160240" cy="136815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 стрелкой 134"/>
              <p:cNvCxnSpPr/>
              <p:nvPr/>
            </p:nvCxnSpPr>
            <p:spPr>
              <a:xfrm>
                <a:off x="2195736" y="1844824"/>
                <a:ext cx="1440160" cy="93610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7" name="Прямая соединительная линия 136"/>
            <p:cNvCxnSpPr/>
            <p:nvPr/>
          </p:nvCxnSpPr>
          <p:spPr>
            <a:xfrm>
              <a:off x="4355976" y="3212976"/>
              <a:ext cx="1440160" cy="936104"/>
            </a:xfrm>
            <a:prstGeom prst="line">
              <a:avLst/>
            </a:prstGeom>
            <a:ln w="571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Прямая со стрелкой 140"/>
          <p:cNvCxnSpPr/>
          <p:nvPr/>
        </p:nvCxnSpPr>
        <p:spPr>
          <a:xfrm>
            <a:off x="4355976" y="3212976"/>
            <a:ext cx="2448272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>
            <a:off x="2195736" y="3212976"/>
            <a:ext cx="216024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4572000" y="4869160"/>
            <a:ext cx="4170629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идущий в направлении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фокуса после прохождения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через линзу, пройдет параллельно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главной оптической оси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grpSp>
        <p:nvGrpSpPr>
          <p:cNvPr id="3" name="Группа 71"/>
          <p:cNvGrpSpPr/>
          <p:nvPr/>
        </p:nvGrpSpPr>
        <p:grpSpPr>
          <a:xfrm>
            <a:off x="4139952" y="1916832"/>
            <a:ext cx="432048" cy="4104456"/>
            <a:chOff x="4139952" y="1844824"/>
            <a:chExt cx="432048" cy="4104456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060848"/>
              <a:ext cx="0" cy="367240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flipH="1" flipV="1">
              <a:off x="4139952" y="1844824"/>
              <a:ext cx="216024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V="1">
              <a:off x="4355976" y="1844824"/>
              <a:ext cx="216024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4139952" y="5733256"/>
              <a:ext cx="216024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355976" y="5733256"/>
              <a:ext cx="216024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  <p:bldP spid="116" grpId="0"/>
      <p:bldP spid="116" grpId="1"/>
      <p:bldP spid="1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 smtClean="0"/>
              <a:t>Построить изображение точки при помощи рассеивающей линзы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11760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3478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0760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868144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103" name="Овал 102"/>
          <p:cNvSpPr/>
          <p:nvPr/>
        </p:nvSpPr>
        <p:spPr>
          <a:xfrm>
            <a:off x="1907704" y="242088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6" name="Прямая со стрелкой 105"/>
          <p:cNvCxnSpPr>
            <a:stCxn id="103" idx="5"/>
          </p:cNvCxnSpPr>
          <p:nvPr/>
        </p:nvCxnSpPr>
        <p:spPr>
          <a:xfrm>
            <a:off x="2030629" y="2543813"/>
            <a:ext cx="5205667" cy="2757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131"/>
          <p:cNvGrpSpPr/>
          <p:nvPr/>
        </p:nvGrpSpPr>
        <p:grpSpPr>
          <a:xfrm>
            <a:off x="2051720" y="1700808"/>
            <a:ext cx="2880320" cy="792088"/>
            <a:chOff x="2051720" y="1700808"/>
            <a:chExt cx="2880320" cy="792088"/>
          </a:xfrm>
        </p:grpSpPr>
        <p:cxnSp>
          <p:nvCxnSpPr>
            <p:cNvPr id="125" name="Прямая со стрелкой 124"/>
            <p:cNvCxnSpPr>
              <a:stCxn id="103" idx="6"/>
            </p:cNvCxnSpPr>
            <p:nvPr/>
          </p:nvCxnSpPr>
          <p:spPr>
            <a:xfrm>
              <a:off x="2051720" y="2492896"/>
              <a:ext cx="2304256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 стрелкой 130"/>
            <p:cNvCxnSpPr/>
            <p:nvPr/>
          </p:nvCxnSpPr>
          <p:spPr>
            <a:xfrm flipV="1">
              <a:off x="4355976" y="1700808"/>
              <a:ext cx="576064" cy="7920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Прямая соединительная линия 133"/>
          <p:cNvCxnSpPr/>
          <p:nvPr/>
        </p:nvCxnSpPr>
        <p:spPr>
          <a:xfrm flipH="1">
            <a:off x="2987824" y="2492896"/>
            <a:ext cx="1368152" cy="208823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Овал 134"/>
          <p:cNvSpPr/>
          <p:nvPr/>
        </p:nvSpPr>
        <p:spPr>
          <a:xfrm flipH="1" flipV="1">
            <a:off x="3635896" y="3356992"/>
            <a:ext cx="144016" cy="11772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1" name="Группа 100"/>
          <p:cNvGrpSpPr/>
          <p:nvPr/>
        </p:nvGrpSpPr>
        <p:grpSpPr>
          <a:xfrm>
            <a:off x="4139952" y="2060848"/>
            <a:ext cx="432048" cy="3672408"/>
            <a:chOff x="4139952" y="2060848"/>
            <a:chExt cx="432048" cy="3672408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276872"/>
              <a:ext cx="0" cy="32403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4139952" y="2060848"/>
              <a:ext cx="216024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4355976" y="2060848"/>
              <a:ext cx="216024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4139952" y="5517232"/>
              <a:ext cx="216024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4355976" y="5517232"/>
              <a:ext cx="216024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800" i="1" dirty="0" smtClean="0"/>
              <a:t>Построить изображение предмета при помощи рассеивающей линзы, если предмет находится за двойным фокусом</a:t>
            </a:r>
            <a:endParaRPr lang="ru-RU" sz="28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Группа 105"/>
          <p:cNvGrpSpPr/>
          <p:nvPr/>
        </p:nvGrpSpPr>
        <p:grpSpPr>
          <a:xfrm>
            <a:off x="1403648" y="3356992"/>
            <a:ext cx="5904656" cy="504056"/>
            <a:chOff x="1403648" y="3356992"/>
            <a:chExt cx="5904656" cy="504056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1403648" y="3789040"/>
              <a:ext cx="59046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Группа 102"/>
            <p:cNvGrpSpPr/>
            <p:nvPr/>
          </p:nvGrpSpPr>
          <p:grpSpPr>
            <a:xfrm>
              <a:off x="2411760" y="3356992"/>
              <a:ext cx="3863868" cy="504056"/>
              <a:chOff x="2411760" y="3356992"/>
              <a:chExt cx="3863868" cy="504056"/>
            </a:xfrm>
          </p:grpSpPr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3491880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220072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6084168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2627784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2411760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47864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076056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868144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</p:grpSp>
      </p:grpSp>
      <p:cxnSp>
        <p:nvCxnSpPr>
          <p:cNvPr id="112" name="Прямая со стрелкой 111"/>
          <p:cNvCxnSpPr/>
          <p:nvPr/>
        </p:nvCxnSpPr>
        <p:spPr>
          <a:xfrm flipV="1">
            <a:off x="1979712" y="2492896"/>
            <a:ext cx="0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Группа 109"/>
          <p:cNvGrpSpPr/>
          <p:nvPr/>
        </p:nvGrpSpPr>
        <p:grpSpPr>
          <a:xfrm>
            <a:off x="1979712" y="2492896"/>
            <a:ext cx="2376264" cy="0"/>
            <a:chOff x="1979712" y="2492896"/>
            <a:chExt cx="2376264" cy="0"/>
          </a:xfrm>
        </p:grpSpPr>
        <p:cxnSp>
          <p:nvCxnSpPr>
            <p:cNvPr id="116" name="Прямая со стрелкой 115"/>
            <p:cNvCxnSpPr/>
            <p:nvPr/>
          </p:nvCxnSpPr>
          <p:spPr>
            <a:xfrm>
              <a:off x="1979712" y="2492896"/>
              <a:ext cx="129614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2771800" y="2492896"/>
              <a:ext cx="15841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Прямая со стрелкой 122"/>
          <p:cNvCxnSpPr/>
          <p:nvPr/>
        </p:nvCxnSpPr>
        <p:spPr>
          <a:xfrm flipV="1">
            <a:off x="4355976" y="1700808"/>
            <a:ext cx="504056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1979712" y="2492896"/>
            <a:ext cx="4752528" cy="25922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3131840" y="2492896"/>
            <a:ext cx="1224136" cy="187220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V="1">
            <a:off x="3707904" y="3429000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012160" y="1988840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Изображение:</a:t>
            </a:r>
            <a:endParaRPr lang="ru-RU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6444208" y="220486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мнимое,</a:t>
            </a:r>
            <a:endParaRPr lang="ru-RU" i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444208" y="24208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рямое,</a:t>
            </a:r>
            <a:endParaRPr lang="ru-RU" i="1" dirty="0"/>
          </a:p>
        </p:txBody>
      </p:sp>
      <p:grpSp>
        <p:nvGrpSpPr>
          <p:cNvPr id="101" name="Группа 100"/>
          <p:cNvGrpSpPr/>
          <p:nvPr/>
        </p:nvGrpSpPr>
        <p:grpSpPr>
          <a:xfrm>
            <a:off x="4211960" y="2132856"/>
            <a:ext cx="288032" cy="3528392"/>
            <a:chOff x="4211960" y="2132856"/>
            <a:chExt cx="288032" cy="3528392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276872"/>
              <a:ext cx="0" cy="32403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4211960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4355976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4211960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4355976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6444208" y="2636912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уменьшенное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/>
      <p:bldP spid="145" grpId="0"/>
      <p:bldP spid="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800" i="1" dirty="0" smtClean="0"/>
              <a:t>Построить изображение предмета при помощи рассеивающей линзы, если предмет находится между двойным фокусом и фокусом</a:t>
            </a:r>
            <a:endParaRPr lang="ru-RU" sz="28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05"/>
          <p:cNvGrpSpPr/>
          <p:nvPr/>
        </p:nvGrpSpPr>
        <p:grpSpPr>
          <a:xfrm>
            <a:off x="1403648" y="3356992"/>
            <a:ext cx="5904656" cy="504056"/>
            <a:chOff x="1403648" y="3356992"/>
            <a:chExt cx="5904656" cy="504056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1403648" y="3789040"/>
              <a:ext cx="59046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102"/>
            <p:cNvGrpSpPr/>
            <p:nvPr/>
          </p:nvGrpSpPr>
          <p:grpSpPr>
            <a:xfrm>
              <a:off x="2411760" y="3356992"/>
              <a:ext cx="3863868" cy="504056"/>
              <a:chOff x="2411760" y="3356992"/>
              <a:chExt cx="3863868" cy="504056"/>
            </a:xfrm>
          </p:grpSpPr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3491880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220072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6084168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2627784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2411760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47864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076056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868144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</p:grpSp>
      </p:grpSp>
      <p:cxnSp>
        <p:nvCxnSpPr>
          <p:cNvPr id="112" name="Прямая со стрелкой 111"/>
          <p:cNvCxnSpPr/>
          <p:nvPr/>
        </p:nvCxnSpPr>
        <p:spPr>
          <a:xfrm flipV="1">
            <a:off x="2843808" y="2492896"/>
            <a:ext cx="0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flipV="1">
            <a:off x="4355976" y="1700808"/>
            <a:ext cx="504056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Группа 121"/>
          <p:cNvGrpSpPr/>
          <p:nvPr/>
        </p:nvGrpSpPr>
        <p:grpSpPr>
          <a:xfrm>
            <a:off x="2843808" y="2492896"/>
            <a:ext cx="1512168" cy="0"/>
            <a:chOff x="2843808" y="2492896"/>
            <a:chExt cx="1512168" cy="0"/>
          </a:xfrm>
        </p:grpSpPr>
        <p:cxnSp>
          <p:nvCxnSpPr>
            <p:cNvPr id="116" name="Прямая со стрелкой 115"/>
            <p:cNvCxnSpPr/>
            <p:nvPr/>
          </p:nvCxnSpPr>
          <p:spPr>
            <a:xfrm>
              <a:off x="2843808" y="2492896"/>
              <a:ext cx="432048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3059832" y="2492896"/>
              <a:ext cx="129614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Прямая со стрелкой 126"/>
          <p:cNvCxnSpPr/>
          <p:nvPr/>
        </p:nvCxnSpPr>
        <p:spPr>
          <a:xfrm>
            <a:off x="2843808" y="2492896"/>
            <a:ext cx="3816424" cy="32403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3131840" y="2492896"/>
            <a:ext cx="1224136" cy="187220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V="1">
            <a:off x="3851920" y="328498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012160" y="1988840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Изображение:</a:t>
            </a:r>
            <a:endParaRPr lang="ru-RU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6444208" y="220486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мнимое,</a:t>
            </a:r>
            <a:endParaRPr lang="ru-RU" i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444208" y="24208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рямое,</a:t>
            </a:r>
            <a:endParaRPr lang="ru-RU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444208" y="2636912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уменьшенное</a:t>
            </a:r>
            <a:endParaRPr lang="ru-RU" i="1" dirty="0"/>
          </a:p>
        </p:txBody>
      </p:sp>
      <p:grpSp>
        <p:nvGrpSpPr>
          <p:cNvPr id="5" name="Группа 100"/>
          <p:cNvGrpSpPr/>
          <p:nvPr/>
        </p:nvGrpSpPr>
        <p:grpSpPr>
          <a:xfrm>
            <a:off x="4211960" y="2132856"/>
            <a:ext cx="288032" cy="3528392"/>
            <a:chOff x="4211960" y="2132856"/>
            <a:chExt cx="288032" cy="3528392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276872"/>
              <a:ext cx="0" cy="32403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4211960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4355976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4211960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4355976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/>
      <p:bldP spid="145" grpId="0"/>
      <p:bldP spid="1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Построить изображение предмета при помощи рассеивающей линзы, если предмет находится между фокусом и оптическим центром</a:t>
            </a:r>
            <a:endParaRPr lang="ru-RU" sz="31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05"/>
          <p:cNvGrpSpPr/>
          <p:nvPr/>
        </p:nvGrpSpPr>
        <p:grpSpPr>
          <a:xfrm>
            <a:off x="1403648" y="3356992"/>
            <a:ext cx="5904656" cy="504056"/>
            <a:chOff x="1403648" y="3356992"/>
            <a:chExt cx="5904656" cy="504056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1403648" y="3789040"/>
              <a:ext cx="59046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102"/>
            <p:cNvGrpSpPr/>
            <p:nvPr/>
          </p:nvGrpSpPr>
          <p:grpSpPr>
            <a:xfrm>
              <a:off x="2411760" y="3356992"/>
              <a:ext cx="3863868" cy="504056"/>
              <a:chOff x="2411760" y="3356992"/>
              <a:chExt cx="3863868" cy="504056"/>
            </a:xfrm>
          </p:grpSpPr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3491880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5220072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6084168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2627784" y="3717032"/>
                <a:ext cx="0" cy="1440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2411760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47864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076056" y="335699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ru-RU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868144" y="335699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2F</a:t>
                </a:r>
                <a:endParaRPr lang="ru-RU" dirty="0"/>
              </a:p>
            </p:txBody>
          </p:sp>
        </p:grpSp>
      </p:grpSp>
      <p:cxnSp>
        <p:nvCxnSpPr>
          <p:cNvPr id="91" name="Прямая со стрелкой 90"/>
          <p:cNvCxnSpPr/>
          <p:nvPr/>
        </p:nvCxnSpPr>
        <p:spPr>
          <a:xfrm flipV="1">
            <a:off x="3707904" y="2708920"/>
            <a:ext cx="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3707904" y="2708920"/>
            <a:ext cx="64807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4355976" y="1772816"/>
            <a:ext cx="792088" cy="9361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2987824" y="2708920"/>
            <a:ext cx="1368152" cy="165618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3707904" y="2708920"/>
            <a:ext cx="1584176" cy="26642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flipV="1">
            <a:off x="3995936" y="3140968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6012160" y="1988840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Изображение:</a:t>
            </a:r>
            <a:endParaRPr lang="ru-RU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444208" y="220486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мнимое,</a:t>
            </a:r>
            <a:endParaRPr lang="ru-RU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6444208" y="24208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рямое,</a:t>
            </a:r>
            <a:endParaRPr lang="ru-RU" i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444208" y="2636912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уменьшенное</a:t>
            </a:r>
            <a:endParaRPr lang="ru-RU" i="1" dirty="0"/>
          </a:p>
        </p:txBody>
      </p:sp>
      <p:grpSp>
        <p:nvGrpSpPr>
          <p:cNvPr id="5" name="Группа 100"/>
          <p:cNvGrpSpPr/>
          <p:nvPr/>
        </p:nvGrpSpPr>
        <p:grpSpPr>
          <a:xfrm>
            <a:off x="4211960" y="2132856"/>
            <a:ext cx="288032" cy="3528392"/>
            <a:chOff x="4211960" y="2132856"/>
            <a:chExt cx="288032" cy="3528392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276872"/>
              <a:ext cx="0" cy="32403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4211960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4355976" y="213285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4211960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4355976" y="551723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dirty="0" smtClean="0"/>
              <a:t>На рисунке показаны главная оптическая ось линзы, предмет АВ и его изображение А</a:t>
            </a:r>
            <a:r>
              <a:rPr lang="ru-RU" sz="2700" i="1" baseline="-25000" dirty="0" smtClean="0"/>
              <a:t>1</a:t>
            </a:r>
            <a:r>
              <a:rPr lang="ru-RU" sz="2700" i="1" dirty="0" smtClean="0"/>
              <a:t>В</a:t>
            </a:r>
            <a:r>
              <a:rPr lang="ru-RU" sz="2700" i="1" baseline="-25000" dirty="0" smtClean="0"/>
              <a:t>1</a:t>
            </a:r>
            <a:r>
              <a:rPr lang="ru-RU" sz="2700" i="1" dirty="0" smtClean="0"/>
              <a:t>. Определите графически положение оптического центра и фокусов линзы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2195736" y="3789040"/>
            <a:ext cx="0" cy="86409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6516216" y="2492896"/>
            <a:ext cx="0" cy="129614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67744" y="371703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2267744" y="450912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588224" y="34290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588224" y="242088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83" name="Прямая со стрелкой 82"/>
          <p:cNvCxnSpPr/>
          <p:nvPr/>
        </p:nvCxnSpPr>
        <p:spPr>
          <a:xfrm flipV="1">
            <a:off x="2195736" y="2492896"/>
            <a:ext cx="4320480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3923928" y="206084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2195736" y="4653136"/>
            <a:ext cx="17281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3923928" y="2492896"/>
            <a:ext cx="2592288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4932040" y="3717032"/>
            <a:ext cx="144016" cy="1440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4860032" y="393305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ru-RU" sz="2800" b="1" dirty="0"/>
          </a:p>
        </p:txBody>
      </p:sp>
      <p:sp>
        <p:nvSpPr>
          <p:cNvPr id="101" name="Овал 100"/>
          <p:cNvSpPr/>
          <p:nvPr/>
        </p:nvSpPr>
        <p:spPr>
          <a:xfrm>
            <a:off x="2771800" y="3717032"/>
            <a:ext cx="144016" cy="1440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627784" y="328498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/>
      <p:bldP spid="101" grpId="0" animBg="1"/>
      <p:bldP spid="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какому виду источников относятся:</a:t>
            </a:r>
            <a:endParaRPr lang="ru-RU" dirty="0"/>
          </a:p>
        </p:txBody>
      </p:sp>
      <p:pic>
        <p:nvPicPr>
          <p:cNvPr id="1026" name="Picture 2" descr="D:\Фотоальбом\2014 год\Отпуск\Кимовск 2014\IMG_41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479" t="7955" r="23632" b="25512"/>
          <a:stretch>
            <a:fillRect/>
          </a:stretch>
        </p:blipFill>
        <p:spPr bwMode="auto">
          <a:xfrm>
            <a:off x="395536" y="1484784"/>
            <a:ext cx="2376264" cy="2160240"/>
          </a:xfrm>
          <a:prstGeom prst="rect">
            <a:avLst/>
          </a:prstGeom>
          <a:noFill/>
        </p:spPr>
      </p:pic>
      <p:pic>
        <p:nvPicPr>
          <p:cNvPr id="5" name="Рисунок 4" descr="Необычные и редкие явления природы - Фору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77072"/>
            <a:ext cx="26101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Хочу увидеть - Страница 30 - Форумные игры - Точка сбор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84784"/>
            <a:ext cx="25922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 Казахстане прорабатывается вопрос о запрещении импорта ламп накаливания - Экономика Казахстан - Новости Казахстана, события в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77072"/>
            <a:ext cx="2520280" cy="222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свечка Галерея Фото Православного Форума Апостола Андрея Пер…"/>
          <p:cNvPicPr/>
          <p:nvPr/>
        </p:nvPicPr>
        <p:blipFill>
          <a:blip r:embed="rId6" cstate="print"/>
          <a:srcRect t="9712" b="15025"/>
          <a:stretch>
            <a:fillRect/>
          </a:stretch>
        </p:blipFill>
        <p:spPr bwMode="auto">
          <a:xfrm>
            <a:off x="3275856" y="1484784"/>
            <a:ext cx="25740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ракталы: потрясающие узоры, созданные самой природой"/>
          <p:cNvPicPr/>
          <p:nvPr/>
        </p:nvPicPr>
        <p:blipFill>
          <a:blip r:embed="rId7" cstate="print"/>
          <a:srcRect l="16290" r="13120"/>
          <a:stretch>
            <a:fillRect/>
          </a:stretch>
        </p:blipFill>
        <p:spPr bwMode="auto">
          <a:xfrm>
            <a:off x="6084168" y="4077072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200" i="1" dirty="0" smtClean="0"/>
              <a:t>На тонкую собирающую линзу падает луч, который не параллелен главной оптической оси. Постройте ход луча</a:t>
            </a:r>
            <a:endParaRPr lang="ru-RU" sz="32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4355976" y="2060848"/>
            <a:ext cx="0" cy="34563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11760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3478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0760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868144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 flipV="1">
            <a:off x="2915816" y="2708920"/>
            <a:ext cx="144016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907704" y="2420888"/>
            <a:ext cx="5544616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220072" y="2060848"/>
            <a:ext cx="0" cy="33843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355976" y="2708920"/>
            <a:ext cx="1224136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800" i="1" dirty="0" smtClean="0"/>
              <a:t>Определите построением положение фокусов линзы, если задана главная оптическая ось и ход произвольного луча</a:t>
            </a:r>
            <a:endParaRPr lang="ru-RU" sz="28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67544" y="378904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275856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436096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516216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195736" y="371703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979712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275856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5148064" y="33569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6300192" y="335699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</a:t>
            </a:r>
            <a:endParaRPr lang="ru-RU" dirty="0"/>
          </a:p>
        </p:txBody>
      </p:sp>
      <p:grpSp>
        <p:nvGrpSpPr>
          <p:cNvPr id="103" name="Группа 102"/>
          <p:cNvGrpSpPr/>
          <p:nvPr/>
        </p:nvGrpSpPr>
        <p:grpSpPr>
          <a:xfrm>
            <a:off x="4139952" y="1844824"/>
            <a:ext cx="432048" cy="3888432"/>
            <a:chOff x="4139952" y="1844824"/>
            <a:chExt cx="432048" cy="3888432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4355976" y="2060848"/>
              <a:ext cx="0" cy="3456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 flipV="1">
              <a:off x="4139952" y="184482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4355976" y="184482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H="1">
              <a:off x="4139952" y="5517232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355976" y="5517232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Прямая со стрелкой 105"/>
          <p:cNvCxnSpPr/>
          <p:nvPr/>
        </p:nvCxnSpPr>
        <p:spPr>
          <a:xfrm>
            <a:off x="2627784" y="1844824"/>
            <a:ext cx="172819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V="1">
            <a:off x="4355976" y="1844824"/>
            <a:ext cx="72008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>
            <a:off x="1979712" y="2492896"/>
            <a:ext cx="2376264" cy="201622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835696" y="2852936"/>
            <a:ext cx="4248472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275856" y="2780928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99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Franklin Gothic Book"/>
            </a:endParaRPr>
          </a:p>
          <a:p>
            <a:pPr>
              <a:buNone/>
            </a:pPr>
            <a:endParaRPr lang="ru-RU" dirty="0" smtClean="0">
              <a:latin typeface="Franklin Gothic Book"/>
            </a:endParaRPr>
          </a:p>
          <a:p>
            <a:pPr algn="ctr">
              <a:buNone/>
            </a:pPr>
            <a:r>
              <a:rPr lang="ru-RU" dirty="0" smtClean="0">
                <a:latin typeface="Franklin Gothic Book"/>
              </a:rPr>
              <a:t>§67 </a:t>
            </a:r>
          </a:p>
          <a:p>
            <a:pPr algn="ctr">
              <a:buNone/>
            </a:pPr>
            <a:r>
              <a:rPr lang="ru-RU" dirty="0" smtClean="0">
                <a:latin typeface="Franklin Gothic Book"/>
              </a:rPr>
              <a:t>№1597,1599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Содержимое 7" descr="http://s1.iconbird.com/ico/2013/9/451/w400h4001380465699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3809524" cy="38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низ 3"/>
          <p:cNvSpPr/>
          <p:nvPr/>
        </p:nvSpPr>
        <p:spPr>
          <a:xfrm rot="10800000">
            <a:off x="971600" y="2204864"/>
            <a:ext cx="864096" cy="1584176"/>
          </a:xfrm>
          <a:prstGeom prst="downArrow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2411760" y="2204864"/>
            <a:ext cx="864096" cy="1584176"/>
          </a:xfrm>
          <a:prstGeom prst="downArrow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04664"/>
            <a:ext cx="20789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 тело падает</a:t>
            </a:r>
          </a:p>
          <a:p>
            <a:pPr algn="ctr"/>
            <a:r>
              <a:rPr lang="ru-RU" dirty="0" smtClean="0"/>
              <a:t> свет от солнца.</a:t>
            </a:r>
          </a:p>
          <a:p>
            <a:pPr algn="ctr"/>
            <a:r>
              <a:rPr lang="ru-RU" dirty="0" smtClean="0"/>
              <a:t> Можно ли Солнце </a:t>
            </a:r>
          </a:p>
          <a:p>
            <a:pPr algn="ctr"/>
            <a:r>
              <a:rPr lang="ru-RU" dirty="0" smtClean="0"/>
              <a:t>считать точечным </a:t>
            </a:r>
          </a:p>
          <a:p>
            <a:pPr algn="ctr"/>
            <a:r>
              <a:rPr lang="ru-RU" dirty="0" smtClean="0"/>
              <a:t>источником?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476672"/>
            <a:ext cx="2308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Можно ли свет маяка</a:t>
            </a:r>
          </a:p>
          <a:p>
            <a:pPr algn="ctr"/>
            <a:r>
              <a:rPr lang="ru-RU" dirty="0" smtClean="0"/>
              <a:t>или костра считать</a:t>
            </a:r>
          </a:p>
          <a:p>
            <a:pPr algn="ctr"/>
            <a:r>
              <a:rPr lang="ru-RU" dirty="0" smtClean="0"/>
              <a:t> точечным </a:t>
            </a:r>
          </a:p>
          <a:p>
            <a:pPr algn="ctr"/>
            <a:r>
              <a:rPr lang="ru-RU" dirty="0" smtClean="0"/>
              <a:t>источником?</a:t>
            </a:r>
            <a:endParaRPr lang="ru-RU" dirty="0"/>
          </a:p>
        </p:txBody>
      </p:sp>
      <p:sp>
        <p:nvSpPr>
          <p:cNvPr id="10" name="Трапеция 9"/>
          <p:cNvSpPr/>
          <p:nvPr/>
        </p:nvSpPr>
        <p:spPr>
          <a:xfrm rot="16642014">
            <a:off x="5968660" y="1627396"/>
            <a:ext cx="792088" cy="2060695"/>
          </a:xfrm>
          <a:prstGeom prst="trapezoid">
            <a:avLst>
              <a:gd name="adj" fmla="val 44240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790290">
            <a:off x="7092280" y="4797152"/>
            <a:ext cx="1080120" cy="1440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20493437" flipV="1">
            <a:off x="7156910" y="4820684"/>
            <a:ext cx="1080120" cy="12871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rot="2067772">
            <a:off x="7182258" y="4802086"/>
            <a:ext cx="1080120" cy="1440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9026780">
            <a:off x="7370808" y="4814304"/>
            <a:ext cx="640207" cy="16385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Капля 15"/>
          <p:cNvSpPr/>
          <p:nvPr/>
        </p:nvSpPr>
        <p:spPr>
          <a:xfrm rot="18647040">
            <a:off x="7410336" y="4378285"/>
            <a:ext cx="400084" cy="382235"/>
          </a:xfrm>
          <a:prstGeom prst="teardrop">
            <a:avLst>
              <a:gd name="adj" fmla="val 20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Капля 17"/>
          <p:cNvSpPr/>
          <p:nvPr/>
        </p:nvSpPr>
        <p:spPr>
          <a:xfrm rot="18647040">
            <a:off x="7599665" y="4450293"/>
            <a:ext cx="400084" cy="382235"/>
          </a:xfrm>
          <a:prstGeom prst="teardrop">
            <a:avLst>
              <a:gd name="adj" fmla="val 20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Капля 18"/>
          <p:cNvSpPr/>
          <p:nvPr/>
        </p:nvSpPr>
        <p:spPr>
          <a:xfrm rot="18647040">
            <a:off x="7527657" y="4522301"/>
            <a:ext cx="400084" cy="382235"/>
          </a:xfrm>
          <a:prstGeom prst="teardrop">
            <a:avLst>
              <a:gd name="adj" fmla="val 20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апеция 19"/>
          <p:cNvSpPr/>
          <p:nvPr/>
        </p:nvSpPr>
        <p:spPr>
          <a:xfrm rot="17315110">
            <a:off x="5854860" y="1806286"/>
            <a:ext cx="792088" cy="2060695"/>
          </a:xfrm>
          <a:prstGeom prst="trapezoid">
            <a:avLst>
              <a:gd name="adj" fmla="val 44240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Трапеция 20"/>
          <p:cNvSpPr/>
          <p:nvPr/>
        </p:nvSpPr>
        <p:spPr>
          <a:xfrm rot="18473639">
            <a:off x="5705941" y="2113275"/>
            <a:ext cx="792088" cy="2060695"/>
          </a:xfrm>
          <a:prstGeom prst="trapezoid">
            <a:avLst>
              <a:gd name="adj" fmla="val 44240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Трапеция 21"/>
          <p:cNvSpPr/>
          <p:nvPr/>
        </p:nvSpPr>
        <p:spPr>
          <a:xfrm rot="20550348">
            <a:off x="5223454" y="2420279"/>
            <a:ext cx="792088" cy="2060695"/>
          </a:xfrm>
          <a:prstGeom prst="trapezoid">
            <a:avLst>
              <a:gd name="adj" fmla="val 44240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Трапеция 22"/>
          <p:cNvSpPr/>
          <p:nvPr/>
        </p:nvSpPr>
        <p:spPr>
          <a:xfrm rot="789908">
            <a:off x="4724253" y="2484010"/>
            <a:ext cx="792088" cy="2060695"/>
          </a:xfrm>
          <a:prstGeom prst="trapezoid">
            <a:avLst>
              <a:gd name="adj" fmla="val 44240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9"/>
          <p:cNvGrpSpPr/>
          <p:nvPr/>
        </p:nvGrpSpPr>
        <p:grpSpPr>
          <a:xfrm>
            <a:off x="4644008" y="5877272"/>
            <a:ext cx="1584176" cy="488903"/>
            <a:chOff x="827584" y="5851036"/>
            <a:chExt cx="1584176" cy="488903"/>
          </a:xfrm>
          <a:solidFill>
            <a:schemeClr val="bg1">
              <a:lumMod val="50000"/>
            </a:schemeClr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827584" y="5949280"/>
              <a:ext cx="1008112" cy="28803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Блок-схема: память с прямым доступом 31"/>
            <p:cNvSpPr/>
            <p:nvPr/>
          </p:nvSpPr>
          <p:spPr>
            <a:xfrm>
              <a:off x="1907704" y="5877272"/>
              <a:ext cx="504056" cy="432048"/>
            </a:xfrm>
            <a:prstGeom prst="flowChartMagneticDrum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Блок-схема: ручное управление 32"/>
            <p:cNvSpPr/>
            <p:nvPr/>
          </p:nvSpPr>
          <p:spPr>
            <a:xfrm rot="5400000">
              <a:off x="1675704" y="5964412"/>
              <a:ext cx="488903" cy="262152"/>
            </a:xfrm>
            <a:prstGeom prst="flowChartManualOperation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267744" y="6021288"/>
              <a:ext cx="72008" cy="14401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5" name="Трапеция 34"/>
          <p:cNvSpPr/>
          <p:nvPr/>
        </p:nvSpPr>
        <p:spPr>
          <a:xfrm rot="16200000">
            <a:off x="6696236" y="5481228"/>
            <a:ext cx="288032" cy="1368152"/>
          </a:xfrm>
          <a:prstGeom prst="trapezoid">
            <a:avLst>
              <a:gd name="adj" fmla="val 47676"/>
            </a:avLst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971600" y="5301208"/>
            <a:ext cx="3207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Свет карманного фонаря</a:t>
            </a:r>
          </a:p>
          <a:p>
            <a:pPr algn="ctr"/>
            <a:r>
              <a:rPr lang="ru-RU" dirty="0" smtClean="0"/>
              <a:t> можно увидеть на расстоянии</a:t>
            </a:r>
          </a:p>
          <a:p>
            <a:pPr algn="ctr"/>
            <a:r>
              <a:rPr lang="ru-RU" dirty="0" smtClean="0"/>
              <a:t> 1,5 км. Можно ли его считать </a:t>
            </a:r>
          </a:p>
          <a:p>
            <a:pPr algn="ctr"/>
            <a:r>
              <a:rPr lang="ru-RU" dirty="0" smtClean="0"/>
              <a:t>точечным источником?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7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10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8" dur="10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10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4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0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6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1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2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3" grpId="0" animBg="1"/>
      <p:bldP spid="23" grpId="1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Сравните оптические силы изображенных линз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651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/>
              <a:t>1.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Лин</a:t>
            </a:r>
            <a:r>
              <a:rPr lang="en-US" i="1" dirty="0" smtClean="0">
                <a:solidFill>
                  <a:srgbClr val="0070C0"/>
                </a:solidFill>
              </a:rPr>
              <a:t>   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           называется </a:t>
            </a:r>
            <a:r>
              <a:rPr lang="ru-RU" i="1" dirty="0" err="1" smtClean="0">
                <a:solidFill>
                  <a:srgbClr val="0070C0"/>
                </a:solidFill>
              </a:rPr>
              <a:t>прозрач</a:t>
            </a:r>
            <a:r>
              <a:rPr lang="ru-RU" i="1" dirty="0" smtClean="0">
                <a:solidFill>
                  <a:srgbClr val="0070C0"/>
                </a:solidFill>
              </a:rPr>
              <a:t>     </a:t>
            </a:r>
            <a:endParaRPr lang="en-US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тело, ограниченное с двух сторон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сферическими поверхностями</a:t>
            </a:r>
            <a:endParaRPr lang="en-US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2. </a:t>
            </a: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sz="2800" dirty="0" smtClean="0"/>
              <a:t>                  а)                                                в)</a:t>
            </a:r>
            <a:endParaRPr lang="ru-RU" sz="2800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1763688" y="1340768"/>
            <a:ext cx="1296144" cy="1080120"/>
            <a:chOff x="1331640" y="1340768"/>
            <a:chExt cx="1296144" cy="1080120"/>
          </a:xfrm>
        </p:grpSpPr>
        <p:sp>
          <p:nvSpPr>
            <p:cNvPr id="4" name="Овал 3"/>
            <p:cNvSpPr/>
            <p:nvPr/>
          </p:nvSpPr>
          <p:spPr>
            <a:xfrm>
              <a:off x="1403648" y="1340768"/>
              <a:ext cx="1224136" cy="108012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31640" y="1412776"/>
              <a:ext cx="12241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i="1" dirty="0" err="1" smtClean="0">
                  <a:solidFill>
                    <a:srgbClr val="0070C0"/>
                  </a:solidFill>
                </a:rPr>
                <a:t>зой</a:t>
              </a:r>
              <a:endParaRPr lang="ru-RU" sz="4800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876256" y="1268760"/>
            <a:ext cx="1399859" cy="1152128"/>
            <a:chOff x="6732240" y="1268760"/>
            <a:chExt cx="1224136" cy="1024114"/>
          </a:xfrm>
        </p:grpSpPr>
        <p:sp>
          <p:nvSpPr>
            <p:cNvPr id="6" name="Овал 5"/>
            <p:cNvSpPr/>
            <p:nvPr/>
          </p:nvSpPr>
          <p:spPr>
            <a:xfrm>
              <a:off x="6732240" y="1340768"/>
              <a:ext cx="1224136" cy="95210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32240" y="1268760"/>
              <a:ext cx="1181981" cy="902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i="1" dirty="0" smtClean="0">
                  <a:solidFill>
                    <a:srgbClr val="0070C0"/>
                  </a:solidFill>
                </a:rPr>
                <a:t>ное</a:t>
              </a:r>
              <a:endParaRPr lang="ru-RU" sz="6000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11560" y="4509120"/>
            <a:ext cx="3240360" cy="0"/>
            <a:chOff x="611560" y="4509120"/>
            <a:chExt cx="3240360" cy="0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611560" y="4509120"/>
              <a:ext cx="324036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611560" y="4509120"/>
              <a:ext cx="79208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611560" y="4077071"/>
            <a:ext cx="1512168" cy="45719"/>
            <a:chOff x="611560" y="4077072"/>
            <a:chExt cx="1224136" cy="0"/>
          </a:xfrm>
        </p:grpSpPr>
        <p:cxnSp>
          <p:nvCxnSpPr>
            <p:cNvPr id="16" name="Прямая со стрелкой 15"/>
            <p:cNvCxnSpPr/>
            <p:nvPr/>
          </p:nvCxnSpPr>
          <p:spPr>
            <a:xfrm>
              <a:off x="611560" y="4077072"/>
              <a:ext cx="79208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11560" y="4077072"/>
              <a:ext cx="122413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 flipV="1">
            <a:off x="611560" y="4869158"/>
            <a:ext cx="1512168" cy="72009"/>
            <a:chOff x="683568" y="4869160"/>
            <a:chExt cx="1152128" cy="0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683568" y="4869160"/>
              <a:ext cx="115212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683568" y="4869160"/>
              <a:ext cx="7200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 стрелкой 33"/>
          <p:cNvCxnSpPr/>
          <p:nvPr/>
        </p:nvCxnSpPr>
        <p:spPr>
          <a:xfrm>
            <a:off x="2123728" y="4077072"/>
            <a:ext cx="1512168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2123728" y="4149080"/>
            <a:ext cx="1512168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43808" y="40770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4860032" y="4509120"/>
            <a:ext cx="39604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860032" y="4509120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860032" y="4077072"/>
            <a:ext cx="13681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860032" y="4077072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932040" y="4941168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228184" y="4077072"/>
            <a:ext cx="259228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6228184" y="4365104"/>
            <a:ext cx="259228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2123728" y="3573016"/>
            <a:ext cx="0" cy="18002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932040" y="4941168"/>
            <a:ext cx="12961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6228184" y="3573016"/>
            <a:ext cx="0" cy="18002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100392" y="41490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91680" y="119675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172400" y="126876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Тема урока: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«Построение изображений, полученных с помощью  линз»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изображений, полученных с помощью линз</a:t>
            </a:r>
            <a:endParaRPr lang="ru-RU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1835696" y="2636912"/>
            <a:ext cx="1872208" cy="1656184"/>
            <a:chOff x="1835696" y="2636912"/>
            <a:chExt cx="1872208" cy="165618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835696" y="2636912"/>
              <a:ext cx="1872208" cy="16561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907704" y="2636912"/>
              <a:ext cx="1800200" cy="1656184"/>
              <a:chOff x="1187624" y="2564904"/>
              <a:chExt cx="1296144" cy="1656184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>
                <a:off x="1187624" y="2564904"/>
                <a:ext cx="129614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1187624" y="2996952"/>
                <a:ext cx="129614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1187624" y="3717032"/>
                <a:ext cx="129614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>
                <a:off x="1187624" y="4221088"/>
                <a:ext cx="129614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Группа 66"/>
          <p:cNvGrpSpPr/>
          <p:nvPr/>
        </p:nvGrpSpPr>
        <p:grpSpPr>
          <a:xfrm>
            <a:off x="3707904" y="2348880"/>
            <a:ext cx="2736304" cy="2088232"/>
            <a:chOff x="3707904" y="2348880"/>
            <a:chExt cx="2736304" cy="2088232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 rot="16200000">
              <a:off x="4644008" y="2636912"/>
              <a:ext cx="2088232" cy="1512168"/>
            </a:xfrm>
            <a:prstGeom prst="triangle">
              <a:avLst>
                <a:gd name="adj" fmla="val 4852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 rot="5400000">
              <a:off x="3491880" y="2852936"/>
              <a:ext cx="1656184" cy="1224136"/>
            </a:xfrm>
            <a:prstGeom prst="triangle">
              <a:avLst>
                <a:gd name="adj" fmla="val 49358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3707904" y="3068960"/>
              <a:ext cx="2736304" cy="792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V="1">
              <a:off x="3707904" y="2996952"/>
              <a:ext cx="2736304" cy="792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26" idx="4"/>
              <a:endCxn id="36" idx="4"/>
            </p:cNvCxnSpPr>
            <p:nvPr/>
          </p:nvCxnSpPr>
          <p:spPr>
            <a:xfrm flipV="1">
              <a:off x="3707904" y="2348880"/>
              <a:ext cx="2736304" cy="19442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>
              <a:stCxn id="26" idx="2"/>
              <a:endCxn id="36" idx="2"/>
            </p:cNvCxnSpPr>
            <p:nvPr/>
          </p:nvCxnSpPr>
          <p:spPr>
            <a:xfrm>
              <a:off x="3707904" y="2636912"/>
              <a:ext cx="2736304" cy="1800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 стрелкой 4"/>
          <p:cNvCxnSpPr/>
          <p:nvPr/>
        </p:nvCxnSpPr>
        <p:spPr>
          <a:xfrm>
            <a:off x="3707904" y="1988840"/>
            <a:ext cx="0" cy="31683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552" y="3429000"/>
            <a:ext cx="7848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88024" y="2996952"/>
            <a:ext cx="2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43" name="Овал 42"/>
          <p:cNvSpPr/>
          <p:nvPr/>
        </p:nvSpPr>
        <p:spPr>
          <a:xfrm>
            <a:off x="4860032" y="33569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Группа 88"/>
          <p:cNvGrpSpPr/>
          <p:nvPr/>
        </p:nvGrpSpPr>
        <p:grpSpPr>
          <a:xfrm>
            <a:off x="1763688" y="1556792"/>
            <a:ext cx="3744416" cy="3744416"/>
            <a:chOff x="1763688" y="1556792"/>
            <a:chExt cx="3744416" cy="3744416"/>
          </a:xfrm>
        </p:grpSpPr>
        <p:grpSp>
          <p:nvGrpSpPr>
            <p:cNvPr id="88" name="Группа 87"/>
            <p:cNvGrpSpPr/>
            <p:nvPr/>
          </p:nvGrpSpPr>
          <p:grpSpPr>
            <a:xfrm>
              <a:off x="1763688" y="1556792"/>
              <a:ext cx="3744416" cy="3744416"/>
              <a:chOff x="1763688" y="1556792"/>
              <a:chExt cx="3744416" cy="3744416"/>
            </a:xfrm>
          </p:grpSpPr>
          <p:sp>
            <p:nvSpPr>
              <p:cNvPr id="36" name="Равнобедренный треугольник 35"/>
              <p:cNvSpPr/>
              <p:nvPr/>
            </p:nvSpPr>
            <p:spPr>
              <a:xfrm rot="16200000">
                <a:off x="1979712" y="1844824"/>
                <a:ext cx="3744416" cy="3168352"/>
              </a:xfrm>
              <a:prstGeom prst="triangle">
                <a:avLst>
                  <a:gd name="adj" fmla="val 5055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3" name="Группа 48"/>
              <p:cNvGrpSpPr/>
              <p:nvPr/>
            </p:nvGrpSpPr>
            <p:grpSpPr>
              <a:xfrm>
                <a:off x="1763688" y="2564904"/>
                <a:ext cx="1944216" cy="1728192"/>
                <a:chOff x="1763688" y="2564904"/>
                <a:chExt cx="1944216" cy="1728192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1763688" y="2564904"/>
                  <a:ext cx="1872208" cy="172819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noFill/>
                  </a:endParaRPr>
                </a:p>
              </p:txBody>
            </p:sp>
            <p:grpSp>
              <p:nvGrpSpPr>
                <p:cNvPr id="4" name="Группа 15"/>
                <p:cNvGrpSpPr/>
                <p:nvPr/>
              </p:nvGrpSpPr>
              <p:grpSpPr>
                <a:xfrm>
                  <a:off x="1907704" y="2564904"/>
                  <a:ext cx="1800200" cy="1728192"/>
                  <a:chOff x="1187624" y="2492896"/>
                  <a:chExt cx="1296144" cy="1728192"/>
                </a:xfrm>
              </p:grpSpPr>
              <p:cxnSp>
                <p:nvCxnSpPr>
                  <p:cNvPr id="9" name="Прямая со стрелкой 8"/>
                  <p:cNvCxnSpPr/>
                  <p:nvPr/>
                </p:nvCxnSpPr>
                <p:spPr>
                  <a:xfrm>
                    <a:off x="1187624" y="2492896"/>
                    <a:ext cx="129614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Прямая со стрелкой 10"/>
                  <p:cNvCxnSpPr/>
                  <p:nvPr/>
                </p:nvCxnSpPr>
                <p:spPr>
                  <a:xfrm>
                    <a:off x="1187624" y="2996952"/>
                    <a:ext cx="129614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1187624" y="3717032"/>
                    <a:ext cx="129614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 стрелкой 14"/>
                  <p:cNvCxnSpPr/>
                  <p:nvPr/>
                </p:nvCxnSpPr>
                <p:spPr>
                  <a:xfrm>
                    <a:off x="1187624" y="4221088"/>
                    <a:ext cx="129614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1" name="Прямая со стрелкой 20"/>
              <p:cNvCxnSpPr/>
              <p:nvPr/>
            </p:nvCxnSpPr>
            <p:spPr>
              <a:xfrm flipV="1">
                <a:off x="3707904" y="2132856"/>
                <a:ext cx="1728192" cy="9361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3707904" y="3789040"/>
                <a:ext cx="1800200" cy="10801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>
                <a:endCxn id="36" idx="2"/>
              </p:cNvCxnSpPr>
              <p:nvPr/>
            </p:nvCxnSpPr>
            <p:spPr>
              <a:xfrm>
                <a:off x="3491880" y="4149080"/>
                <a:ext cx="1944216" cy="115212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 стрелкой 47"/>
              <p:cNvCxnSpPr/>
              <p:nvPr/>
            </p:nvCxnSpPr>
            <p:spPr>
              <a:xfrm flipV="1">
                <a:off x="3707904" y="1700808"/>
                <a:ext cx="1512168" cy="8640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Прямая соединительная линия 74"/>
            <p:cNvCxnSpPr>
              <a:endCxn id="36" idx="0"/>
            </p:cNvCxnSpPr>
            <p:nvPr/>
          </p:nvCxnSpPr>
          <p:spPr>
            <a:xfrm flipH="1">
              <a:off x="2267744" y="2564904"/>
              <a:ext cx="1440160" cy="84350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stCxn id="36" idx="0"/>
            </p:cNvCxnSpPr>
            <p:nvPr/>
          </p:nvCxnSpPr>
          <p:spPr>
            <a:xfrm>
              <a:off x="2267744" y="3408406"/>
              <a:ext cx="1368152" cy="81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изображений, полученных с помощью линз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3429000"/>
            <a:ext cx="7848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79712" y="3068960"/>
            <a:ext cx="2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43" name="Овал 42"/>
          <p:cNvSpPr/>
          <p:nvPr/>
        </p:nvSpPr>
        <p:spPr>
          <a:xfrm>
            <a:off x="2267744" y="33569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3563888" y="1484784"/>
            <a:ext cx="288032" cy="3960440"/>
            <a:chOff x="3563888" y="1484784"/>
            <a:chExt cx="288032" cy="396044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3707904" y="1700808"/>
              <a:ext cx="0" cy="35283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 flipV="1">
              <a:off x="3563888" y="1484784"/>
              <a:ext cx="144016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3707904" y="1484784"/>
              <a:ext cx="144016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3563888" y="5229200"/>
              <a:ext cx="144016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707904" y="5229200"/>
              <a:ext cx="144016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Прямая соединительная линия 260"/>
          <p:cNvCxnSpPr/>
          <p:nvPr/>
        </p:nvCxnSpPr>
        <p:spPr>
          <a:xfrm>
            <a:off x="2051720" y="2564904"/>
            <a:ext cx="4896544" cy="25922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355976" y="2060848"/>
            <a:ext cx="0" cy="3672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4283968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3491880" y="37170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627784" y="37170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220072" y="37170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084168" y="37170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Овальная выноска 86"/>
          <p:cNvSpPr/>
          <p:nvPr/>
        </p:nvSpPr>
        <p:spPr>
          <a:xfrm>
            <a:off x="6732240" y="2204864"/>
            <a:ext cx="1944216" cy="1368152"/>
          </a:xfrm>
          <a:prstGeom prst="wedgeEllipseCallout">
            <a:avLst>
              <a:gd name="adj1" fmla="val -46567"/>
              <a:gd name="adj2" fmla="val 65102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Главная оптическая ось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1" name="Овальная выноска 90"/>
          <p:cNvSpPr/>
          <p:nvPr/>
        </p:nvSpPr>
        <p:spPr>
          <a:xfrm>
            <a:off x="5652120" y="1628800"/>
            <a:ext cx="1296144" cy="1008112"/>
          </a:xfrm>
          <a:prstGeom prst="wedgeEllipseCallout">
            <a:avLst>
              <a:gd name="adj1" fmla="val -82478"/>
              <a:gd name="adj2" fmla="val 16441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Фокус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3" name="Овальная выноска 92"/>
          <p:cNvSpPr/>
          <p:nvPr/>
        </p:nvSpPr>
        <p:spPr>
          <a:xfrm>
            <a:off x="2382429" y="397332"/>
            <a:ext cx="2400156" cy="1083447"/>
          </a:xfrm>
          <a:prstGeom prst="wedgeEllipseCallout">
            <a:avLst>
              <a:gd name="adj1" fmla="val 31732"/>
              <a:gd name="adj2" fmla="val 127290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Собирающая линза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7" name="Овальная выноска 146"/>
          <p:cNvSpPr/>
          <p:nvPr/>
        </p:nvSpPr>
        <p:spPr>
          <a:xfrm>
            <a:off x="744907" y="4125524"/>
            <a:ext cx="1512168" cy="1152128"/>
          </a:xfrm>
          <a:prstGeom prst="wedgeEllipseCallout">
            <a:avLst>
              <a:gd name="adj1" fmla="val 129735"/>
              <a:gd name="adj2" fmla="val -73464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Фокус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8" name="Овальная выноска 147"/>
          <p:cNvSpPr/>
          <p:nvPr/>
        </p:nvSpPr>
        <p:spPr>
          <a:xfrm>
            <a:off x="179512" y="1916832"/>
            <a:ext cx="1584176" cy="1296144"/>
          </a:xfrm>
          <a:prstGeom prst="wedgeEllipseCallout">
            <a:avLst>
              <a:gd name="adj1" fmla="val 102320"/>
              <a:gd name="adj2" fmla="val 91895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Двойной фокус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Овальная выноска 148"/>
          <p:cNvSpPr/>
          <p:nvPr/>
        </p:nvSpPr>
        <p:spPr>
          <a:xfrm>
            <a:off x="7164288" y="4221088"/>
            <a:ext cx="1584176" cy="1296144"/>
          </a:xfrm>
          <a:prstGeom prst="wedgeEllipseCallout">
            <a:avLst>
              <a:gd name="adj1" fmla="val -116882"/>
              <a:gd name="adj2" fmla="val -81115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Двойной фокус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259" name="Группа 258"/>
          <p:cNvGrpSpPr/>
          <p:nvPr/>
        </p:nvGrpSpPr>
        <p:grpSpPr>
          <a:xfrm>
            <a:off x="467544" y="548680"/>
            <a:ext cx="8229600" cy="5616624"/>
            <a:chOff x="467544" y="548680"/>
            <a:chExt cx="8229600" cy="5616624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467544" y="1628800"/>
              <a:ext cx="8229600" cy="4536504"/>
              <a:chOff x="467544" y="1628800"/>
              <a:chExt cx="8229600" cy="4536504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 bwMode="black">
              <a:xfrm>
                <a:off x="467544" y="1844824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67544" y="2060848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467544" y="1628800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467544" y="2276872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467544" y="2492896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67544" y="2708920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67544" y="2924944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67544" y="3140968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67544" y="3356992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67544" y="3573016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67544" y="6165304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467544" y="378904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467544" y="4005064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467544" y="4221088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467544" y="4437112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467544" y="4653136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467544" y="4869160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467544" y="5085184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467544" y="5301208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467544" y="5517232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467544" y="5733256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467544" y="5949280"/>
                <a:ext cx="82089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Прямая соединительная линия 151"/>
            <p:cNvCxnSpPr/>
            <p:nvPr/>
          </p:nvCxnSpPr>
          <p:spPr>
            <a:xfrm>
              <a:off x="467544" y="1412776"/>
              <a:ext cx="82089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>
              <a:off x="467544" y="1196752"/>
              <a:ext cx="82089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>
              <a:off x="467544" y="980728"/>
              <a:ext cx="82089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>
              <a:off x="467544" y="764704"/>
              <a:ext cx="82089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>
              <a:off x="467544" y="548680"/>
              <a:ext cx="82089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Группа 257"/>
          <p:cNvGrpSpPr/>
          <p:nvPr/>
        </p:nvGrpSpPr>
        <p:grpSpPr>
          <a:xfrm>
            <a:off x="467544" y="548680"/>
            <a:ext cx="8208912" cy="5616624"/>
            <a:chOff x="467544" y="548680"/>
            <a:chExt cx="8208912" cy="5616624"/>
          </a:xfrm>
        </p:grpSpPr>
        <p:grpSp>
          <p:nvGrpSpPr>
            <p:cNvPr id="145" name="Группа 144"/>
            <p:cNvGrpSpPr/>
            <p:nvPr/>
          </p:nvGrpSpPr>
          <p:grpSpPr>
            <a:xfrm>
              <a:off x="467544" y="1628800"/>
              <a:ext cx="8208912" cy="4536504"/>
              <a:chOff x="467544" y="1628800"/>
              <a:chExt cx="8208912" cy="4536504"/>
            </a:xfrm>
          </p:grpSpPr>
          <p:grpSp>
            <p:nvGrpSpPr>
              <p:cNvPr id="103" name="Группа 102"/>
              <p:cNvGrpSpPr/>
              <p:nvPr/>
            </p:nvGrpSpPr>
            <p:grpSpPr>
              <a:xfrm>
                <a:off x="467544" y="1628800"/>
                <a:ext cx="5616624" cy="4536504"/>
                <a:chOff x="467544" y="1628800"/>
                <a:chExt cx="5616624" cy="4536504"/>
              </a:xfrm>
            </p:grpSpPr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707904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" name="Группа 100"/>
                <p:cNvGrpSpPr/>
                <p:nvPr/>
              </p:nvGrpSpPr>
              <p:grpSpPr>
                <a:xfrm>
                  <a:off x="467544" y="1628800"/>
                  <a:ext cx="3024336" cy="4536504"/>
                  <a:chOff x="467544" y="1628800"/>
                  <a:chExt cx="3024336" cy="4536504"/>
                </a:xfrm>
              </p:grpSpPr>
              <p:cxnSp>
                <p:nvCxnSpPr>
                  <p:cNvPr id="7" name="Прямая соединительная линия 6"/>
                  <p:cNvCxnSpPr/>
                  <p:nvPr/>
                </p:nvCxnSpPr>
                <p:spPr>
                  <a:xfrm>
                    <a:off x="683568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Прямая соединительная линия 8"/>
                  <p:cNvCxnSpPr/>
                  <p:nvPr/>
                </p:nvCxnSpPr>
                <p:spPr>
                  <a:xfrm>
                    <a:off x="899592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>
                    <a:off x="1115616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331640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1547664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>
                    <a:off x="1763688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>
                    <a:off x="1979712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>
                    <a:off x="2195736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>
                    <a:off x="2411760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>
                    <a:off x="2627784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>
                    <a:off x="2843808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>
                    <a:off x="3059832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>
                    <a:off x="3275856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>
                    <a:off x="3491880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Прямая соединительная линия 72"/>
                  <p:cNvCxnSpPr/>
                  <p:nvPr/>
                </p:nvCxnSpPr>
                <p:spPr>
                  <a:xfrm>
                    <a:off x="467544" y="1628800"/>
                    <a:ext cx="0" cy="45365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3923928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4139952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4355976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72000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4788024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004048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5220072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5436096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652120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5868144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Прямая соединительная линия 153"/>
                <p:cNvCxnSpPr/>
                <p:nvPr/>
              </p:nvCxnSpPr>
              <p:spPr>
                <a:xfrm>
                  <a:off x="6084168" y="1628800"/>
                  <a:ext cx="0" cy="45365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6" name="Прямая соединительная линия 155"/>
              <p:cNvCxnSpPr/>
              <p:nvPr/>
            </p:nvCxnSpPr>
            <p:spPr>
              <a:xfrm>
                <a:off x="6300192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>
                <a:off x="6516216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>
                <a:off x="6732240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6948264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>
                <a:off x="7164288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/>
              <p:cNvCxnSpPr/>
              <p:nvPr/>
            </p:nvCxnSpPr>
            <p:spPr>
              <a:xfrm>
                <a:off x="7380312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>
                <a:off x="7596336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>
                <a:off x="7812360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/>
              <p:cNvCxnSpPr/>
              <p:nvPr/>
            </p:nvCxnSpPr>
            <p:spPr>
              <a:xfrm>
                <a:off x="8028384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единительная линия 175"/>
              <p:cNvCxnSpPr/>
              <p:nvPr/>
            </p:nvCxnSpPr>
            <p:spPr>
              <a:xfrm>
                <a:off x="8244408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Прямая соединительная линия 179"/>
              <p:cNvCxnSpPr/>
              <p:nvPr/>
            </p:nvCxnSpPr>
            <p:spPr>
              <a:xfrm>
                <a:off x="8460432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>
                <a:off x="8676456" y="1628800"/>
                <a:ext cx="0" cy="4536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Прямая соединительная линия 156"/>
            <p:cNvCxnSpPr/>
            <p:nvPr/>
          </p:nvCxnSpPr>
          <p:spPr>
            <a:xfrm flipV="1">
              <a:off x="46754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flipV="1">
              <a:off x="867645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flipV="1">
              <a:off x="68356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 flipV="1">
              <a:off x="89959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 flipV="1">
              <a:off x="111561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flipV="1">
              <a:off x="133164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V="1">
              <a:off x="154766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flipV="1">
              <a:off x="176368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197971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flipV="1">
              <a:off x="219573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flipV="1">
              <a:off x="241176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>
            <a:xfrm flipV="1">
              <a:off x="262778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 flipV="1">
              <a:off x="284380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flipV="1">
              <a:off x="305983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flipV="1">
              <a:off x="327585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349188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flipV="1">
              <a:off x="370790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flipV="1">
              <a:off x="392392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flipV="1">
              <a:off x="413995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flipV="1">
              <a:off x="435597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flipV="1">
              <a:off x="457200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flipV="1">
              <a:off x="478802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flipV="1">
              <a:off x="500404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 flipV="1">
              <a:off x="522007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 flipV="1">
              <a:off x="543609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V="1">
              <a:off x="565212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flipV="1">
              <a:off x="586814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 flipV="1">
              <a:off x="608416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 flipV="1">
              <a:off x="630019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Прямая соединительная линия 238"/>
            <p:cNvCxnSpPr/>
            <p:nvPr/>
          </p:nvCxnSpPr>
          <p:spPr>
            <a:xfrm flipV="1">
              <a:off x="651621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/>
            <p:nvPr/>
          </p:nvCxnSpPr>
          <p:spPr>
            <a:xfrm flipV="1">
              <a:off x="673224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Прямая соединительная линия 242"/>
            <p:cNvCxnSpPr/>
            <p:nvPr/>
          </p:nvCxnSpPr>
          <p:spPr>
            <a:xfrm flipV="1">
              <a:off x="694826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Прямая соединительная линия 244"/>
            <p:cNvCxnSpPr/>
            <p:nvPr/>
          </p:nvCxnSpPr>
          <p:spPr>
            <a:xfrm flipV="1">
              <a:off x="716428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 flipV="1">
              <a:off x="738031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 flipV="1">
              <a:off x="7596336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Прямая соединительная линия 250"/>
            <p:cNvCxnSpPr/>
            <p:nvPr/>
          </p:nvCxnSpPr>
          <p:spPr>
            <a:xfrm flipV="1">
              <a:off x="7812360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8028384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flipV="1">
              <a:off x="8244408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flipV="1">
              <a:off x="8460432" y="548680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5" name="Овальная выноска 264"/>
          <p:cNvSpPr/>
          <p:nvPr/>
        </p:nvSpPr>
        <p:spPr>
          <a:xfrm>
            <a:off x="2195736" y="5085184"/>
            <a:ext cx="2016224" cy="1152128"/>
          </a:xfrm>
          <a:prstGeom prst="wedgeEllipseCallout">
            <a:avLst>
              <a:gd name="adj1" fmla="val 58535"/>
              <a:gd name="adj2" fmla="val -164257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Оптический центр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8" name="Овальная выноска 267"/>
          <p:cNvSpPr/>
          <p:nvPr/>
        </p:nvSpPr>
        <p:spPr>
          <a:xfrm>
            <a:off x="5364088" y="5517232"/>
            <a:ext cx="2088232" cy="864096"/>
          </a:xfrm>
          <a:prstGeom prst="wedgeEllipseCallout">
            <a:avLst>
              <a:gd name="adj1" fmla="val -29760"/>
              <a:gd name="adj2" fmla="val -159222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Оптическая ось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70" name="Прямая соединительная линия 269"/>
          <p:cNvCxnSpPr/>
          <p:nvPr/>
        </p:nvCxnSpPr>
        <p:spPr>
          <a:xfrm>
            <a:off x="5220072" y="1412776"/>
            <a:ext cx="0" cy="4248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3" name="Овал 272"/>
          <p:cNvSpPr/>
          <p:nvPr/>
        </p:nvSpPr>
        <p:spPr>
          <a:xfrm>
            <a:off x="5148064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4" name="Овальная выноска 273"/>
          <p:cNvSpPr/>
          <p:nvPr/>
        </p:nvSpPr>
        <p:spPr>
          <a:xfrm>
            <a:off x="5652120" y="260648"/>
            <a:ext cx="2376264" cy="936104"/>
          </a:xfrm>
          <a:prstGeom prst="wedgeEllipseCallout">
            <a:avLst>
              <a:gd name="adj1" fmla="val -67101"/>
              <a:gd name="adj2" fmla="val 99606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Фокальная плоскость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7" grpId="0"/>
      <p:bldP spid="91" grpId="0"/>
      <p:bldP spid="93" grpId="0"/>
      <p:bldP spid="147" grpId="0"/>
      <p:bldP spid="148" grpId="0"/>
      <p:bldP spid="149" grpId="0"/>
      <p:bldP spid="265" grpId="0"/>
      <p:bldP spid="268" grpId="0"/>
      <p:bldP spid="273" grpId="0" animBg="1"/>
      <p:bldP spid="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Ход лучей в собирающей линзе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56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black">
          <a:xfrm>
            <a:off x="467544" y="18448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6288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22768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27089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92494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31409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797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4117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277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0598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49188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403648" y="3789040"/>
            <a:ext cx="59046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0790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67544" y="616530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2392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5597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7200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802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00404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22007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4360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65212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86814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67544" y="44371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67544" y="46531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67544" y="53012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467544" y="55172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67544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608416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630019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51621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673224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716428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738031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59633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812360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028384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8244408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460432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67645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99"/>
          <p:cNvGrpSpPr/>
          <p:nvPr/>
        </p:nvGrpSpPr>
        <p:grpSpPr>
          <a:xfrm>
            <a:off x="467544" y="3717032"/>
            <a:ext cx="8229600" cy="144016"/>
            <a:chOff x="467544" y="3717032"/>
            <a:chExt cx="8229600" cy="144016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>
              <a:off x="467544" y="3789040"/>
              <a:ext cx="822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3491880" y="3717032"/>
              <a:ext cx="0" cy="1440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2627784" y="3717032"/>
              <a:ext cx="0" cy="1440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5220072" y="3717032"/>
              <a:ext cx="0" cy="1440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084168" y="3717032"/>
              <a:ext cx="0" cy="1440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3347864" y="386104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076056" y="386104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grpSp>
        <p:nvGrpSpPr>
          <p:cNvPr id="4" name="Группа 122"/>
          <p:cNvGrpSpPr/>
          <p:nvPr/>
        </p:nvGrpSpPr>
        <p:grpSpPr>
          <a:xfrm>
            <a:off x="2411760" y="2924944"/>
            <a:ext cx="1944216" cy="864096"/>
            <a:chOff x="2411760" y="2996952"/>
            <a:chExt cx="1944216" cy="792088"/>
          </a:xfrm>
        </p:grpSpPr>
        <p:cxnSp>
          <p:nvCxnSpPr>
            <p:cNvPr id="112" name="Прямая со стрелкой 111"/>
            <p:cNvCxnSpPr/>
            <p:nvPr/>
          </p:nvCxnSpPr>
          <p:spPr>
            <a:xfrm>
              <a:off x="2411760" y="2996952"/>
              <a:ext cx="864096" cy="36004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>
              <a:off x="2411760" y="2996952"/>
              <a:ext cx="1944216" cy="7920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130"/>
          <p:cNvGrpSpPr/>
          <p:nvPr/>
        </p:nvGrpSpPr>
        <p:grpSpPr>
          <a:xfrm>
            <a:off x="4355976" y="3789040"/>
            <a:ext cx="1944216" cy="864096"/>
            <a:chOff x="4355976" y="3789040"/>
            <a:chExt cx="1944216" cy="864096"/>
          </a:xfrm>
        </p:grpSpPr>
        <p:cxnSp>
          <p:nvCxnSpPr>
            <p:cNvPr id="127" name="Прямая соединительная линия 126"/>
            <p:cNvCxnSpPr/>
            <p:nvPr/>
          </p:nvCxnSpPr>
          <p:spPr>
            <a:xfrm>
              <a:off x="4355976" y="3789040"/>
              <a:ext cx="1944216" cy="8640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 стрелкой 129"/>
            <p:cNvCxnSpPr/>
            <p:nvPr/>
          </p:nvCxnSpPr>
          <p:spPr>
            <a:xfrm>
              <a:off x="4355976" y="3789040"/>
              <a:ext cx="1296144" cy="57606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135"/>
          <p:cNvGrpSpPr/>
          <p:nvPr/>
        </p:nvGrpSpPr>
        <p:grpSpPr>
          <a:xfrm>
            <a:off x="2195736" y="2492896"/>
            <a:ext cx="2160240" cy="0"/>
            <a:chOff x="2195736" y="2492896"/>
            <a:chExt cx="2160240" cy="0"/>
          </a:xfrm>
        </p:grpSpPr>
        <p:cxnSp>
          <p:nvCxnSpPr>
            <p:cNvPr id="133" name="Прямая соединительная линия 132"/>
            <p:cNvCxnSpPr/>
            <p:nvPr/>
          </p:nvCxnSpPr>
          <p:spPr>
            <a:xfrm>
              <a:off x="2195736" y="2492896"/>
              <a:ext cx="216024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 стрелкой 134"/>
            <p:cNvCxnSpPr/>
            <p:nvPr/>
          </p:nvCxnSpPr>
          <p:spPr>
            <a:xfrm>
              <a:off x="2195736" y="2492896"/>
              <a:ext cx="108012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45"/>
          <p:cNvGrpSpPr/>
          <p:nvPr/>
        </p:nvGrpSpPr>
        <p:grpSpPr>
          <a:xfrm>
            <a:off x="4355976" y="2492896"/>
            <a:ext cx="1944216" cy="2880320"/>
            <a:chOff x="4355976" y="2492896"/>
            <a:chExt cx="1944216" cy="2880320"/>
          </a:xfrm>
        </p:grpSpPr>
        <p:cxnSp>
          <p:nvCxnSpPr>
            <p:cNvPr id="140" name="Прямая со стрелкой 139"/>
            <p:cNvCxnSpPr/>
            <p:nvPr/>
          </p:nvCxnSpPr>
          <p:spPr>
            <a:xfrm>
              <a:off x="4355976" y="2492896"/>
              <a:ext cx="504056" cy="7200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Группа 144"/>
            <p:cNvGrpSpPr/>
            <p:nvPr/>
          </p:nvGrpSpPr>
          <p:grpSpPr>
            <a:xfrm>
              <a:off x="4355976" y="2492896"/>
              <a:ext cx="1944216" cy="2880320"/>
              <a:chOff x="4355976" y="2492896"/>
              <a:chExt cx="1944216" cy="2880320"/>
            </a:xfrm>
          </p:grpSpPr>
          <p:cxnSp>
            <p:nvCxnSpPr>
              <p:cNvPr id="138" name="Прямая соединительная линия 137"/>
              <p:cNvCxnSpPr/>
              <p:nvPr/>
            </p:nvCxnSpPr>
            <p:spPr>
              <a:xfrm>
                <a:off x="4355976" y="2492896"/>
                <a:ext cx="1944216" cy="288032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 стрелкой 143"/>
              <p:cNvCxnSpPr/>
              <p:nvPr/>
            </p:nvCxnSpPr>
            <p:spPr>
              <a:xfrm>
                <a:off x="5220072" y="3789040"/>
                <a:ext cx="648072" cy="936104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150"/>
          <p:cNvGrpSpPr/>
          <p:nvPr/>
        </p:nvGrpSpPr>
        <p:grpSpPr>
          <a:xfrm>
            <a:off x="2555776" y="2564904"/>
            <a:ext cx="1800200" cy="2304256"/>
            <a:chOff x="2555776" y="2564904"/>
            <a:chExt cx="1800200" cy="2304256"/>
          </a:xfrm>
        </p:grpSpPr>
        <p:cxnSp>
          <p:nvCxnSpPr>
            <p:cNvPr id="148" name="Прямая соединительная линия 147"/>
            <p:cNvCxnSpPr/>
            <p:nvPr/>
          </p:nvCxnSpPr>
          <p:spPr>
            <a:xfrm>
              <a:off x="2555776" y="2564904"/>
              <a:ext cx="1800200" cy="230425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 стрелкой 149"/>
            <p:cNvCxnSpPr/>
            <p:nvPr/>
          </p:nvCxnSpPr>
          <p:spPr>
            <a:xfrm>
              <a:off x="2555776" y="2564904"/>
              <a:ext cx="1296144" cy="165618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57"/>
          <p:cNvGrpSpPr/>
          <p:nvPr/>
        </p:nvGrpSpPr>
        <p:grpSpPr>
          <a:xfrm>
            <a:off x="4355976" y="4869160"/>
            <a:ext cx="2376264" cy="0"/>
            <a:chOff x="4355976" y="4869160"/>
            <a:chExt cx="2376264" cy="0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>
              <a:off x="4355976" y="4869160"/>
              <a:ext cx="237626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 стрелкой 156"/>
            <p:cNvCxnSpPr/>
            <p:nvPr/>
          </p:nvCxnSpPr>
          <p:spPr>
            <a:xfrm>
              <a:off x="4355976" y="4869160"/>
              <a:ext cx="129614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Прямая со стрелкой 102"/>
          <p:cNvCxnSpPr/>
          <p:nvPr/>
        </p:nvCxnSpPr>
        <p:spPr>
          <a:xfrm>
            <a:off x="4355976" y="1844824"/>
            <a:ext cx="0" cy="4176464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644008" y="1772816"/>
            <a:ext cx="4269117" cy="608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проходящий через оптический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 центр не преломляется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88024" y="1844824"/>
            <a:ext cx="3626634" cy="97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проходящий параллельно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главной оптической оси,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после прохождения через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линзу пройдет через фокус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36096" y="1844824"/>
            <a:ext cx="3135987" cy="1195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Луч проходящий через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фокус после прохождения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через линзу пройдет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параллельно главной </a:t>
            </a:r>
          </a:p>
          <a:p>
            <a:pPr>
              <a:lnSpc>
                <a:spcPts val="17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оптической оси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5" grpId="1"/>
      <p:bldP spid="97" grpId="0" build="allAtOnce"/>
      <p:bldP spid="99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488</Words>
  <Application>Microsoft Office PowerPoint</Application>
  <PresentationFormat>Экран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Тема урока:  «Построение изображений, полученных с помощью  линз»</vt:lpstr>
      <vt:lpstr>К какому виду источников относятся:</vt:lpstr>
      <vt:lpstr>Слайд 3</vt:lpstr>
      <vt:lpstr>Сравните оптические силы изображенных линз</vt:lpstr>
      <vt:lpstr>Тема урока:  «Построение изображений, полученных с помощью  линз»</vt:lpstr>
      <vt:lpstr>Построение изображений, полученных с помощью линз</vt:lpstr>
      <vt:lpstr>Построение изображений, полученных с помощью линз</vt:lpstr>
      <vt:lpstr>Слайд 8</vt:lpstr>
      <vt:lpstr>Ход лучей в собирающей линзе</vt:lpstr>
      <vt:lpstr>Построить изображение точки с помощью собирающей линзы</vt:lpstr>
      <vt:lpstr>Построить изображение предмета находящегося за двойным фокусом с помощью собирающей линзы</vt:lpstr>
      <vt:lpstr>Построить изображение при помощи собирающей линзы, если предмет находится между фокусом и двойным фокусом</vt:lpstr>
      <vt:lpstr>Построить изображение при помощи собирающей линзы, если предмет находится между оптическим центром и фокусом</vt:lpstr>
      <vt:lpstr>Ход лучей в рассеивающей линзе</vt:lpstr>
      <vt:lpstr>Построить изображение точки при помощи рассеивающей линзы</vt:lpstr>
      <vt:lpstr>Построить изображение предмета при помощи рассеивающей линзы, если предмет находится за двойным фокусом</vt:lpstr>
      <vt:lpstr>Построить изображение предмета при помощи рассеивающей линзы, если предмет находится между двойным фокусом и фокусом</vt:lpstr>
      <vt:lpstr>Построить изображение предмета при помощи рассеивающей линзы, если предмет находится между фокусом и оптическим центром</vt:lpstr>
      <vt:lpstr>На рисунке показаны главная оптическая ось линзы, предмет АВ и его изображение А1В1. Определите графически положение оптического центра и фокусов линзы</vt:lpstr>
      <vt:lpstr>На тонкую собирающую линзу падает луч, который не параллелен главной оптической оси. Постройте ход луча</vt:lpstr>
      <vt:lpstr>Определите построением положение фокусов линзы, если задана главная оптическая ось и ход произвольного луча</vt:lpstr>
      <vt:lpstr>Домашнее задание: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Шарыпина</dc:creator>
  <cp:lastModifiedBy>Слава</cp:lastModifiedBy>
  <cp:revision>78</cp:revision>
  <dcterms:created xsi:type="dcterms:W3CDTF">2014-11-26T17:03:15Z</dcterms:created>
  <dcterms:modified xsi:type="dcterms:W3CDTF">2015-01-18T15:35:23Z</dcterms:modified>
</cp:coreProperties>
</file>