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6" r:id="rId2"/>
    <p:sldId id="280" r:id="rId3"/>
    <p:sldId id="281" r:id="rId4"/>
    <p:sldId id="282" r:id="rId5"/>
    <p:sldId id="283" r:id="rId6"/>
    <p:sldId id="284" r:id="rId7"/>
    <p:sldId id="285" r:id="rId8"/>
    <p:sldId id="287" r:id="rId9"/>
    <p:sldId id="286" r:id="rId10"/>
    <p:sldId id="291" r:id="rId11"/>
    <p:sldId id="292" r:id="rId12"/>
    <p:sldId id="293" r:id="rId13"/>
    <p:sldId id="294" r:id="rId14"/>
    <p:sldId id="288" r:id="rId15"/>
    <p:sldId id="295" r:id="rId16"/>
    <p:sldId id="25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F1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36FD3-38D3-4F4B-B730-D00A1009BB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B1233-5E23-4A06-AA6B-A387A22ED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B1233-5E23-4A06-AA6B-A387A22EDE8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56E48-4FA6-4D21-B717-BED867635596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52FB-6352-40CA-8B80-3E8539A6F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964488" cy="278586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  <a:latin typeface="Monotype Corsiva" pitchFamily="66" charset="0"/>
              </a:rPr>
              <a:t>«Мыслить ясно – </a:t>
            </a:r>
          </a:p>
          <a:p>
            <a:pPr algn="just"/>
            <a:r>
              <a:rPr lang="ru-RU" sz="6600" b="1" dirty="0" smtClean="0">
                <a:solidFill>
                  <a:srgbClr val="0070C0"/>
                </a:solidFill>
                <a:latin typeface="Monotype Corsiva" pitchFamily="66" charset="0"/>
              </a:rPr>
              <a:t>                  ясно излагать»</a:t>
            </a:r>
            <a:endParaRPr lang="ru-RU" sz="6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2132856"/>
            <a:ext cx="280831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Лошадь  упала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0"/>
            <a:ext cx="3240360" cy="1247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Скользкая улица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3789040"/>
            <a:ext cx="2088232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глаза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7784" y="3645024"/>
            <a:ext cx="2880320" cy="12744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Тоска выплеснулась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0" y="5733256"/>
            <a:ext cx="2483768" cy="914400"/>
          </a:xfrm>
          <a:prstGeom prst="parallelogram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Зеваки смеются</a:t>
            </a:r>
            <a:endParaRPr lang="ru-RU" sz="3200" b="1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843808" y="5373216"/>
            <a:ext cx="2592288" cy="1296144"/>
          </a:xfrm>
          <a:prstGeom prst="triangl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я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3968" y="260648"/>
            <a:ext cx="2592288" cy="914400"/>
          </a:xfrm>
          <a:prstGeom prst="roundRect">
            <a:avLst/>
          </a:prstGeom>
          <a:solidFill>
            <a:srgbClr val="1BF1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Стоило жить!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7452320" y="692696"/>
            <a:ext cx="1691680" cy="554461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Хорошее отношение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Блок-схема: подготовка 12"/>
          <p:cNvSpPr/>
          <p:nvPr/>
        </p:nvSpPr>
        <p:spPr>
          <a:xfrm>
            <a:off x="7740352" y="0"/>
            <a:ext cx="1060704" cy="612648"/>
          </a:xfrm>
          <a:prstGeom prst="flowChartPrepa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" name="Блок-схема: подготовка 13"/>
          <p:cNvSpPr/>
          <p:nvPr/>
        </p:nvSpPr>
        <p:spPr>
          <a:xfrm>
            <a:off x="7740352" y="6245352"/>
            <a:ext cx="1060704" cy="612648"/>
          </a:xfrm>
          <a:prstGeom prst="flowChartPrepa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cxnSp>
        <p:nvCxnSpPr>
          <p:cNvPr id="16" name="Прямая со стрелкой 15"/>
          <p:cNvCxnSpPr>
            <a:stCxn id="24" idx="0"/>
          </p:cNvCxnSpPr>
          <p:nvPr/>
        </p:nvCxnSpPr>
        <p:spPr>
          <a:xfrm flipH="1" flipV="1">
            <a:off x="3563888" y="2708920"/>
            <a:ext cx="3024336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555776" y="5229200"/>
            <a:ext cx="792088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403648" y="5229200"/>
            <a:ext cx="360040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563888" y="1268760"/>
            <a:ext cx="1944216" cy="13681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051720" y="3140968"/>
            <a:ext cx="1296144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860032" y="5445224"/>
            <a:ext cx="144016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835696" y="1268760"/>
            <a:ext cx="0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259632" y="3140968"/>
            <a:ext cx="720080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940152" y="3573016"/>
            <a:ext cx="1296144" cy="1800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Все мы…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380312" y="548680"/>
            <a:ext cx="0" cy="597666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971600" y="5157192"/>
            <a:ext cx="24482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491880" y="620688"/>
            <a:ext cx="792088" cy="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2132856"/>
            <a:ext cx="280831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Лошадь  упала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0"/>
            <a:ext cx="3240360" cy="1247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Скользкая улица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3789040"/>
            <a:ext cx="2088232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глаза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7784" y="3645024"/>
            <a:ext cx="2880320" cy="12744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Тоска выплеснулась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0" y="5733256"/>
            <a:ext cx="2483768" cy="914400"/>
          </a:xfrm>
          <a:prstGeom prst="parallelogram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Зеваки смеются</a:t>
            </a:r>
            <a:endParaRPr lang="ru-RU" sz="3200" b="1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843808" y="5373216"/>
            <a:ext cx="2592288" cy="1296144"/>
          </a:xfrm>
          <a:prstGeom prst="triangl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я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3968" y="260648"/>
            <a:ext cx="2592288" cy="914400"/>
          </a:xfrm>
          <a:prstGeom prst="roundRect">
            <a:avLst/>
          </a:prstGeom>
          <a:solidFill>
            <a:srgbClr val="1BF1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Стоило жить!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7452320" y="692696"/>
            <a:ext cx="1691680" cy="554461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Хорошее отношение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Блок-схема: подготовка 12"/>
          <p:cNvSpPr/>
          <p:nvPr/>
        </p:nvSpPr>
        <p:spPr>
          <a:xfrm>
            <a:off x="7740352" y="0"/>
            <a:ext cx="1060704" cy="612648"/>
          </a:xfrm>
          <a:prstGeom prst="flowChartPrepa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" name="Блок-схема: подготовка 13"/>
          <p:cNvSpPr/>
          <p:nvPr/>
        </p:nvSpPr>
        <p:spPr>
          <a:xfrm>
            <a:off x="7740352" y="6245352"/>
            <a:ext cx="1060704" cy="612648"/>
          </a:xfrm>
          <a:prstGeom prst="flowChartPrepa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cxnSp>
        <p:nvCxnSpPr>
          <p:cNvPr id="16" name="Прямая со стрелкой 15"/>
          <p:cNvCxnSpPr>
            <a:stCxn id="24" idx="0"/>
          </p:cNvCxnSpPr>
          <p:nvPr/>
        </p:nvCxnSpPr>
        <p:spPr>
          <a:xfrm flipH="1" flipV="1">
            <a:off x="3563888" y="2708920"/>
            <a:ext cx="3024336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555776" y="5229200"/>
            <a:ext cx="792088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403648" y="5229200"/>
            <a:ext cx="360040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563888" y="1268760"/>
            <a:ext cx="1944216" cy="13681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051720" y="3140968"/>
            <a:ext cx="1296144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860032" y="5445224"/>
            <a:ext cx="144016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835696" y="1268760"/>
            <a:ext cx="0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259632" y="3140968"/>
            <a:ext cx="720080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940152" y="3573016"/>
            <a:ext cx="1296144" cy="1800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Все мы…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380312" y="548680"/>
            <a:ext cx="0" cy="597666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971600" y="5157192"/>
            <a:ext cx="24482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491880" y="620688"/>
            <a:ext cx="792088" cy="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4283968" y="1340768"/>
            <a:ext cx="3384376" cy="20882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Чтобы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Тоже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Когда 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Не только – но и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408727"/>
            <a:ext cx="73803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всё ей казалось -</a:t>
            </a:r>
            <a:b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она жеребенок,</a:t>
            </a:r>
            <a:b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стоило жить,</a:t>
            </a:r>
            <a:b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работать стоило.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6" descr="хорошее отноше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778000"/>
            <a:ext cx="3275856" cy="5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3876"/>
            <a:ext cx="82078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всё ей казалось -</a:t>
            </a:r>
            <a:b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она жеребенок,</a:t>
            </a:r>
            <a:b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стоило жить,</a:t>
            </a:r>
            <a:b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работать стоило.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059832" y="2060848"/>
            <a:ext cx="2663825" cy="20161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</a:rPr>
              <a:t>СОЮЗ</a:t>
            </a:r>
          </a:p>
        </p:txBody>
      </p:sp>
      <p:sp>
        <p:nvSpPr>
          <p:cNvPr id="5" name="Овал 4"/>
          <p:cNvSpPr/>
          <p:nvPr/>
        </p:nvSpPr>
        <p:spPr>
          <a:xfrm>
            <a:off x="6227763" y="1341438"/>
            <a:ext cx="2376487" cy="115093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Служебная часть речи</a:t>
            </a:r>
          </a:p>
        </p:txBody>
      </p:sp>
      <p:sp>
        <p:nvSpPr>
          <p:cNvPr id="6" name="Овал 5"/>
          <p:cNvSpPr/>
          <p:nvPr/>
        </p:nvSpPr>
        <p:spPr>
          <a:xfrm>
            <a:off x="827088" y="1412875"/>
            <a:ext cx="1873250" cy="1079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Подчини-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тельные</a:t>
            </a:r>
          </a:p>
        </p:txBody>
      </p:sp>
      <p:sp>
        <p:nvSpPr>
          <p:cNvPr id="7" name="Овал 6"/>
          <p:cNvSpPr/>
          <p:nvPr/>
        </p:nvSpPr>
        <p:spPr>
          <a:xfrm>
            <a:off x="0" y="2924175"/>
            <a:ext cx="2484438" cy="12969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Соединяет части СП</a:t>
            </a:r>
          </a:p>
        </p:txBody>
      </p:sp>
      <p:sp>
        <p:nvSpPr>
          <p:cNvPr id="8" name="Овал 7"/>
          <p:cNvSpPr/>
          <p:nvPr/>
        </p:nvSpPr>
        <p:spPr>
          <a:xfrm>
            <a:off x="6588125" y="2780928"/>
            <a:ext cx="2555875" cy="12255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Не изменяется</a:t>
            </a:r>
          </a:p>
        </p:txBody>
      </p:sp>
      <p:sp>
        <p:nvSpPr>
          <p:cNvPr id="9" name="Овал 8"/>
          <p:cNvSpPr/>
          <p:nvPr/>
        </p:nvSpPr>
        <p:spPr>
          <a:xfrm>
            <a:off x="5868144" y="4653136"/>
            <a:ext cx="3059112" cy="1295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Не отвечает на вопросы</a:t>
            </a:r>
          </a:p>
        </p:txBody>
      </p:sp>
      <p:sp>
        <p:nvSpPr>
          <p:cNvPr id="10" name="Овал 9"/>
          <p:cNvSpPr/>
          <p:nvPr/>
        </p:nvSpPr>
        <p:spPr>
          <a:xfrm>
            <a:off x="3419872" y="5157192"/>
            <a:ext cx="2519363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Не  член предложения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971550" y="4365625"/>
            <a:ext cx="2447925" cy="1295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Соединяет ОЧП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flipH="1" flipV="1">
            <a:off x="2700338" y="2060575"/>
            <a:ext cx="965200" cy="2540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491880" y="332656"/>
            <a:ext cx="2016125" cy="115093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Сочини-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тельные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2699792" y="3933056"/>
            <a:ext cx="792088" cy="504056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411760" y="3284984"/>
            <a:ext cx="720080" cy="7200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580112" y="2132856"/>
            <a:ext cx="648072" cy="36004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5"/>
          </p:cNvCxnSpPr>
          <p:nvPr/>
        </p:nvCxnSpPr>
        <p:spPr>
          <a:xfrm>
            <a:off x="5333549" y="3781719"/>
            <a:ext cx="1254675" cy="871417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0" idx="0"/>
          </p:cNvCxnSpPr>
          <p:nvPr/>
        </p:nvCxnSpPr>
        <p:spPr>
          <a:xfrm>
            <a:off x="4572000" y="4149080"/>
            <a:ext cx="107554" cy="1008112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5796136" y="3320926"/>
            <a:ext cx="791989" cy="36066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" idx="0"/>
            <a:endCxn id="16" idx="4"/>
          </p:cNvCxnSpPr>
          <p:nvPr/>
        </p:nvCxnSpPr>
        <p:spPr>
          <a:xfrm flipV="1">
            <a:off x="4391745" y="1483594"/>
            <a:ext cx="108198" cy="577254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728191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Домашнее задание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496944" cy="3145904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Стр. 165 – контрольные вопросы № 3, 7, 8, 9, 10:</a:t>
            </a:r>
          </a:p>
          <a:p>
            <a:r>
              <a:rPr lang="ru-RU" sz="4800" b="1" dirty="0" smtClean="0">
                <a:solidFill>
                  <a:srgbClr val="0070C0"/>
                </a:solidFill>
              </a:rPr>
              <a:t> - устно ответы, </a:t>
            </a:r>
          </a:p>
          <a:p>
            <a:r>
              <a:rPr lang="ru-RU" sz="4800" b="1" dirty="0" smtClean="0">
                <a:solidFill>
                  <a:srgbClr val="0070C0"/>
                </a:solidFill>
              </a:rPr>
              <a:t>- письменно примеры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20486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Я молодец, </a:t>
            </a:r>
            <a:r>
              <a:rPr lang="ru-RU" sz="5400" b="1" dirty="0" smtClean="0">
                <a:solidFill>
                  <a:srgbClr val="FF0000"/>
                </a:solidFill>
              </a:rPr>
              <a:t>потому что</a:t>
            </a:r>
            <a:r>
              <a:rPr lang="ru-RU" sz="5400" b="1" dirty="0" smtClean="0">
                <a:solidFill>
                  <a:srgbClr val="002060"/>
                </a:solidFill>
              </a:rPr>
              <a:t>…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Я молодец, </a:t>
            </a:r>
            <a:r>
              <a:rPr lang="ru-RU" sz="5400" b="1" dirty="0" smtClean="0">
                <a:solidFill>
                  <a:srgbClr val="00B050"/>
                </a:solidFill>
              </a:rPr>
              <a:t>и поэтому</a:t>
            </a:r>
            <a:r>
              <a:rPr lang="ru-RU" sz="5400" b="1" dirty="0" smtClean="0">
                <a:solidFill>
                  <a:srgbClr val="002060"/>
                </a:solidFill>
              </a:rPr>
              <a:t>…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924944"/>
            <a:ext cx="5112568" cy="271385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 работу на </a:t>
            </a:r>
            <a:r>
              <a:rPr lang="ru-RU" sz="4800" b="1" dirty="0" err="1" smtClean="0">
                <a:solidFill>
                  <a:srgbClr val="0070C0"/>
                </a:solidFill>
              </a:rPr>
              <a:t>уроке______</a:t>
            </a:r>
            <a:endParaRPr lang="ru-RU" sz="48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5608" y="1889448"/>
            <a:ext cx="352839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340768"/>
            <a:ext cx="244827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Союз</a:t>
            </a:r>
          </a:p>
          <a:p>
            <a:pPr algn="ctr"/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491880" y="0"/>
            <a:ext cx="2592288" cy="986408"/>
          </a:xfrm>
          <a:prstGeom prst="triangle">
            <a:avLst>
              <a:gd name="adj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простой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0" y="0"/>
            <a:ext cx="3131840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?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3861048"/>
            <a:ext cx="12241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Соедини-тельный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5157192"/>
            <a:ext cx="12241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Противи-тельный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2708920"/>
            <a:ext cx="12241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Раздели-тельный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645024"/>
            <a:ext cx="11304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Причи-нный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869160"/>
            <a:ext cx="11304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Сравни-тельный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564904"/>
            <a:ext cx="11304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време-нной</a:t>
            </a:r>
            <a:endParaRPr lang="ru-RU" sz="2400" b="1" dirty="0"/>
          </a:p>
        </p:txBody>
      </p:sp>
      <p:sp>
        <p:nvSpPr>
          <p:cNvPr id="13" name="Двойная стрелка влево/вправо 12"/>
          <p:cNvSpPr>
            <a:spLocks noChangeAspect="1"/>
          </p:cNvSpPr>
          <p:nvPr/>
        </p:nvSpPr>
        <p:spPr>
          <a:xfrm rot="5400000">
            <a:off x="7131768" y="3353000"/>
            <a:ext cx="3232376" cy="792088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?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14" name="Правильный пятиугольник 13"/>
          <p:cNvSpPr/>
          <p:nvPr/>
        </p:nvSpPr>
        <p:spPr>
          <a:xfrm>
            <a:off x="7524328" y="5733256"/>
            <a:ext cx="1403648" cy="914400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очп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Ромб 14"/>
          <p:cNvSpPr/>
          <p:nvPr/>
        </p:nvSpPr>
        <p:spPr>
          <a:xfrm>
            <a:off x="5796136" y="1052736"/>
            <a:ext cx="2160240" cy="9144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Части СП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Ромб 15"/>
          <p:cNvSpPr/>
          <p:nvPr/>
        </p:nvSpPr>
        <p:spPr>
          <a:xfrm>
            <a:off x="7236296" y="404664"/>
            <a:ext cx="1706488" cy="9144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текст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3203848" y="1052736"/>
            <a:ext cx="1512168" cy="43204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4" idx="3"/>
          </p:cNvCxnSpPr>
          <p:nvPr/>
        </p:nvCxnSpPr>
        <p:spPr>
          <a:xfrm flipH="1" flipV="1">
            <a:off x="1565920" y="914400"/>
            <a:ext cx="1709936" cy="570384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2"/>
          </p:cNvCxnSpPr>
          <p:nvPr/>
        </p:nvCxnSpPr>
        <p:spPr>
          <a:xfrm>
            <a:off x="3059832" y="2255168"/>
            <a:ext cx="576064" cy="957808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2"/>
          </p:cNvCxnSpPr>
          <p:nvPr/>
        </p:nvCxnSpPr>
        <p:spPr>
          <a:xfrm flipH="1">
            <a:off x="2843808" y="2255168"/>
            <a:ext cx="216024" cy="957808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2" idx="3"/>
          </p:cNvCxnSpPr>
          <p:nvPr/>
        </p:nvCxnSpPr>
        <p:spPr>
          <a:xfrm flipH="1" flipV="1">
            <a:off x="1381944" y="3022104"/>
            <a:ext cx="525760" cy="910952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0" idx="3"/>
          </p:cNvCxnSpPr>
          <p:nvPr/>
        </p:nvCxnSpPr>
        <p:spPr>
          <a:xfrm flipH="1">
            <a:off x="1381944" y="4005064"/>
            <a:ext cx="453752" cy="9716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1" idx="3"/>
          </p:cNvCxnSpPr>
          <p:nvPr/>
        </p:nvCxnSpPr>
        <p:spPr>
          <a:xfrm flipH="1">
            <a:off x="1381944" y="3933056"/>
            <a:ext cx="597768" cy="144016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4572000" y="3140968"/>
            <a:ext cx="648072" cy="864095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572000" y="4077072"/>
            <a:ext cx="648072" cy="241176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572000" y="4077072"/>
            <a:ext cx="648072" cy="129614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3" idx="3"/>
          </p:cNvCxnSpPr>
          <p:nvPr/>
        </p:nvCxnSpPr>
        <p:spPr>
          <a:xfrm flipH="1" flipV="1">
            <a:off x="8460432" y="1124744"/>
            <a:ext cx="287524" cy="100811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3" idx="3"/>
          </p:cNvCxnSpPr>
          <p:nvPr/>
        </p:nvCxnSpPr>
        <p:spPr>
          <a:xfrm flipH="1" flipV="1">
            <a:off x="7812360" y="1628800"/>
            <a:ext cx="935596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3" idx="7"/>
            <a:endCxn id="14" idx="0"/>
          </p:cNvCxnSpPr>
          <p:nvPr/>
        </p:nvCxnSpPr>
        <p:spPr>
          <a:xfrm flipH="1">
            <a:off x="8226152" y="5365232"/>
            <a:ext cx="521804" cy="36802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H="1">
            <a:off x="1403648" y="4077072"/>
            <a:ext cx="576064" cy="237626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635896" y="2420888"/>
            <a:ext cx="914400" cy="41764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сочинение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07704" y="2348880"/>
            <a:ext cx="914400" cy="4509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?</a:t>
            </a:r>
            <a:endParaRPr lang="ru-RU" sz="7200" b="1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6056" y="1916832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57" name="Стрелка вправо 56"/>
          <p:cNvSpPr/>
          <p:nvPr/>
        </p:nvSpPr>
        <p:spPr>
          <a:xfrm rot="720000">
            <a:off x="4311158" y="1956125"/>
            <a:ext cx="4122165" cy="77637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служит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340768"/>
            <a:ext cx="244827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Союз</a:t>
            </a:r>
          </a:p>
          <a:p>
            <a:pPr algn="ctr"/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491880" y="0"/>
            <a:ext cx="2592288" cy="986408"/>
          </a:xfrm>
          <a:prstGeom prst="triangle">
            <a:avLst>
              <a:gd name="adj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простой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0" y="0"/>
            <a:ext cx="3131840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составной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3861048"/>
            <a:ext cx="12241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Соедини-тельный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5157192"/>
            <a:ext cx="12241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Противи-тельный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2708920"/>
            <a:ext cx="12241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Раздели-тельный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645024"/>
            <a:ext cx="11304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Причи-нный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869160"/>
            <a:ext cx="11304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Сравни-тельный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564904"/>
            <a:ext cx="11304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време-нной</a:t>
            </a:r>
            <a:endParaRPr lang="ru-RU" sz="2400" b="1" dirty="0"/>
          </a:p>
        </p:txBody>
      </p:sp>
      <p:sp>
        <p:nvSpPr>
          <p:cNvPr id="13" name="Двойная стрелка влево/вправо 12"/>
          <p:cNvSpPr>
            <a:spLocks noChangeAspect="1"/>
          </p:cNvSpPr>
          <p:nvPr/>
        </p:nvSpPr>
        <p:spPr>
          <a:xfrm rot="5400000">
            <a:off x="7131768" y="3353000"/>
            <a:ext cx="3232376" cy="792088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связь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Правильный пятиугольник 13"/>
          <p:cNvSpPr/>
          <p:nvPr/>
        </p:nvSpPr>
        <p:spPr>
          <a:xfrm>
            <a:off x="7524328" y="5733256"/>
            <a:ext cx="1403648" cy="914400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очп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Ромб 14"/>
          <p:cNvSpPr/>
          <p:nvPr/>
        </p:nvSpPr>
        <p:spPr>
          <a:xfrm>
            <a:off x="5796136" y="1052736"/>
            <a:ext cx="2160240" cy="9144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Части СП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Ромб 15"/>
          <p:cNvSpPr/>
          <p:nvPr/>
        </p:nvSpPr>
        <p:spPr>
          <a:xfrm>
            <a:off x="7236296" y="404664"/>
            <a:ext cx="1706488" cy="9144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текст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3203848" y="1052736"/>
            <a:ext cx="1512168" cy="43204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4" idx="3"/>
          </p:cNvCxnSpPr>
          <p:nvPr/>
        </p:nvCxnSpPr>
        <p:spPr>
          <a:xfrm flipH="1" flipV="1">
            <a:off x="1565920" y="914400"/>
            <a:ext cx="1709936" cy="570384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2"/>
          </p:cNvCxnSpPr>
          <p:nvPr/>
        </p:nvCxnSpPr>
        <p:spPr>
          <a:xfrm>
            <a:off x="3059832" y="2255168"/>
            <a:ext cx="576064" cy="957808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2"/>
          </p:cNvCxnSpPr>
          <p:nvPr/>
        </p:nvCxnSpPr>
        <p:spPr>
          <a:xfrm flipH="1">
            <a:off x="2843808" y="2255168"/>
            <a:ext cx="216024" cy="957808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2" idx="3"/>
          </p:cNvCxnSpPr>
          <p:nvPr/>
        </p:nvCxnSpPr>
        <p:spPr>
          <a:xfrm flipH="1" flipV="1">
            <a:off x="1381944" y="3022104"/>
            <a:ext cx="525760" cy="910952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0" idx="3"/>
          </p:cNvCxnSpPr>
          <p:nvPr/>
        </p:nvCxnSpPr>
        <p:spPr>
          <a:xfrm flipH="1">
            <a:off x="1381944" y="4005064"/>
            <a:ext cx="453752" cy="9716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1" idx="3"/>
          </p:cNvCxnSpPr>
          <p:nvPr/>
        </p:nvCxnSpPr>
        <p:spPr>
          <a:xfrm flipH="1">
            <a:off x="1381944" y="3933056"/>
            <a:ext cx="597768" cy="144016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4572000" y="3140968"/>
            <a:ext cx="648072" cy="864095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572000" y="4077072"/>
            <a:ext cx="648072" cy="241176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572000" y="4077072"/>
            <a:ext cx="648072" cy="129614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3" idx="3"/>
          </p:cNvCxnSpPr>
          <p:nvPr/>
        </p:nvCxnSpPr>
        <p:spPr>
          <a:xfrm flipH="1" flipV="1">
            <a:off x="8460432" y="1124744"/>
            <a:ext cx="287524" cy="100811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3" idx="3"/>
          </p:cNvCxnSpPr>
          <p:nvPr/>
        </p:nvCxnSpPr>
        <p:spPr>
          <a:xfrm flipH="1" flipV="1">
            <a:off x="7812360" y="1628800"/>
            <a:ext cx="935596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3" idx="7"/>
            <a:endCxn id="14" idx="0"/>
          </p:cNvCxnSpPr>
          <p:nvPr/>
        </p:nvCxnSpPr>
        <p:spPr>
          <a:xfrm flipH="1">
            <a:off x="8226152" y="5365232"/>
            <a:ext cx="521804" cy="36802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H="1">
            <a:off x="1403648" y="4077072"/>
            <a:ext cx="576064" cy="237626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635896" y="2420888"/>
            <a:ext cx="914400" cy="41764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сочинение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07704" y="2348880"/>
            <a:ext cx="914400" cy="4509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подчинение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6056" y="1916832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57" name="Стрелка вправо 56"/>
          <p:cNvSpPr/>
          <p:nvPr/>
        </p:nvSpPr>
        <p:spPr>
          <a:xfrm rot="720000">
            <a:off x="4311158" y="1956125"/>
            <a:ext cx="4122165" cy="77637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служит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849694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Когда учение без мысли  то это  труд  напрасный. </a:t>
            </a:r>
          </a:p>
          <a:p>
            <a:pPr indent="450000" algn="just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                      (по Конфуцию) </a:t>
            </a:r>
          </a:p>
          <a:p>
            <a:pPr indent="450000" algn="just"/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indent="450000" algn="just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Не мыслям надобно учить а мыслить.      </a:t>
            </a:r>
          </a:p>
          <a:p>
            <a:pPr indent="450000" algn="just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                                    (И.Кант)                                                                             </a:t>
            </a:r>
          </a:p>
          <a:p>
            <a:pPr indent="450000" algn="just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496944" cy="5078313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indent="450000" algn="just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Когда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учение без мысли,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это труд напрасный.</a:t>
            </a:r>
          </a:p>
          <a:p>
            <a:pPr indent="450000" algn="just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когда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),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[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].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indent="450000" algn="just"/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indent="450000" algn="just"/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indent="450000" algn="just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Не мыслям надобно учить,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мыслить.                    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а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 indent="450000" algn="just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11760" y="1628800"/>
            <a:ext cx="144016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83968" y="1772816"/>
            <a:ext cx="24482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11960" y="1628800"/>
            <a:ext cx="25202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956376" y="1628800"/>
            <a:ext cx="648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5536" y="2204864"/>
            <a:ext cx="34563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7544" y="2132856"/>
            <a:ext cx="33123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99592" y="443711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619672" y="4437112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411760" y="4437112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4437112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5536" y="4941168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71600" y="4941168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403648" y="494116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07704" y="4941168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Блок-схема: узел 46"/>
          <p:cNvSpPr/>
          <p:nvPr/>
        </p:nvSpPr>
        <p:spPr>
          <a:xfrm>
            <a:off x="4644008" y="4509120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___----</a:t>
            </a:r>
            <a:endParaRPr lang="ru-RU" dirty="0"/>
          </a:p>
        </p:txBody>
      </p:sp>
      <p:sp>
        <p:nvSpPr>
          <p:cNvPr id="48" name="Блок-схема: узел 47"/>
          <p:cNvSpPr/>
          <p:nvPr/>
        </p:nvSpPr>
        <p:spPr>
          <a:xfrm>
            <a:off x="5868144" y="4509120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444208" y="2564904"/>
            <a:ext cx="432048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164288" y="2492896"/>
            <a:ext cx="648072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164288" y="2636912"/>
            <a:ext cx="648072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699792" y="2636912"/>
            <a:ext cx="576064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491880" y="2492896"/>
            <a:ext cx="864096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491880" y="2636912"/>
            <a:ext cx="864096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 smtClean="0"/>
              <a:t>	</a:t>
            </a:r>
          </a:p>
          <a:p>
            <a:pPr algn="just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      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),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[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3    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b="1" dirty="0" smtClean="0"/>
          </a:p>
          <a:p>
            <a:pPr algn="just"/>
            <a:r>
              <a:rPr lang="ru-RU" sz="4400" b="1" dirty="0" smtClean="0"/>
              <a:t>	Как только слова уже сказаны, в голову приходят умные мысли.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sz="4400" b="1" dirty="0" smtClean="0"/>
              <a:t> 	Когда наступает ночь, всегда есть о чём поразмышлять.</a:t>
            </a:r>
          </a:p>
          <a:p>
            <a:pPr algn="just"/>
            <a:endParaRPr lang="ru-RU" b="1" dirty="0" smtClean="0"/>
          </a:p>
          <a:p>
            <a:pPr indent="450000" algn="just"/>
            <a:r>
              <a:rPr lang="ru-RU" sz="4400" b="1" dirty="0" smtClean="0"/>
              <a:t> Если   вы сказали, не подумав, вы сказали то, что думаете.</a:t>
            </a:r>
            <a:endParaRPr lang="ru-RU" sz="4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1124744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31640" y="1124744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31640" y="1268760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43808" y="1196752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43808" y="1340768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63888" y="1196752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76056" y="1124744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76056" y="1268760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 smtClean="0"/>
              <a:t>	</a:t>
            </a:r>
          </a:p>
          <a:p>
            <a:pPr algn="just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если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),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[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 smtClean="0">
                <a:solidFill>
                  <a:srgbClr val="FF0000"/>
                </a:solidFill>
              </a:rPr>
              <a:t>что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b="1" dirty="0" smtClean="0"/>
          </a:p>
          <a:p>
            <a:pPr algn="just"/>
            <a:r>
              <a:rPr lang="ru-RU" sz="4400" b="1" dirty="0" smtClean="0"/>
              <a:t>	</a:t>
            </a:r>
            <a:endParaRPr lang="ru-RU" b="1" dirty="0" smtClean="0"/>
          </a:p>
          <a:p>
            <a:pPr indent="450000" algn="just"/>
            <a:r>
              <a:rPr lang="ru-RU" sz="44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Если</a:t>
            </a:r>
            <a:r>
              <a:rPr lang="ru-RU" sz="4800" b="1" dirty="0" smtClean="0"/>
              <a:t>   </a:t>
            </a:r>
            <a:r>
              <a:rPr lang="ru-RU" sz="4800" b="1" dirty="0" smtClean="0">
                <a:solidFill>
                  <a:srgbClr val="00B050"/>
                </a:solidFill>
              </a:rPr>
              <a:t>вы сказали</a:t>
            </a:r>
            <a:r>
              <a:rPr lang="ru-RU" sz="4800" b="1" dirty="0" smtClean="0"/>
              <a:t>, не подумав, </a:t>
            </a:r>
            <a:r>
              <a:rPr lang="ru-RU" sz="4800" b="1" dirty="0" smtClean="0">
                <a:solidFill>
                  <a:srgbClr val="0070C0"/>
                </a:solidFill>
              </a:rPr>
              <a:t>вы сказали </a:t>
            </a:r>
            <a:r>
              <a:rPr lang="ru-RU" sz="4800" b="1" dirty="0" smtClean="0"/>
              <a:t>то, </a:t>
            </a:r>
            <a:r>
              <a:rPr lang="ru-RU" sz="4800" b="1" dirty="0" smtClean="0">
                <a:solidFill>
                  <a:srgbClr val="FF0000"/>
                </a:solidFill>
              </a:rPr>
              <a:t>что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думаете</a:t>
            </a:r>
            <a:r>
              <a:rPr lang="ru-RU" sz="4800" b="1" dirty="0" smtClean="0"/>
              <a:t>.</a:t>
            </a:r>
            <a:endParaRPr lang="ru-RU" sz="4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63688" y="1772816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83768" y="1772816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83768" y="1628800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44008" y="1772816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067944" y="1772816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644008" y="1628800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164288" y="1556792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164288" y="1772816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Восстановите предложения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363272" cy="4785395"/>
          </a:xfrm>
          <a:noFill/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Союз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зато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производный,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_________образован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из предлога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и местоимения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то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ru-RU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 eaLnBrk="1" hangingPunct="1">
              <a:defRPr/>
            </a:pP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Благодаря союзу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будто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мы можем  составить предложение, в котором  устанавливается  __________ подчинение .</a:t>
            </a:r>
            <a:endParaRPr lang="ru-RU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Восстановите предложения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noFill/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Союз </a:t>
            </a:r>
            <a:r>
              <a:rPr lang="ru-RU" sz="4000" b="1" i="1" dirty="0" smtClean="0"/>
              <a:t>зато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производный,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потому что 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образован из предлога </a:t>
            </a:r>
            <a:r>
              <a:rPr lang="ru-RU" sz="4000" b="1" i="1" dirty="0" smtClean="0"/>
              <a:t>за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и местоимения </a:t>
            </a:r>
            <a:r>
              <a:rPr lang="ru-RU" sz="4000" b="1" i="1" dirty="0" smtClean="0"/>
              <a:t>то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ru-RU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 eaLnBrk="1" hangingPunct="1">
              <a:defRPr/>
            </a:pP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Благодаря союзу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будто</a:t>
            </a: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мы можем  составить предложение, в котором  устанавливается  сравнительное   подчинение.</a:t>
            </a:r>
            <a:endParaRPr lang="ru-RU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281</Words>
  <Application>Microsoft Office PowerPoint</Application>
  <PresentationFormat>Экран (4:3)</PresentationFormat>
  <Paragraphs>115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Восстановите предложения</vt:lpstr>
      <vt:lpstr>Восстановите предложения</vt:lpstr>
      <vt:lpstr>Слайд 10</vt:lpstr>
      <vt:lpstr>Слайд 11</vt:lpstr>
      <vt:lpstr>Слайд 12</vt:lpstr>
      <vt:lpstr>Слайд 13</vt:lpstr>
      <vt:lpstr>Слайд 14</vt:lpstr>
      <vt:lpstr>Домашнее задание</vt:lpstr>
      <vt:lpstr>Я молодец, потому что… Я молодец, и поэтому…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ВолченкоСВ</cp:lastModifiedBy>
  <cp:revision>56</cp:revision>
  <dcterms:created xsi:type="dcterms:W3CDTF">2014-03-05T13:33:59Z</dcterms:created>
  <dcterms:modified xsi:type="dcterms:W3CDTF">2014-12-07T17:41:36Z</dcterms:modified>
</cp:coreProperties>
</file>