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6" r:id="rId10"/>
    <p:sldId id="289" r:id="rId11"/>
    <p:sldId id="272" r:id="rId12"/>
    <p:sldId id="274" r:id="rId13"/>
    <p:sldId id="277" r:id="rId14"/>
    <p:sldId id="276" r:id="rId15"/>
    <p:sldId id="28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8" r:id="rId24"/>
    <p:sldId id="286" r:id="rId25"/>
    <p:sldId id="287" r:id="rId26"/>
    <p:sldId id="273" r:id="rId27"/>
    <p:sldId id="269" r:id="rId28"/>
    <p:sldId id="275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0E5"/>
    <a:srgbClr val="180492"/>
    <a:srgbClr val="005696"/>
    <a:srgbClr val="FF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525C-AC29-4B69-A73C-A9AE7E4042C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0F479-C581-44A2-8C8E-C84B70CB0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F479-C581-44A2-8C8E-C84B70CB02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3902441_1284237429_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797152"/>
            <a:ext cx="1961600" cy="206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ysubs.ru/o-perevodah/phraseo.html" TargetMode="External"/><Relationship Id="rId2" Type="http://schemas.openxmlformats.org/officeDocument/2006/relationships/hyperlink" Target="http://www.razumniki.ru/frazeologizm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voyrebenok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00039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«Весёлые</a:t>
            </a:r>
            <a:b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фразеологизмы»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0430" y="4500570"/>
            <a:ext cx="5400668" cy="17526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Авторы: </a:t>
            </a:r>
            <a:r>
              <a:rPr lang="ru-RU" sz="2400" dirty="0" err="1" smtClean="0">
                <a:solidFill>
                  <a:schemeClr val="tx1"/>
                </a:solidFill>
              </a:rPr>
              <a:t>Корнышова</a:t>
            </a:r>
            <a:r>
              <a:rPr lang="ru-RU" sz="2400" dirty="0" smtClean="0">
                <a:solidFill>
                  <a:schemeClr val="tx1"/>
                </a:solidFill>
              </a:rPr>
              <a:t> О.В., </a:t>
            </a:r>
            <a:r>
              <a:rPr lang="ru-RU" sz="2400" dirty="0" err="1" smtClean="0">
                <a:solidFill>
                  <a:schemeClr val="tx1"/>
                </a:solidFill>
              </a:rPr>
              <a:t>Борзова</a:t>
            </a:r>
            <a:r>
              <a:rPr lang="ru-RU" sz="2400" dirty="0" smtClean="0">
                <a:solidFill>
                  <a:schemeClr val="tx1"/>
                </a:solidFill>
              </a:rPr>
              <a:t> Г.И., учителя русского языка и литературы «специальной коррекционной школы </a:t>
            </a:r>
            <a:r>
              <a:rPr lang="en-US" sz="2400" dirty="0" smtClean="0">
                <a:solidFill>
                  <a:schemeClr val="tx1"/>
                </a:solidFill>
              </a:rPr>
              <a:t>VIII</a:t>
            </a:r>
            <a:r>
              <a:rPr lang="ru-RU" sz="2400" dirty="0" smtClean="0">
                <a:solidFill>
                  <a:schemeClr val="tx1"/>
                </a:solidFill>
              </a:rPr>
              <a:t> вида»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CIM\100PHOTO\SAM_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71480"/>
            <a:ext cx="2625347" cy="3500462"/>
          </a:xfrm>
          <a:prstGeom prst="rect">
            <a:avLst/>
          </a:prstGeom>
          <a:noFill/>
        </p:spPr>
      </p:pic>
      <p:pic>
        <p:nvPicPr>
          <p:cNvPr id="1028" name="Picture 4" descr="G:\DCIM\100PHOTO\SAM_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2786082" cy="2089562"/>
          </a:xfrm>
          <a:prstGeom prst="rect">
            <a:avLst/>
          </a:prstGeom>
          <a:noFill/>
        </p:spPr>
      </p:pic>
      <p:pic>
        <p:nvPicPr>
          <p:cNvPr id="1029" name="Picture 5" descr="G:\DCIM\100PHOTO\SAM_0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2714644" cy="2035983"/>
          </a:xfrm>
          <a:prstGeom prst="rect">
            <a:avLst/>
          </a:prstGeom>
          <a:noFill/>
        </p:spPr>
      </p:pic>
      <p:pic>
        <p:nvPicPr>
          <p:cNvPr id="1030" name="Picture 6" descr="G:\DCIM\100PHOTO\SAM_0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00570"/>
            <a:ext cx="2714612" cy="2035959"/>
          </a:xfrm>
          <a:prstGeom prst="rect">
            <a:avLst/>
          </a:prstGeom>
          <a:noFill/>
        </p:spPr>
      </p:pic>
      <p:pic>
        <p:nvPicPr>
          <p:cNvPr id="1035" name="Picture 11" descr="Школьный фразеологический словарь русского языка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2500330" cy="3483296"/>
          </a:xfrm>
          <a:prstGeom prst="rect">
            <a:avLst/>
          </a:prstGeom>
          <a:noFill/>
        </p:spPr>
      </p:pic>
      <p:pic>
        <p:nvPicPr>
          <p:cNvPr id="1037" name="Picture 13" descr="Толковый словарь русского язы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85728"/>
            <a:ext cx="244316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85728"/>
            <a:ext cx="8229629" cy="6429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Откуда берутся фразеологизмы…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85720" y="928670"/>
            <a:ext cx="3571875" cy="207168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5286380" y="1000108"/>
            <a:ext cx="3571875" cy="207168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214282" y="4357694"/>
            <a:ext cx="3571875" cy="207168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5214942" y="4286256"/>
            <a:ext cx="3571875" cy="207168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2643174" y="2571744"/>
            <a:ext cx="3571875" cy="2071687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596" y="1142984"/>
            <a:ext cx="328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Исконно русские</a:t>
            </a:r>
          </a:p>
          <a:p>
            <a:r>
              <a:rPr lang="ru-RU" sz="2800" dirty="0">
                <a:latin typeface="Times New Roman" pitchFamily="18" charset="0"/>
              </a:rPr>
              <a:t> сматывать удочки,     расправлять крылья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570" y="1285860"/>
            <a:ext cx="3214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Старославянские</a:t>
            </a:r>
          </a:p>
          <a:p>
            <a:r>
              <a:rPr lang="ru-RU" sz="2800" dirty="0">
                <a:latin typeface="Times New Roman" pitchFamily="18" charset="0"/>
              </a:rPr>
              <a:t>как зеницу око,</a:t>
            </a:r>
          </a:p>
          <a:p>
            <a:r>
              <a:rPr lang="ru-RU" sz="2800" dirty="0">
                <a:latin typeface="Times New Roman" pitchFamily="18" charset="0"/>
              </a:rPr>
              <a:t>не от мира сего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26" y="2571744"/>
            <a:ext cx="3500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Из разных профессий</a:t>
            </a:r>
          </a:p>
          <a:p>
            <a:r>
              <a:rPr lang="ru-RU" sz="2400" dirty="0">
                <a:latin typeface="Times New Roman" pitchFamily="18" charset="0"/>
              </a:rPr>
              <a:t>сгущать краски,</a:t>
            </a:r>
          </a:p>
          <a:p>
            <a:r>
              <a:rPr lang="ru-RU" sz="2400" dirty="0">
                <a:latin typeface="Times New Roman" pitchFamily="18" charset="0"/>
              </a:rPr>
              <a:t>ход конем,</a:t>
            </a:r>
          </a:p>
          <a:p>
            <a:r>
              <a:rPr lang="ru-RU" sz="2400" dirty="0">
                <a:latin typeface="Times New Roman" pitchFamily="18" charset="0"/>
              </a:rPr>
              <a:t>привести к общему знаменателю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473" y="4549775"/>
            <a:ext cx="3429024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Крылатые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слова из мифологии</a:t>
            </a:r>
          </a:p>
          <a:p>
            <a:r>
              <a:rPr lang="ru-RU" sz="2400" dirty="0">
                <a:latin typeface="Times New Roman" pitchFamily="18" charset="0"/>
              </a:rPr>
              <a:t>ахиллесова пята,</a:t>
            </a:r>
          </a:p>
          <a:p>
            <a:r>
              <a:rPr lang="ru-RU" sz="2400" dirty="0">
                <a:latin typeface="Times New Roman" pitchFamily="18" charset="0"/>
              </a:rPr>
              <a:t>нить Ариадны,</a:t>
            </a:r>
          </a:p>
          <a:p>
            <a:r>
              <a:rPr lang="ru-RU" sz="2400" dirty="0">
                <a:latin typeface="Times New Roman" pitchFamily="18" charset="0"/>
              </a:rPr>
              <a:t>дамоклов меч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43504" y="4500570"/>
            <a:ext cx="4000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Крылатые слова и выражения,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   созданные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писателем</a:t>
            </a:r>
          </a:p>
          <a:p>
            <a:r>
              <a:rPr lang="ru-RU" sz="2000" dirty="0">
                <a:latin typeface="Times New Roman" pitchFamily="18" charset="0"/>
              </a:rPr>
              <a:t>Голый король</a:t>
            </a:r>
          </a:p>
          <a:p>
            <a:r>
              <a:rPr lang="ru-RU" sz="2000" dirty="0">
                <a:latin typeface="Times New Roman" pitchFamily="18" charset="0"/>
              </a:rPr>
              <a:t>Счастливые часов не наблюдают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0100" y="285728"/>
            <a:ext cx="70009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ЗАДАНИЕ: «НАЙДИ ПАРУ»</a:t>
            </a:r>
            <a:endParaRPr lang="ru-RU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57290" y="1571612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 воду опущенный. </a:t>
            </a:r>
            <a:endParaRPr lang="ru-RU" sz="2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28" y="3357562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Воды не замутит. </a:t>
            </a:r>
            <a:endParaRPr lang="ru-RU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728" y="3929066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Набрал в рот воды. </a:t>
            </a:r>
            <a:endParaRPr lang="ru-RU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28728" y="4500570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 воду глядел. </a:t>
            </a:r>
            <a:endParaRPr lang="ru-RU" sz="24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57290" y="2143116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Толочь воду в ступе. </a:t>
            </a:r>
            <a:endParaRPr lang="ru-RU" sz="24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8728" y="2786058"/>
            <a:ext cx="342902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Седьмая вода на киселе. </a:t>
            </a:r>
            <a:endParaRPr lang="ru-RU" sz="24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85918" y="5643578"/>
            <a:ext cx="307183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Прошли огонь и воду. </a:t>
            </a:r>
            <a:endParaRPr lang="ru-RU" sz="24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785918" y="5072074"/>
            <a:ext cx="307183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две капли воды. </a:t>
            </a:r>
            <a:endParaRPr lang="ru-RU" sz="2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85918" y="6215082"/>
            <a:ext cx="307183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воды утекло. </a:t>
            </a:r>
            <a:endParaRPr lang="ru-RU" sz="24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357290" y="1000108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Водой не разольешь. </a:t>
            </a:r>
            <a:endParaRPr lang="ru-RU" sz="2400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072066" y="1571612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похожи.</a:t>
            </a:r>
            <a:endParaRPr lang="ru-RU" sz="2400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72066" y="2143116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Всё испытали.</a:t>
            </a:r>
            <a:endParaRPr lang="ru-RU" sz="2400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072066" y="2714620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Неразлучные друзья</a:t>
            </a:r>
            <a:endParaRPr lang="ru-RU" sz="24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72066" y="3357562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Дальний родственник.</a:t>
            </a:r>
            <a:endParaRPr lang="ru-RU" sz="24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72066" y="3929066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Бесполезная работа.</a:t>
            </a:r>
            <a:endParaRPr lang="ru-RU" sz="24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072066" y="4500570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Долгое время.</a:t>
            </a:r>
            <a:endParaRPr lang="ru-RU" sz="2400" dirty="0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072066" y="5072074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Угадал.</a:t>
            </a:r>
            <a:endParaRPr lang="ru-RU" sz="24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072066" y="5643578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Тихий человек.</a:t>
            </a:r>
            <a:endParaRPr lang="ru-RU" sz="2400" dirty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5072066" y="6215082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Молчаливый человек.</a:t>
            </a:r>
            <a:endParaRPr lang="ru-RU" sz="24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72066" y="1000108"/>
            <a:ext cx="35004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Грустный человек.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E5A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E5A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45D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45D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488" y="687390"/>
            <a:ext cx="3286148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/>
              <a:t>СИНОНИМЫ</a:t>
            </a:r>
            <a:endParaRPr lang="ru-RU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4000504"/>
            <a:ext cx="6572296" cy="2143140"/>
          </a:xfrm>
          <a:prstGeom prst="rect">
            <a:avLst/>
          </a:prstGeom>
          <a:solidFill>
            <a:schemeClr val="bg2"/>
          </a:solidFill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sng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0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56" y="4068331"/>
            <a:ext cx="6572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Синонимы используются в речи для: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-более точного и верного выражения мысли;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-придания эмоциональной окраски;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-избегания тавтологии (повторений);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связи смежных предложений в тексте.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10" y="1357298"/>
            <a:ext cx="8001056" cy="2214578"/>
          </a:xfrm>
          <a:prstGeom prst="rect">
            <a:avLst/>
          </a:prstGeom>
          <a:solidFill>
            <a:schemeClr val="bg2"/>
          </a:solidFill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Синонимы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— это слова одной части речи, различные по написанию и звучанию, имеющие тождественное (одинаковое) или близкое лексическое значение.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Пример: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веселый — радостный, праздничный,  ликующий,</a:t>
            </a:r>
          </a:p>
          <a:p>
            <a:pPr algn="just">
              <a:spcBef>
                <a:spcPct val="0"/>
              </a:spcBef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радужный.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1000108"/>
            <a:ext cx="507209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Как снег на голову - </a:t>
            </a:r>
            <a:endParaRPr lang="ru-RU" sz="4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29256" y="1000108"/>
            <a:ext cx="350046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неожиданно.</a:t>
            </a:r>
            <a:endParaRPr lang="ru-RU" sz="4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3636" y="3357562"/>
            <a:ext cx="271464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опытный.</a:t>
            </a:r>
            <a:endParaRPr lang="ru-RU" sz="4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9256" y="2571744"/>
            <a:ext cx="257176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темно.</a:t>
            </a:r>
            <a:endParaRPr lang="ru-RU" sz="44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2560732"/>
            <a:ext cx="485778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Хоть глаз выколи - </a:t>
            </a:r>
            <a:endParaRPr lang="ru-RU" sz="44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3346550"/>
            <a:ext cx="571504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Стрелянный воробей - </a:t>
            </a:r>
            <a:endParaRPr lang="ru-RU" sz="44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1774914"/>
            <a:ext cx="571504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Яблоку негде упасть - </a:t>
            </a:r>
            <a:endParaRPr lang="ru-RU" sz="4400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72198" y="1774914"/>
            <a:ext cx="228601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тесно.</a:t>
            </a:r>
            <a:endParaRPr lang="ru-RU" sz="44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357166"/>
            <a:ext cx="635798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Замени  синонимичным  фразеологизмом!</a:t>
            </a:r>
            <a:endParaRPr lang="ru-RU" sz="2400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4203806"/>
            <a:ext cx="650085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Держать язык за зубами -</a:t>
            </a:r>
            <a:endParaRPr lang="ru-RU" sz="44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86446" y="5000636"/>
            <a:ext cx="257176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молчать.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000108"/>
            <a:ext cx="521497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Возносить до небес- </a:t>
            </a:r>
            <a:endParaRPr lang="ru-RU" sz="4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86446" y="1000108"/>
            <a:ext cx="285752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хвалить.</a:t>
            </a:r>
            <a:endParaRPr lang="ru-RU" sz="4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43636" y="3357562"/>
            <a:ext cx="271464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исчезать.</a:t>
            </a:r>
            <a:endParaRPr lang="ru-RU" sz="4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29124" y="2571744"/>
            <a:ext cx="221457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бить.</a:t>
            </a:r>
            <a:endParaRPr lang="ru-RU" sz="44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472" y="2560732"/>
            <a:ext cx="385765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Намять бока - </a:t>
            </a:r>
            <a:endParaRPr lang="ru-RU" sz="44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3346550"/>
            <a:ext cx="571504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Рассеивать как дым - </a:t>
            </a:r>
            <a:endParaRPr lang="ru-RU" sz="44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282" y="1785926"/>
            <a:ext cx="578647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Водить вокруг пальца- </a:t>
            </a:r>
            <a:endParaRPr lang="ru-RU" sz="4400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857884" y="1774914"/>
            <a:ext cx="328611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обманывать</a:t>
            </a:r>
            <a:endParaRPr lang="ru-RU" sz="44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71604" y="357166"/>
            <a:ext cx="635798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Замени  синонимичным  фразеологизмом!</a:t>
            </a:r>
            <a:endParaRPr lang="ru-RU" sz="2400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4203806"/>
            <a:ext cx="414340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 гулькин нос -</a:t>
            </a:r>
            <a:endParaRPr lang="ru-RU" sz="44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572000" y="4214818"/>
            <a:ext cx="350046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очень мало.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0166" y="5000636"/>
            <a:ext cx="321471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Вариться в</a:t>
            </a:r>
            <a:endParaRPr lang="ru-RU" sz="4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8860" y="550585"/>
            <a:ext cx="542928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Закончи фразеологизм</a:t>
            </a:r>
            <a:endParaRPr lang="ru-RU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9058" y="2753021"/>
            <a:ext cx="485778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чистую воду.</a:t>
            </a:r>
            <a:endParaRPr lang="ru-RU" sz="4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9058" y="2071678"/>
            <a:ext cx="485778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сыр в масле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2060666"/>
            <a:ext cx="342902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Катается, как</a:t>
            </a:r>
            <a:endParaRPr lang="ru-RU" sz="44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2775046"/>
            <a:ext cx="342902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Выводить на</a:t>
            </a:r>
            <a:endParaRPr lang="ru-RU" sz="44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0034" y="1274848"/>
            <a:ext cx="342902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Дрожит, как</a:t>
            </a:r>
            <a:endParaRPr lang="ru-RU" sz="4400" b="1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29058" y="1285860"/>
            <a:ext cx="485778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осиновый лист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0034" y="3558118"/>
            <a:ext cx="342902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Держать в</a:t>
            </a:r>
            <a:endParaRPr lang="ru-RU" sz="4400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29058" y="3571876"/>
            <a:ext cx="4929222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ежовых рукавицах</a:t>
            </a:r>
            <a:endParaRPr lang="ru-RU" sz="44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00034" y="4286256"/>
            <a:ext cx="3643338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Поразить, как</a:t>
            </a:r>
            <a:endParaRPr lang="ru-RU" sz="4400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71934" y="4334311"/>
            <a:ext cx="507206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гром среди ясного неба.</a:t>
            </a:r>
            <a:endParaRPr lang="ru-RU" sz="3600" b="1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57686" y="5000636"/>
            <a:ext cx="4786314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собственном соку.</a:t>
            </a:r>
            <a:endParaRPr lang="ru-RU" sz="4400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3108" y="5786454"/>
            <a:ext cx="228601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Сидеть</a:t>
            </a:r>
            <a:endParaRPr lang="ru-RU" sz="4400" b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29124" y="5786454"/>
            <a:ext cx="400049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сложа руки.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1" animBg="1"/>
      <p:bldP spid="11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2976" y="357166"/>
            <a:ext cx="614366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ЗАКОНЧИ ФРАЗЕОЛОГИЗМ…</a:t>
            </a:r>
            <a:endParaRPr lang="ru-RU" sz="3200" b="1" dirty="0"/>
          </a:p>
        </p:txBody>
      </p:sp>
      <p:pic>
        <p:nvPicPr>
          <p:cNvPr id="5126" name="Picture 6" descr="http://im6-tub-ru.yandex.net/i?id=342290390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850" y="2857496"/>
            <a:ext cx="1140150" cy="1000132"/>
          </a:xfrm>
          <a:prstGeom prst="rect">
            <a:avLst/>
          </a:prstGeom>
          <a:noFill/>
        </p:spPr>
      </p:pic>
      <p:pic>
        <p:nvPicPr>
          <p:cNvPr id="5128" name="Picture 8" descr="http://im1-tub-ru.yandex.net/i?id=556816159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1047758" cy="785818"/>
          </a:xfrm>
          <a:prstGeom prst="rect">
            <a:avLst/>
          </a:prstGeom>
          <a:noFill/>
        </p:spPr>
      </p:pic>
      <p:pic>
        <p:nvPicPr>
          <p:cNvPr id="5132" name="Picture 12" descr="http://im5-tub-ru.yandex.net/i?id=97627348-1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643554"/>
            <a:ext cx="1416854" cy="1214446"/>
          </a:xfrm>
          <a:prstGeom prst="rect">
            <a:avLst/>
          </a:prstGeom>
          <a:noFill/>
        </p:spPr>
      </p:pic>
      <p:pic>
        <p:nvPicPr>
          <p:cNvPr id="5134" name="Picture 14" descr="http://im0-tub-ru.yandex.net/i?id=556110142-2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15106"/>
            <a:ext cx="902977" cy="728207"/>
          </a:xfrm>
          <a:prstGeom prst="rect">
            <a:avLst/>
          </a:prstGeom>
          <a:noFill/>
        </p:spPr>
      </p:pic>
      <p:pic>
        <p:nvPicPr>
          <p:cNvPr id="5136" name="Picture 16" descr="http://im4-tub-ru.yandex.net/i?id=346910037-4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857232"/>
            <a:ext cx="1143008" cy="857256"/>
          </a:xfrm>
          <a:prstGeom prst="rect">
            <a:avLst/>
          </a:prstGeom>
          <a:noFill/>
        </p:spPr>
      </p:pic>
      <p:pic>
        <p:nvPicPr>
          <p:cNvPr id="5138" name="Picture 18" descr="http://im6-tub-ru.yandex.net/i?id=33322252-5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5857900"/>
            <a:ext cx="1000100" cy="1000100"/>
          </a:xfrm>
          <a:prstGeom prst="rect">
            <a:avLst/>
          </a:prstGeom>
          <a:noFill/>
        </p:spPr>
      </p:pic>
      <p:pic>
        <p:nvPicPr>
          <p:cNvPr id="5140" name="Picture 20" descr="http://im5-tub-ru.yandex.net/i?id=442986351-40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643314"/>
            <a:ext cx="1000132" cy="1000132"/>
          </a:xfrm>
          <a:prstGeom prst="rect">
            <a:avLst/>
          </a:prstGeom>
          <a:noFill/>
        </p:spPr>
      </p:pic>
      <p:pic>
        <p:nvPicPr>
          <p:cNvPr id="5142" name="Picture 22" descr="http://im6-tub-ru.yandex.net/i?id=378323623-09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678" y="4214818"/>
            <a:ext cx="1357322" cy="1687440"/>
          </a:xfrm>
          <a:prstGeom prst="rect">
            <a:avLst/>
          </a:prstGeom>
          <a:noFill/>
        </p:spPr>
      </p:pic>
      <p:pic>
        <p:nvPicPr>
          <p:cNvPr id="5144" name="Picture 24" descr="http://im0-tub-ru.yandex.net/i?id=552014711-66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1785926"/>
            <a:ext cx="670565" cy="1143008"/>
          </a:xfrm>
          <a:prstGeom prst="rect">
            <a:avLst/>
          </a:prstGeom>
          <a:noFill/>
        </p:spPr>
      </p:pic>
      <p:pic>
        <p:nvPicPr>
          <p:cNvPr id="5146" name="Picture 26" descr="http://im3-tub-ru.yandex.net/i?id=140748147-53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06" y="1714488"/>
            <a:ext cx="928694" cy="1114433"/>
          </a:xfrm>
          <a:prstGeom prst="rect">
            <a:avLst/>
          </a:prstGeom>
          <a:noFill/>
        </p:spPr>
      </p:pic>
      <p:pic>
        <p:nvPicPr>
          <p:cNvPr id="5148" name="Picture 28" descr="http://im2-tub-ru.yandex.net/i?id=176306338-57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643446"/>
            <a:ext cx="1071570" cy="1071570"/>
          </a:xfrm>
          <a:prstGeom prst="rect">
            <a:avLst/>
          </a:prstGeom>
          <a:noFill/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142976" y="1142984"/>
            <a:ext cx="27860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Голоден как …</a:t>
            </a:r>
            <a:endParaRPr lang="ru-RU" sz="3200" b="1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714480" y="2571744"/>
            <a:ext cx="27860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Здоров как …</a:t>
            </a:r>
            <a:endParaRPr lang="ru-RU" sz="3200" b="1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214346" y="1857364"/>
            <a:ext cx="24288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Хитёр как …</a:t>
            </a:r>
            <a:endParaRPr lang="ru-RU" sz="3200" b="1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357554" y="1928802"/>
            <a:ext cx="278608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Труслив как …</a:t>
            </a:r>
            <a:endParaRPr lang="ru-RU" sz="3200" b="1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714612" y="3286124"/>
            <a:ext cx="3357586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Изворотлив как …</a:t>
            </a:r>
            <a:endParaRPr lang="ru-RU" sz="3200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14282" y="3929066"/>
            <a:ext cx="328614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Колючий  как …</a:t>
            </a:r>
            <a:endParaRPr lang="ru-RU" sz="3200" b="1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85720" y="4714884"/>
            <a:ext cx="24288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Надут как …</a:t>
            </a:r>
            <a:endParaRPr lang="ru-RU" sz="3200" b="1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572000" y="4071942"/>
            <a:ext cx="214314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Нем как …</a:t>
            </a:r>
            <a:endParaRPr lang="ru-RU" sz="3200" b="1" dirty="0"/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5286388"/>
            <a:ext cx="307183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Грязный как …</a:t>
            </a:r>
            <a:endParaRPr lang="ru-RU" sz="3200" b="1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85720" y="6000768"/>
            <a:ext cx="242889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Упрям как …</a:t>
            </a:r>
            <a:endParaRPr lang="ru-RU" sz="3200" b="1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3786182" y="6072206"/>
            <a:ext cx="2928958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Болтлив как …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01342 C -0.07569 0.00671 -0.04722 0.01851 -0.0875 0.00694 C -0.09027 0.00601 -0.0927 0.00393 -0.09548 0.00254 C -0.09861 0.00092 -0.1052 -0.00162 -0.1052 -0.00162 C -0.11267 -0.01158 -0.12725 -0.01528 -0.1375 -0.01899 C -0.14218 -0.02061 -0.15069 -0.02454 -0.1552 -0.02755 C -0.15694 -0.02871 -0.15816 -0.03079 -0.16007 -0.03172 C -0.17291 -0.0375 -0.18645 -0.03866 -0.19878 -0.04676 C -0.2052 -0.04561 -0.21614 -0.04514 -0.22135 -0.0382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59 -0.02546 C -0.11267 -0.02916 -0.14583 -0.03379 -0.17673 -0.04051 C -0.19843 -0.04514 -0.21979 -0.05509 -0.24132 -0.05972 C -0.27274 -0.06666 -0.30503 -0.06805 -0.33645 -0.07477 C -0.35729 -0.07916 -0.37673 -0.08472 -0.39774 -0.08773 C -0.40486 -0.09074 -0.41163 -0.09583 -0.41857 -0.09861 C -0.42378 -0.10069 -0.42951 -0.10046 -0.43472 -0.10277 C -0.44757 -0.10833 -0.45764 -0.11157 -0.47031 -0.11574 C -0.48472 -0.12754 -0.50364 -0.13078 -0.52031 -0.13495 C -0.53125 -0.1449 -0.51753 -0.13379 -0.53472 -0.14143 C -0.5401 -0.14375 -0.54861 -0.14884 -0.55416 -0.15231 C -0.56927 -0.16157 -0.58229 -0.1743 -0.596 -0.18657 C -0.59791 -0.18819 -0.60034 -0.18796 -0.6026 -0.18889 C -0.61076 -0.19213 -0.61909 -0.19467 -0.62673 -0.1995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00833 C -0.05903 -0.00972 -0.07691 -0.0125 -0.09861 -0.0125 " pathEditMode="relative" ptsTypes="fA">
                                      <p:cBhvr>
                                        <p:cTn id="14" dur="2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6 -0.02106 C -0.07309 -0.05463 -0.07448 -0.09097 -0.08108 -0.1243 C -0.08473 -0.14328 -0.09254 -0.15856 -0.09896 -0.17592 C -0.10782 -0.19977 -0.11754 -0.22291 -0.12639 -0.24676 C -0.13091 -0.25903 -0.12778 -0.25555 -0.13282 -0.2662 C -0.13855 -0.27824 -0.1441 -0.29004 -0.14896 -0.30278 C -0.15139 -0.3162 -0.14931 -0.30903 -0.15695 -0.3243 C -0.15799 -0.32639 -0.16025 -0.33078 -0.16025 -0.33078 C -0.16268 -0.34051 -0.17309 -0.35648 -0.17309 -0.35648 C -0.17431 -0.3706 -0.17535 -0.38125 -0.18108 -0.39305 C -0.18386 -0.40903 -0.18803 -0.4243 -0.1908 -0.44028 C -0.19271 -0.45162 -0.19202 -0.46504 -0.19723 -0.47477 C -0.20157 -0.48287 -0.20834 -0.49421 -0.21667 -0.49421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7 0.05116 C -0.06858 0.06019 -0.0717 0.07106 -0.07552 0.07917 C -0.08559 0.10023 -0.07899 0.07917 -0.08698 0.10069 C -0.09201 0.11412 -0.09653 0.125 -0.10295 0.13727 C -0.1059 0.14282 -0.10747 0.14954 -0.11111 0.1544 C -0.1125 0.15625 -0.11441 0.15718 -0.11597 0.1588 C -0.11823 0.16134 -0.12031 0.16435 -0.1224 0.16736 C -0.13056 0.17986 -0.1408 0.19421 -0.15295 0.19954 C -0.16753 0.21898 -0.18941 0.23241 -0.20781 0.24468 C -0.21128 0.24699 -0.21424 0.25069 -0.21753 0.25347 C -0.22604 0.26019 -0.23437 0.26528 -0.2434 0.2706 C -0.25 0.27454 -0.25573 0.28032 -0.26267 0.28356 C -0.28507 0.30694 -0.31215 0.31968 -0.33524 0.34144 C -0.34792 0.35324 -0.35694 0.36667 -0.37083 0.37593 C -0.37587 0.38287 -0.38785 0.39653 -0.39497 0.39954 C -0.4026 0.40764 -0.40816 0.41921 -0.41753 0.42315 C -0.43802 0.44167 -0.42326 0.43194 -0.46597 0.43194 " pathEditMode="relative" ptsTypes="ffffffffffffffffA">
                                      <p:cBhvr>
                                        <p:cTn id="32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7338 C -0.05243 -0.07569 -0.07118 -0.08287 -0.08732 -0.09051 C -0.0901 -0.09189 -0.09878 -0.09768 -0.1033 -0.09907 C -0.12326 -0.10509 -0.14323 -0.11041 -0.16302 -0.11643 C -0.20486 -0.12939 -0.28646 -0.12222 -0.30816 -0.12268 C -0.32656 -0.12986 -0.34566 -0.12963 -0.36458 -0.13356 C -0.37882 -0.13657 -0.39236 -0.14004 -0.40659 -0.14213 C -0.42812 -0.15301 -0.4434 -0.15648 -0.46632 -0.15926 C -0.48611 -0.16689 -0.50694 -0.16828 -0.5276 -0.17014 C -0.5309 -0.17152 -0.53403 -0.17291 -0.53732 -0.1743 C -0.54149 -0.17615 -0.55017 -0.1787 -0.55017 -0.1787 C -0.55503 -0.18194 -0.55955 -0.18657 -0.56458 -0.18935 C -0.57031 -0.19236 -0.57656 -0.19328 -0.58246 -0.19583 C -0.58507 -0.19699 -0.58784 -0.19722 -0.59045 -0.19814 C -0.59201 -0.19861 -0.59705 -0.19977 -0.59531 -0.20023 C -0.59166 -0.20139 -0.58784 -0.20023 -0.58403 -0.20023 " pathEditMode="relative" ptsTypes="fffffffffffffffA">
                                      <p:cBhvr>
                                        <p:cTn id="46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-0.01921 C -0.08211 -0.01852 -0.08385 -0.01806 -0.08541 -0.01713 C -0.08715 -0.01597 -0.08854 -0.01366 -0.09027 -0.01273 C -0.09218 -0.01157 -0.10347 -0.0088 -0.10468 -0.00856 C -0.1177 0.00023 -0.13072 -0.00023 -0.14496 0.00231 C -0.15729 0.00764 -0.16961 0.00741 -0.18211 0.01088 C -0.20989 0.01852 -0.23576 0.02546 -0.26441 0.02801 C -0.2776 0.0331 -0.28767 0.03495 -0.30156 0.03681 C -0.31927 0.0419 -0.33715 0.04491 -0.35468 0.05185 C -0.3618 0.05463 -0.3684 0.05949 -0.37569 0.0625 C -0.38767 0.07338 -0.41145 0.07894 -0.42569 0.08403 C -0.43229 0.08634 -0.43993 0.08958 -0.4467 0.09259 C -0.46944 0.10231 -0.49548 0.09699 -0.51927 0.09699 " pathEditMode="relative" ptsTypes="ffffffffffffA">
                                      <p:cBhvr>
                                        <p:cTn id="50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3657 C -0.06441 0.05556 -0.07899 0.07431 -0.09427 0.0794 C -0.10121 0.08866 -0.10243 0.10023 -0.10712 0.11181 C -0.10989 0.11898 -0.11198 0.12662 -0.11528 0.13333 C -0.11771 0.13843 -0.12552 0.14491 -0.12812 0.14838 C -0.13541 0.1581 -0.14045 0.17153 -0.15069 0.17639 C -0.15781 0.18981 -0.17118 0.20231 -0.18298 0.20648 C -0.19462 0.21644 -0.1816 0.20394 -0.19114 0.21713 C -0.2026 0.23287 -0.21666 0.24398 -0.22656 0.26227 C -0.22986 0.26852 -0.23125 0.27778 -0.23455 0.2838 C -0.23941 0.29282 -0.2467 0.29977 -0.25243 0.30741 C -0.25764 0.31435 -0.26041 0.32106 -0.26684 0.32685 C -0.26788 0.32894 -0.2684 0.33194 -0.27014 0.33333 C -0.27309 0.33565 -0.27986 0.3375 -0.27986 0.3375 C -0.28507 0.34236 -0.29062 0.3456 -0.29583 0.35046 C -0.30503 0.36875 -0.29288 0.34769 -0.30399 0.35903 C -0.30764 0.36273 -0.30989 0.36852 -0.31371 0.37199 C -0.31684 0.37477 -0.32014 0.37778 -0.32326 0.38056 C -0.34288 0.39815 -0.36302 0.41458 -0.38298 0.43218 C -0.38975 0.43819 -0.39219 0.44537 -0.39757 0.45162 C -0.4 0.4544 -0.40312 0.45556 -0.40555 0.4581 C -0.42048 0.47431 -0.40955 0.46806 -0.42014 0.47315 C -0.42656 0.48171 -0.4309 0.49074 -0.43941 0.49444 C -0.44948 0.50787 -0.46666 0.52708 -0.47986 0.5331 C -0.48194 0.53542 -0.48403 0.53796 -0.48628 0.53981 C -0.48837 0.54144 -0.4908 0.54213 -0.49271 0.54375 C -0.49462 0.54583 -0.49583 0.54861 -0.49757 0.55023 C -0.50521 0.55833 -0.51146 0.56296 -0.52014 0.56759 C -0.53403 0.58287 -0.54253 0.58218 -0.55885 0.58912 C -0.57257 0.59444 -0.56371 0.59352 -0.57656 0.59352 " pathEditMode="relative" ptsTypes="fffffffffffffffffffffffffffffA">
                                      <p:cBhvr>
                                        <p:cTn id="54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00659 0.01296 0.00625 0.02222 0.00972 0.03658 C 0.01041 0.05833 0.01302 0.0831 0.01302 0.10533 " pathEditMode="relative" ptsTypes="ffA">
                                      <p:cBhvr>
                                        <p:cTn id="58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131840"/>
            <a:ext cx="621510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/>
              <a:t>Угадай профессию…</a:t>
            </a:r>
            <a:endParaRPr lang="ru-RU" sz="4400" b="1" dirty="0"/>
          </a:p>
        </p:txBody>
      </p:sp>
      <p:pic>
        <p:nvPicPr>
          <p:cNvPr id="5122" name="Picture 2" descr="http://im4-tub-ru.yandex.net/i?id=174467357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1257301" cy="1571626"/>
          </a:xfrm>
          <a:prstGeom prst="rect">
            <a:avLst/>
          </a:prstGeom>
          <a:noFill/>
        </p:spPr>
      </p:pic>
      <p:pic>
        <p:nvPicPr>
          <p:cNvPr id="5124" name="Picture 4" descr="http://im5-tub-ru.yandex.net/i?id=352378113-6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857232"/>
            <a:ext cx="1624014" cy="1571626"/>
          </a:xfrm>
          <a:prstGeom prst="rect">
            <a:avLst/>
          </a:prstGeom>
          <a:noFill/>
        </p:spPr>
      </p:pic>
      <p:pic>
        <p:nvPicPr>
          <p:cNvPr id="5126" name="Picture 6" descr="http://im6-tub-ru.yandex.net/i?id=172194527-0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14620"/>
            <a:ext cx="1714512" cy="1607355"/>
          </a:xfrm>
          <a:prstGeom prst="rect">
            <a:avLst/>
          </a:prstGeom>
          <a:noFill/>
        </p:spPr>
      </p:pic>
      <p:pic>
        <p:nvPicPr>
          <p:cNvPr id="5128" name="Picture 8" descr="http://im7-tub-ru.yandex.net/i?id=430282738-7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63587"/>
            <a:ext cx="1571636" cy="1550957"/>
          </a:xfrm>
          <a:prstGeom prst="rect">
            <a:avLst/>
          </a:prstGeom>
          <a:noFill/>
        </p:spPr>
      </p:pic>
      <p:pic>
        <p:nvPicPr>
          <p:cNvPr id="5130" name="Picture 10" descr="http://im4-tub-ru.yandex.net/i?id=53992110-05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786058"/>
            <a:ext cx="1366839" cy="1694429"/>
          </a:xfrm>
          <a:prstGeom prst="rect">
            <a:avLst/>
          </a:prstGeom>
          <a:noFill/>
        </p:spPr>
      </p:pic>
      <p:pic>
        <p:nvPicPr>
          <p:cNvPr id="5132" name="Picture 12" descr="http://im5-tub-ru.yandex.net/i?id=624558538-57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357694"/>
            <a:ext cx="1675935" cy="1643074"/>
          </a:xfrm>
          <a:prstGeom prst="rect">
            <a:avLst/>
          </a:prstGeom>
          <a:noFill/>
        </p:spPr>
      </p:pic>
      <p:pic>
        <p:nvPicPr>
          <p:cNvPr id="5134" name="Picture 14" descr="http://im1-tub-ru.yandex.net/i?id=688966609-16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00570"/>
            <a:ext cx="1571636" cy="2182828"/>
          </a:xfrm>
          <a:prstGeom prst="rect">
            <a:avLst/>
          </a:prstGeom>
          <a:noFill/>
        </p:spPr>
      </p:pic>
      <p:pic>
        <p:nvPicPr>
          <p:cNvPr id="5136" name="Picture 16" descr="http://im2-tub-ru.yandex.net/i?id=110251697-1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4857760"/>
            <a:ext cx="1857388" cy="1709253"/>
          </a:xfrm>
          <a:prstGeom prst="rect">
            <a:avLst/>
          </a:prstGeom>
          <a:noFill/>
        </p:spPr>
      </p:pic>
      <p:pic>
        <p:nvPicPr>
          <p:cNvPr id="5138" name="Picture 18" descr="http://im6-tub-ru.yandex.net/i?id=585418993-13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786322"/>
            <a:ext cx="1857378" cy="1857378"/>
          </a:xfrm>
          <a:prstGeom prst="rect">
            <a:avLst/>
          </a:prstGeom>
          <a:noFill/>
        </p:spPr>
      </p:pic>
      <p:pic>
        <p:nvPicPr>
          <p:cNvPr id="5140" name="Picture 20" descr="http://im2-tub-ru.yandex.net/i?id=83417881-06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2500306"/>
            <a:ext cx="1428760" cy="2143140"/>
          </a:xfrm>
          <a:prstGeom prst="rect">
            <a:avLst/>
          </a:prstGeom>
          <a:noFill/>
        </p:spPr>
      </p:pic>
      <p:pic>
        <p:nvPicPr>
          <p:cNvPr id="5142" name="Picture 22" descr="http://im1-tub-ru.yandex.net/i?id=140800037-67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71546"/>
            <a:ext cx="2152650" cy="1428750"/>
          </a:xfrm>
          <a:prstGeom prst="rect">
            <a:avLst/>
          </a:prstGeom>
          <a:noFill/>
        </p:spPr>
      </p:pic>
      <p:pic>
        <p:nvPicPr>
          <p:cNvPr id="5144" name="Picture 24" descr="http://im7-tub-ru.yandex.net/i?id=37407811-57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5" y="2500306"/>
            <a:ext cx="209551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pic>
        <p:nvPicPr>
          <p:cNvPr id="1026" name="Picture 2" descr="Волосы дыб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643470" cy="46434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1500174"/>
            <a:ext cx="3429024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Волосы дыбом -</a:t>
            </a:r>
          </a:p>
          <a:p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говорят, когда человек очень испугался.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rina555.ucoz.ru/frazeoloqizm1.jpg"/>
          <p:cNvPicPr/>
          <p:nvPr/>
        </p:nvPicPr>
        <p:blipFill>
          <a:blip r:embed="rId2" cstate="print"/>
          <a:srcRect b="8808"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571612"/>
            <a:ext cx="435768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Вот где собака зарыта -</a:t>
            </a:r>
            <a:endParaRPr lang="ru-RU" sz="3200" u="sng" dirty="0" smtClean="0"/>
          </a:p>
          <a:p>
            <a:endParaRPr lang="ru-RU" sz="3200" dirty="0" smtClean="0"/>
          </a:p>
          <a:p>
            <a:r>
              <a:rPr lang="ru-RU" sz="3200" dirty="0" smtClean="0"/>
              <a:t>вот в чем дело, именно в этом истинная причина.</a:t>
            </a:r>
            <a:endParaRPr lang="ru-RU" sz="3200" dirty="0"/>
          </a:p>
        </p:txBody>
      </p:sp>
      <p:pic>
        <p:nvPicPr>
          <p:cNvPr id="29698" name="Picture 2" descr="Вот где собака зарыт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929090" cy="440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500174"/>
            <a:ext cx="485775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КРОКОДИЛОВЫ СЛЕЗЫ </a:t>
            </a:r>
            <a:r>
              <a:rPr lang="ru-RU" sz="3200" dirty="0" smtClean="0"/>
              <a:t>– </a:t>
            </a:r>
          </a:p>
          <a:p>
            <a:endParaRPr lang="ru-RU" sz="3200" dirty="0" smtClean="0"/>
          </a:p>
          <a:p>
            <a:r>
              <a:rPr lang="ru-RU" sz="3200" dirty="0" smtClean="0"/>
              <a:t>неискренние сожаления, притворное сочувствие.</a:t>
            </a:r>
            <a:endParaRPr lang="ru-RU" sz="3200" dirty="0"/>
          </a:p>
        </p:txBody>
      </p:sp>
      <p:pic>
        <p:nvPicPr>
          <p:cNvPr id="28676" name="Picture 4" descr="http://img-fotki.yandex.ru/get/4122/174277656.1a/0_b3f1e_e36cd3d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59242"/>
            <a:ext cx="4000528" cy="5698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643050"/>
            <a:ext cx="442912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ПЛЯСАТЬ ПОД ЧУЖУЮ ДУДКУ – </a:t>
            </a:r>
          </a:p>
          <a:p>
            <a:endParaRPr lang="ru-RU" sz="3200" dirty="0" smtClean="0"/>
          </a:p>
          <a:p>
            <a:r>
              <a:rPr lang="ru-RU" sz="3200" dirty="0" smtClean="0"/>
              <a:t>безоговорочно подчиняться кому-то.</a:t>
            </a:r>
            <a:endParaRPr lang="ru-RU" sz="3200" dirty="0"/>
          </a:p>
        </p:txBody>
      </p:sp>
      <p:pic>
        <p:nvPicPr>
          <p:cNvPr id="31748" name="Picture 4" descr="http://img-fotki.yandex.ru/get/5645/174277656.14/0_af31b_36d9c36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396623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714488"/>
            <a:ext cx="457203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ПЕРЕМЫВАТЬ КОСТИ </a:t>
            </a:r>
            <a:r>
              <a:rPr lang="ru-RU" sz="3200" dirty="0" smtClean="0"/>
              <a:t>– </a:t>
            </a:r>
          </a:p>
          <a:p>
            <a:endParaRPr lang="ru-RU" sz="3200" dirty="0" smtClean="0"/>
          </a:p>
          <a:p>
            <a:r>
              <a:rPr lang="ru-RU" sz="3200" dirty="0" smtClean="0"/>
              <a:t>злословить, сплетничать.</a:t>
            </a:r>
            <a:endParaRPr lang="ru-RU" sz="3200" dirty="0"/>
          </a:p>
        </p:txBody>
      </p:sp>
      <p:pic>
        <p:nvPicPr>
          <p:cNvPr id="32770" name="Picture 2" descr="http://img-fotki.yandex.ru/get/6445/174277656.14/0_af317_ef556079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92794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1500174"/>
            <a:ext cx="378621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КАК С ГУСЯ ВОДА </a:t>
            </a:r>
            <a:r>
              <a:rPr lang="ru-RU" sz="3200" dirty="0" smtClean="0"/>
              <a:t>– </a:t>
            </a:r>
          </a:p>
          <a:p>
            <a:endParaRPr lang="ru-RU" sz="3200" dirty="0" smtClean="0"/>
          </a:p>
          <a:p>
            <a:r>
              <a:rPr lang="ru-RU" sz="3200" dirty="0" smtClean="0"/>
              <a:t>не реагировать на замечания и упреки.</a:t>
            </a:r>
            <a:endParaRPr lang="ru-RU" sz="3200" dirty="0"/>
          </a:p>
        </p:txBody>
      </p:sp>
      <p:pic>
        <p:nvPicPr>
          <p:cNvPr id="30724" name="Picture 4" descr="http://img-fotki.yandex.ru/get/5627/174277656.14/0_af30d_8c7abd3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993098" cy="5737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2735"/>
            <a:ext cx="671517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Узнай по иллюстрации…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500174"/>
            <a:ext cx="450059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ЗАБЛУДШАЯ ОВЕЧКА –</a:t>
            </a:r>
          </a:p>
          <a:p>
            <a:endParaRPr lang="ru-RU" sz="3200" dirty="0" smtClean="0"/>
          </a:p>
          <a:p>
            <a:r>
              <a:rPr lang="ru-RU" sz="3200" dirty="0" smtClean="0"/>
              <a:t>человек, сбившийся с верного жизненного пути.</a:t>
            </a:r>
            <a:endParaRPr lang="ru-RU" sz="3200" dirty="0"/>
          </a:p>
        </p:txBody>
      </p:sp>
      <p:pic>
        <p:nvPicPr>
          <p:cNvPr id="33794" name="Picture 2" descr="http://img-fotki.yandex.ru/get/5630/174277656.14/0_af318_238fa91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857232"/>
            <a:ext cx="392794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73884"/>
            <a:ext cx="8286808" cy="56938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Вспомните фразеологические обороты, начало которых дано в тексте: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2800" b="1" dirty="0" smtClean="0"/>
              <a:t>Надо самому отвечать за свои поступки, а не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прятаться ... 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2.На садовом участке ребята работали дружно,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старались не ударить …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3.Бросились искать приезжего. а его и след ...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4. У Сережи с Мишей дружба крепкая: их водой ...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5.Ты всегда преувеличиваешь, делаешь из мухи ...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6. Мы его расспрашиваем, а он словно воды ...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7.Обиделся Петя на замечания товарищей,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надулся как ...</a:t>
            </a:r>
            <a:endParaRPr lang="ru-RU" sz="28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85852" y="428604"/>
            <a:ext cx="70009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зеологизмы в картинк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Объясни смысл фразеологизмов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85818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урок!!!!</a:t>
            </a:r>
          </a:p>
          <a:p>
            <a:r>
              <a:rPr lang="ru-RU" sz="3600" b="1" dirty="0" smtClean="0"/>
              <a:t>     Мы сегодня не переливали из пустого в порожнее, а работали не покладая рук. </a:t>
            </a:r>
          </a:p>
          <a:p>
            <a:r>
              <a:rPr lang="ru-RU" sz="3600" b="1" dirty="0" smtClean="0"/>
              <a:t>    И хоть к концу урока мы немного устали, но не вышли из себя, а взяли себя в руки и продолжили работу. И в классе не было ни одного, кто бы смотрел на работу одноклассников сквозь пальцы.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359131"/>
            <a:ext cx="8001056" cy="5139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Бетенькова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Н.М. Игры и занимательные упражнения на уроках русского языка. – М., 1998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Волина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В.В.  Веселая грамматика. М., 1995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Дубровин М.,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Тильман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фразеологизмы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картинках-М.:Русский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язык, 1979.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Лаврентьева Е.В.  Весёлый фразеологический словарь – Москва : РООССА, 2010. — 143 с. : ил. – (Моя первая энциклопедия).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Осокина О. Фразеология // Начальная школа. –  2007.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 Т.В.  Большой фразеологический словарь для детей. – М.: ОЛМА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D40E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https://ru.wikipedia.org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D40E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http://www.razumniki.ru/frazeologizmy.html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mysubs.ru/o-perevodah/phraseo.html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www.tvoyrebenok.ru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00042"/>
            <a:ext cx="52864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Список  литературы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86742" cy="3000396"/>
          </a:xfrm>
          <a:solidFill>
            <a:schemeClr val="bg2"/>
          </a:solidFill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85794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Фразеологизм – </a:t>
            </a:r>
            <a:r>
              <a:rPr lang="ru-RU" sz="4000" b="1" dirty="0" smtClean="0"/>
              <a:t>это устойчивое  неделимое сочетание слов , которое можно заменить синонимом, одним словом.</a:t>
            </a:r>
            <a:endParaRPr lang="ru-RU" sz="4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3714752"/>
            <a:ext cx="6429388" cy="2571768"/>
          </a:xfrm>
          <a:prstGeom prst="rect">
            <a:avLst/>
          </a:prstGeom>
          <a:solidFill>
            <a:schemeClr val="bg2"/>
          </a:solidFill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3400" dirty="0" smtClean="0"/>
              <a:t>Это </a:t>
            </a:r>
            <a:r>
              <a:rPr lang="ru-RU" sz="3400" b="1" dirty="0" smtClean="0">
                <a:solidFill>
                  <a:srgbClr val="C00000"/>
                </a:solidFill>
              </a:rPr>
              <a:t>средства выразительности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3400" b="1" dirty="0" smtClean="0">
                <a:solidFill>
                  <a:srgbClr val="C00000"/>
                </a:solidFill>
              </a:rPr>
              <a:t>языка</a:t>
            </a:r>
            <a:r>
              <a:rPr lang="ru-RU" sz="3400" dirty="0" smtClean="0"/>
              <a:t>, они делают нашу речь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3400" dirty="0" smtClean="0"/>
              <a:t>эмоциональной, выразительной</a:t>
            </a:r>
          </a:p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3400" dirty="0" smtClean="0"/>
              <a:t>и  яркой.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325224.png"/>
          <p:cNvPicPr/>
          <p:nvPr/>
        </p:nvPicPr>
        <p:blipFill>
          <a:blip r:embed="rId2" cstate="print">
            <a:lum/>
          </a:blip>
          <a:srcRect l="49810" r="3651" b="7194"/>
          <a:stretch>
            <a:fillRect/>
          </a:stretch>
        </p:blipFill>
        <p:spPr bwMode="auto">
          <a:xfrm>
            <a:off x="4572000" y="1643050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00042"/>
            <a:ext cx="72866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Наврать с три короба –</a:t>
            </a: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наговорить неправду.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43042" y="2214554"/>
            <a:ext cx="2571768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По грибы Егор пошёл,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Собирал их здорово: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Два гнилых сморчка нашёл,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onstant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onstantia" pitchFamily="18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onstantia" pitchFamily="18" charset="0"/>
                <a:cs typeface="Times New Roman" pitchFamily="18" charset="0"/>
              </a:rPr>
              <a:t>наврал с три короба.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onstantia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g-pig.ucoz.ru/pictures/1/0081_child_fi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Зарубить (себе) на носу- 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214422"/>
            <a:ext cx="4071966" cy="3370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запомнить     крепко – накрепко, раз и навсегда. 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В старину носом называли палочки, дощечки, которые носили с собой неграмотные люди, чтобы делать на них различные заметки, зарубки.  В буквальном смысле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зарубить на носу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означало сделать зарубки на дощечке (носу) о том, что нужно помнить, не забывать.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iki.iteach.ru/images/8/8a/2_%d0%9a%d0%be%d1%81%d1%82%d0%be%d1%87%d0%ba%d0%b8%d0%bd%d0%b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285728"/>
            <a:ext cx="828677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Constantia" pitchFamily="18" charset="0"/>
                <a:cs typeface="Times New Roman" pitchFamily="18" charset="0"/>
              </a:rPr>
              <a:t>Гнаться за двумя зайцами   –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делать одновременно несколько дел</a:t>
            </a:r>
            <a:endParaRPr kumimoji="0" lang="ru-RU" sz="2400" b="1" i="0" u="none" strike="noStrike" normalizeH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1714488"/>
            <a:ext cx="3571900" cy="45550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«За двумя зайцами погонишься – ни одного не поймаешь» - гласит русская пословица.  Не стоит браться сразу за несколько дел, толку будет мало. Сделай одно – потом начинай другое.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Существует ещё выражение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убить двух зайцев.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onstantia" pitchFamily="18" charset="0"/>
                <a:cs typeface="Times New Roman" pitchFamily="18" charset="0"/>
              </a:rPr>
              <a:t>Тут уже смысл несколько иной: успешно выполнить одновременно два дела; добиться осуществления двух   целей.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ub-edu.tambov.ru/vjpusk/vjp080/rabot/04/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286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курица лапой –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писать небрежно и неразборчиво, так, что нельзя понять.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928802"/>
            <a:ext cx="385765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Маленький Петя был высмеян папой:</a:t>
            </a:r>
            <a:br>
              <a:rPr lang="ru-RU" sz="2000" dirty="0" smtClean="0"/>
            </a:br>
            <a:r>
              <a:rPr lang="ru-RU" sz="2000" dirty="0" smtClean="0"/>
              <a:t>"Что же ты ПИШЕШЬ, КАК КУРИЦА ЛАПОЙ?"</a:t>
            </a:r>
            <a:br>
              <a:rPr lang="ru-RU" sz="2000" dirty="0" smtClean="0"/>
            </a:br>
            <a:r>
              <a:rPr lang="ru-RU" sz="2000" dirty="0" smtClean="0"/>
              <a:t>Пискнул обиженно бедный ребенок:</a:t>
            </a:r>
            <a:br>
              <a:rPr lang="ru-RU" sz="2000" dirty="0" smtClean="0"/>
            </a:br>
            <a:r>
              <a:rPr lang="ru-RU" sz="2000" dirty="0" smtClean="0"/>
              <a:t>"Я ведь не курица, только цыпленок!"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alenkayastrana.ucoz.com/spustya-rukav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0723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Спустя рукава – 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относиться к делу неохотно, работать кое – как,  с ленцой.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429156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В  Древней Руси носили верхнюю одежду с непомерно длинными рукавами; не засученные конца их ниспадали до колен, а то и до земли. Естественно, что, не подняв таких рукавов, нечего было и думать о работе. </a:t>
            </a:r>
            <a:br>
              <a:rPr lang="ru-RU" sz="2000" b="1" dirty="0" smtClean="0"/>
            </a:br>
            <a:r>
              <a:rPr lang="ru-RU" sz="2000" b="1" dirty="0" smtClean="0"/>
              <a:t>Близко к этому выражению стоит второе, противоположное ему по смыслу и, можно думать, родившееся позднее: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«Работать  засучив рукава», </a:t>
            </a:r>
            <a:r>
              <a:rPr lang="ru-RU" sz="2000" b="1" dirty="0" smtClean="0"/>
              <a:t>то есть решительно, горячо, с полным старанием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1009/01labdqcu1267513856.jpg"/>
          <p:cNvPicPr/>
          <p:nvPr/>
        </p:nvPicPr>
        <p:blipFill>
          <a:blip r:embed="rId2" cstate="print"/>
          <a:srcRect l="50668" t="12821"/>
          <a:stretch>
            <a:fillRect/>
          </a:stretch>
        </p:blipFill>
        <p:spPr bwMode="auto">
          <a:xfrm>
            <a:off x="5143504" y="1571612"/>
            <a:ext cx="33575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Льёт как из ведра –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сильным потоком, струями (о проливном дожде).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335758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«Уважаемый Жираф!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Зная Ваш добрейший нрав,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Я надеюсь, что друзьями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Непременно станем с Вами.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в Африке жара,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у нас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из ведра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Льют дожди в разгаре лета.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 Вы скажете на это?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нашли для Вас работу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(Выходной один - в субботу)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Тучи в небе разгонять.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Разрешите Вас обнять.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Каждый вечер под дождём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Мы Вас очень-очень ждём»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949</Words>
  <Application>Microsoft Office PowerPoint</Application>
  <PresentationFormat>Экран (4:3)</PresentationFormat>
  <Paragraphs>193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Презентация2</vt:lpstr>
      <vt:lpstr>«Весёлые фразеологизмы»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 в картинках</dc:title>
  <dc:creator>Татьяна</dc:creator>
  <cp:lastModifiedBy>user</cp:lastModifiedBy>
  <cp:revision>95</cp:revision>
  <dcterms:created xsi:type="dcterms:W3CDTF">2012-11-28T16:32:04Z</dcterms:created>
  <dcterms:modified xsi:type="dcterms:W3CDTF">2014-12-13T22:57:29Z</dcterms:modified>
</cp:coreProperties>
</file>