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8"/>
  </p:notesMasterIdLst>
  <p:sldIdLst>
    <p:sldId id="298" r:id="rId2"/>
    <p:sldId id="285" r:id="rId3"/>
    <p:sldId id="271" r:id="rId4"/>
    <p:sldId id="278" r:id="rId5"/>
    <p:sldId id="272" r:id="rId6"/>
    <p:sldId id="273" r:id="rId7"/>
    <p:sldId id="279" r:id="rId8"/>
    <p:sldId id="274" r:id="rId9"/>
    <p:sldId id="280" r:id="rId10"/>
    <p:sldId id="275" r:id="rId11"/>
    <p:sldId id="276" r:id="rId12"/>
    <p:sldId id="281" r:id="rId13"/>
    <p:sldId id="277" r:id="rId14"/>
    <p:sldId id="282" r:id="rId15"/>
    <p:sldId id="283" r:id="rId16"/>
    <p:sldId id="284" r:id="rId17"/>
    <p:sldId id="286" r:id="rId18"/>
    <p:sldId id="287" r:id="rId19"/>
    <p:sldId id="288" r:id="rId20"/>
    <p:sldId id="289" r:id="rId21"/>
    <p:sldId id="268" r:id="rId22"/>
    <p:sldId id="269" r:id="rId23"/>
    <p:sldId id="270" r:id="rId24"/>
    <p:sldId id="290" r:id="rId25"/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97" r:id="rId38"/>
    <p:sldId id="291" r:id="rId39"/>
    <p:sldId id="292" r:id="rId40"/>
    <p:sldId id="294" r:id="rId41"/>
    <p:sldId id="293" r:id="rId42"/>
    <p:sldId id="295" r:id="rId43"/>
    <p:sldId id="299" r:id="rId44"/>
    <p:sldId id="296" r:id="rId45"/>
    <p:sldId id="300" r:id="rId46"/>
    <p:sldId id="301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CC66"/>
    <a:srgbClr val="FF9966"/>
    <a:srgbClr val="9A0000"/>
    <a:srgbClr val="9E0000"/>
    <a:srgbClr val="3E664A"/>
    <a:srgbClr val="337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алмаз</c:v>
                </c:pt>
                <c:pt idx="1">
                  <c:v>хром</c:v>
                </c:pt>
                <c:pt idx="2">
                  <c:v>вольфрам</c:v>
                </c:pt>
                <c:pt idx="3">
                  <c:v>никель</c:v>
                </c:pt>
                <c:pt idx="4">
                  <c:v>железо</c:v>
                </c:pt>
                <c:pt idx="5">
                  <c:v>медь</c:v>
                </c:pt>
                <c:pt idx="6">
                  <c:v>цинк</c:v>
                </c:pt>
                <c:pt idx="7">
                  <c:v>золото</c:v>
                </c:pt>
                <c:pt idx="8">
                  <c:v>магний</c:v>
                </c:pt>
                <c:pt idx="9">
                  <c:v>калий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10</c:v>
                </c:pt>
                <c:pt idx="1">
                  <c:v>9</c:v>
                </c:pt>
                <c:pt idx="2">
                  <c:v>7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  <c:pt idx="6" formatCode="dd/mmm">
                  <c:v>2.8</c:v>
                </c:pt>
                <c:pt idx="7">
                  <c:v>2.5</c:v>
                </c:pt>
                <c:pt idx="8">
                  <c:v>2</c:v>
                </c:pt>
                <c:pt idx="9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3541504"/>
        <c:axId val="93543040"/>
        <c:axId val="0"/>
      </c:bar3DChart>
      <c:catAx>
        <c:axId val="93541504"/>
        <c:scaling>
          <c:orientation val="minMax"/>
        </c:scaling>
        <c:delete val="0"/>
        <c:axPos val="b"/>
        <c:majorTickMark val="out"/>
        <c:minorTickMark val="none"/>
        <c:tickLblPos val="nextTo"/>
        <c:crossAx val="93543040"/>
        <c:crosses val="autoZero"/>
        <c:auto val="1"/>
        <c:lblAlgn val="ctr"/>
        <c:lblOffset val="100"/>
        <c:noMultiLvlLbl val="0"/>
      </c:catAx>
      <c:valAx>
        <c:axId val="93543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541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вольфрам</c:v>
                </c:pt>
                <c:pt idx="1">
                  <c:v>железо</c:v>
                </c:pt>
                <c:pt idx="2">
                  <c:v>никель </c:v>
                </c:pt>
                <c:pt idx="3">
                  <c:v>медь</c:v>
                </c:pt>
                <c:pt idx="4">
                  <c:v>золото</c:v>
                </c:pt>
                <c:pt idx="5">
                  <c:v>серебро</c:v>
                </c:pt>
                <c:pt idx="6">
                  <c:v>алюминий</c:v>
                </c:pt>
                <c:pt idx="7">
                  <c:v>цинк</c:v>
                </c:pt>
                <c:pt idx="8">
                  <c:v>натрий</c:v>
                </c:pt>
                <c:pt idx="9">
                  <c:v>калий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3370</c:v>
                </c:pt>
                <c:pt idx="1">
                  <c:v>1539</c:v>
                </c:pt>
                <c:pt idx="2">
                  <c:v>1452</c:v>
                </c:pt>
                <c:pt idx="3">
                  <c:v>1083</c:v>
                </c:pt>
                <c:pt idx="4">
                  <c:v>1063</c:v>
                </c:pt>
                <c:pt idx="5">
                  <c:v>961</c:v>
                </c:pt>
                <c:pt idx="6">
                  <c:v>660</c:v>
                </c:pt>
                <c:pt idx="7">
                  <c:v>419</c:v>
                </c:pt>
                <c:pt idx="8">
                  <c:v>98</c:v>
                </c:pt>
                <c:pt idx="9">
                  <c:v>63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Лист1!$A$2:$A$11</c:f>
              <c:strCache>
                <c:ptCount val="10"/>
                <c:pt idx="0">
                  <c:v>вольфрам</c:v>
                </c:pt>
                <c:pt idx="1">
                  <c:v>железо</c:v>
                </c:pt>
                <c:pt idx="2">
                  <c:v>никель </c:v>
                </c:pt>
                <c:pt idx="3">
                  <c:v>медь</c:v>
                </c:pt>
                <c:pt idx="4">
                  <c:v>золото</c:v>
                </c:pt>
                <c:pt idx="5">
                  <c:v>серебро</c:v>
                </c:pt>
                <c:pt idx="6">
                  <c:v>алюминий</c:v>
                </c:pt>
                <c:pt idx="7">
                  <c:v>цинк</c:v>
                </c:pt>
                <c:pt idx="8">
                  <c:v>натрий</c:v>
                </c:pt>
                <c:pt idx="9">
                  <c:v>калий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invertIfNegative val="0"/>
          <c:cat>
            <c:strRef>
              <c:f>Лист1!$A$2:$A$11</c:f>
              <c:strCache>
                <c:ptCount val="10"/>
                <c:pt idx="0">
                  <c:v>вольфрам</c:v>
                </c:pt>
                <c:pt idx="1">
                  <c:v>железо</c:v>
                </c:pt>
                <c:pt idx="2">
                  <c:v>никель </c:v>
                </c:pt>
                <c:pt idx="3">
                  <c:v>медь</c:v>
                </c:pt>
                <c:pt idx="4">
                  <c:v>золото</c:v>
                </c:pt>
                <c:pt idx="5">
                  <c:v>серебро</c:v>
                </c:pt>
                <c:pt idx="6">
                  <c:v>алюминий</c:v>
                </c:pt>
                <c:pt idx="7">
                  <c:v>цинк</c:v>
                </c:pt>
                <c:pt idx="8">
                  <c:v>натрий</c:v>
                </c:pt>
                <c:pt idx="9">
                  <c:v>калий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3861760"/>
        <c:axId val="93863296"/>
        <c:axId val="0"/>
      </c:bar3DChart>
      <c:catAx>
        <c:axId val="93861760"/>
        <c:scaling>
          <c:orientation val="minMax"/>
        </c:scaling>
        <c:delete val="0"/>
        <c:axPos val="b"/>
        <c:majorTickMark val="out"/>
        <c:minorTickMark val="none"/>
        <c:tickLblPos val="nextTo"/>
        <c:crossAx val="93863296"/>
        <c:crosses val="autoZero"/>
        <c:auto val="1"/>
        <c:lblAlgn val="ctr"/>
        <c:lblOffset val="100"/>
        <c:noMultiLvlLbl val="0"/>
      </c:catAx>
      <c:valAx>
        <c:axId val="93863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861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191771167492958E-2"/>
          <c:y val="3.0168471017993949E-2"/>
          <c:w val="0.88526805677068143"/>
          <c:h val="0.680238078803873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9"/>
                <c:pt idx="0">
                  <c:v>золото </c:v>
                </c:pt>
                <c:pt idx="1">
                  <c:v>ртуть </c:v>
                </c:pt>
                <c:pt idx="2">
                  <c:v>серебро</c:v>
                </c:pt>
                <c:pt idx="3">
                  <c:v>медь</c:v>
                </c:pt>
                <c:pt idx="4">
                  <c:v>цинк</c:v>
                </c:pt>
                <c:pt idx="5">
                  <c:v>алюминий </c:v>
                </c:pt>
                <c:pt idx="6">
                  <c:v>кальций </c:v>
                </c:pt>
                <c:pt idx="7">
                  <c:v>натрий </c:v>
                </c:pt>
                <c:pt idx="8">
                  <c:v>калий 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19.3</c:v>
                </c:pt>
                <c:pt idx="1">
                  <c:v>13.6</c:v>
                </c:pt>
                <c:pt idx="2">
                  <c:v>10.5</c:v>
                </c:pt>
                <c:pt idx="3">
                  <c:v>8.9</c:v>
                </c:pt>
                <c:pt idx="4" formatCode="mmm/yy">
                  <c:v>7.14</c:v>
                </c:pt>
                <c:pt idx="5" formatCode="0.00">
                  <c:v>2.7</c:v>
                </c:pt>
                <c:pt idx="6">
                  <c:v>1.54</c:v>
                </c:pt>
                <c:pt idx="7">
                  <c:v>0.97000000000000064</c:v>
                </c:pt>
                <c:pt idx="8">
                  <c:v>0.86000000000000065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3900800"/>
        <c:axId val="93902336"/>
        <c:axId val="0"/>
      </c:bar3DChart>
      <c:catAx>
        <c:axId val="93900800"/>
        <c:scaling>
          <c:orientation val="minMax"/>
        </c:scaling>
        <c:delete val="0"/>
        <c:axPos val="b"/>
        <c:majorTickMark val="out"/>
        <c:minorTickMark val="none"/>
        <c:tickLblPos val="nextTo"/>
        <c:crossAx val="93902336"/>
        <c:crosses val="autoZero"/>
        <c:auto val="1"/>
        <c:lblAlgn val="ctr"/>
        <c:lblOffset val="100"/>
        <c:noMultiLvlLbl val="0"/>
      </c:catAx>
      <c:valAx>
        <c:axId val="93902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900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3C55B-5EC9-4BA0-A81E-C5A8B2A8A3A7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729FB-25C5-4A50-A30B-44DE916F4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64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803D-A464-4C76-881A-50A10E935F9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4948-19AF-4A7D-8D6C-6246CDBBD752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7BED-B63B-48CE-8F03-1FA26F200D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4948-19AF-4A7D-8D6C-6246CDBBD752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7BED-B63B-48CE-8F03-1FA26F200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4948-19AF-4A7D-8D6C-6246CDBBD752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7BED-B63B-48CE-8F03-1FA26F200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4948-19AF-4A7D-8D6C-6246CDBBD752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7BED-B63B-48CE-8F03-1FA26F200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4948-19AF-4A7D-8D6C-6246CDBBD752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35C7BED-B63B-48CE-8F03-1FA26F200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4948-19AF-4A7D-8D6C-6246CDBBD752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7BED-B63B-48CE-8F03-1FA26F200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4948-19AF-4A7D-8D6C-6246CDBBD752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7BED-B63B-48CE-8F03-1FA26F200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4948-19AF-4A7D-8D6C-6246CDBBD752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7BED-B63B-48CE-8F03-1FA26F200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4948-19AF-4A7D-8D6C-6246CDBBD752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7BED-B63B-48CE-8F03-1FA26F200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4948-19AF-4A7D-8D6C-6246CDBBD752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7BED-B63B-48CE-8F03-1FA26F200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4948-19AF-4A7D-8D6C-6246CDBBD752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7BED-B63B-48CE-8F03-1FA26F200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1064948-19AF-4A7D-8D6C-6246CDBBD752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5C7BED-B63B-48CE-8F03-1FA26F200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Relationship Id="rId1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7" Type="http://schemas.openxmlformats.org/officeDocument/2006/relationships/image" Target="../media/image103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7" Type="http://schemas.openxmlformats.org/officeDocument/2006/relationships/image" Target="../media/image109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3" Type="http://schemas.openxmlformats.org/officeDocument/2006/relationships/image" Target="../media/image111.jpeg"/><Relationship Id="rId7" Type="http://schemas.openxmlformats.org/officeDocument/2006/relationships/image" Target="../media/image115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Relationship Id="rId9" Type="http://schemas.openxmlformats.org/officeDocument/2006/relationships/image" Target="../media/image11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+mn-lt"/>
              </a:rPr>
              <a:t>Металлы </a:t>
            </a:r>
            <a:r>
              <a:rPr lang="ru-RU" sz="4400" dirty="0" smtClean="0">
                <a:latin typeface="+mn-lt"/>
              </a:rPr>
              <a:t>Общая характеристика</a:t>
            </a:r>
            <a:endParaRPr lang="ru-RU" sz="44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286124"/>
            <a:ext cx="6400800" cy="2740508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 автор Тихомирова Ирина Юрьевна </a:t>
            </a:r>
          </a:p>
          <a:p>
            <a:pPr algn="r"/>
            <a:r>
              <a:rPr lang="ru-RU" smtClean="0">
                <a:cs typeface="Times New Roman" pitchFamily="18" charset="0"/>
              </a:rPr>
              <a:t>Учитель </a:t>
            </a:r>
            <a:r>
              <a:rPr lang="ru-RU" dirty="0" smtClean="0">
                <a:cs typeface="Times New Roman" pitchFamily="18" charset="0"/>
              </a:rPr>
              <a:t>химии  «Лицей № 20»</a:t>
            </a:r>
          </a:p>
          <a:p>
            <a:pPr algn="r"/>
            <a:r>
              <a:rPr lang="ru-RU" dirty="0" smtClean="0">
                <a:cs typeface="Times New Roman" pitchFamily="18" charset="0"/>
              </a:rPr>
              <a:t> город Кострома</a:t>
            </a:r>
          </a:p>
          <a:p>
            <a:r>
              <a:rPr lang="ru-RU" dirty="0" smtClean="0">
                <a:cs typeface="Times New Roman" pitchFamily="18" charset="0"/>
              </a:rPr>
              <a:t>2014 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Переходные и  </a:t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Редкоземельные металлы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7" y="1571615"/>
          <a:ext cx="8358243" cy="3643332"/>
        </p:xfrm>
        <a:graphic>
          <a:graphicData uri="http://schemas.openxmlformats.org/drawingml/2006/table">
            <a:tbl>
              <a:tblPr/>
              <a:tblGrid>
                <a:gridCol w="500065"/>
                <a:gridCol w="500066"/>
                <a:gridCol w="396231"/>
                <a:gridCol w="463293"/>
                <a:gridCol w="463862"/>
                <a:gridCol w="463862"/>
                <a:gridCol w="463862"/>
                <a:gridCol w="463862"/>
                <a:gridCol w="463862"/>
                <a:gridCol w="463862"/>
                <a:gridCol w="464427"/>
                <a:gridCol w="464427"/>
                <a:gridCol w="464427"/>
                <a:gridCol w="464427"/>
                <a:gridCol w="464427"/>
                <a:gridCol w="464427"/>
                <a:gridCol w="464427"/>
                <a:gridCol w="464427"/>
              </a:tblGrid>
              <a:tr h="5204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gridSpan="1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FFFF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5204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rowSpan="2" gridSpan="10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5204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gridSpan="1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5204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5204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5204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73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74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79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82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86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5204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87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88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104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105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106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107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108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109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110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111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112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113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114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115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116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117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118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04" y="5643578"/>
          <a:ext cx="8096270" cy="748146"/>
        </p:xfrm>
        <a:graphic>
          <a:graphicData uri="http://schemas.openxmlformats.org/drawingml/2006/table">
            <a:tbl>
              <a:tblPr/>
              <a:tblGrid>
                <a:gridCol w="537034"/>
                <a:gridCol w="537593"/>
                <a:gridCol w="537593"/>
                <a:gridCol w="537593"/>
                <a:gridCol w="538151"/>
                <a:gridCol w="538151"/>
                <a:gridCol w="538151"/>
                <a:gridCol w="538151"/>
                <a:gridCol w="538151"/>
                <a:gridCol w="538151"/>
                <a:gridCol w="538151"/>
                <a:gridCol w="544850"/>
                <a:gridCol w="544850"/>
                <a:gridCol w="544850"/>
                <a:gridCol w="544850"/>
              </a:tblGrid>
              <a:tr h="3740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69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71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 89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5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5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91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5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92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5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93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5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94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5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5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5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97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5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5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99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5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5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101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5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102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5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103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5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3321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орбитали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троение ато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357298"/>
            <a:ext cx="6264696" cy="4320480"/>
          </a:xfrm>
        </p:spPr>
      </p:pic>
    </p:spTree>
    <p:extLst>
      <p:ext uri="{BB962C8B-B14F-4D97-AF65-F5344CB8AC3E}">
        <p14:creationId xmlns:p14="http://schemas.microsoft.com/office/powerpoint/2010/main" val="830108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Редкоземельные металлы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Два нижних ряда металлы которые носят название редкоземельных элементов - лантаноиды и актиноиды.</a:t>
            </a:r>
          </a:p>
          <a:p>
            <a:r>
              <a:rPr lang="ru-RU" sz="3600" dirty="0" smtClean="0"/>
              <a:t>Заполняется </a:t>
            </a:r>
            <a:r>
              <a:rPr lang="en-US" sz="3600" dirty="0" smtClean="0"/>
              <a:t>f –</a:t>
            </a:r>
            <a:r>
              <a:rPr lang="ru-RU" sz="3600" dirty="0" smtClean="0"/>
              <a:t> подуровень.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Лантаноиды практически не различаются. Актиноиды радиоактивны и самый известный это уран (92 ) и плутоний (94)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393735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F –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орбитали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орбитали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643050"/>
            <a:ext cx="6000792" cy="4851401"/>
          </a:xfrm>
        </p:spPr>
      </p:pic>
    </p:spTree>
    <p:extLst>
      <p:ext uri="{BB962C8B-B14F-4D97-AF65-F5344CB8AC3E}">
        <p14:creationId xmlns:p14="http://schemas.microsoft.com/office/powerpoint/2010/main" val="3540492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Металлическая химическая связь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sz="3200" dirty="0" smtClean="0"/>
              <a:t>Для металлов характерна металлическая химическая связь</a:t>
            </a:r>
          </a:p>
          <a:p>
            <a:pPr marL="137160" indent="0">
              <a:buNone/>
            </a:pPr>
            <a:r>
              <a:rPr lang="ru-RU" sz="3200" dirty="0" smtClean="0"/>
              <a:t>Атомы </a:t>
            </a:r>
            <a:r>
              <a:rPr lang="ru-RU" sz="3200" dirty="0"/>
              <a:t>элементов – металлов отдают электроны внешнего (</a:t>
            </a:r>
            <a:r>
              <a:rPr lang="ru-RU" sz="3200" dirty="0" err="1"/>
              <a:t>предвнешнего</a:t>
            </a:r>
            <a:r>
              <a:rPr lang="ru-RU" sz="3200" dirty="0"/>
              <a:t>) электронного слоя, превращаясь в положительные </a:t>
            </a:r>
            <a:r>
              <a:rPr lang="ru-RU" sz="3200" dirty="0" smtClean="0"/>
              <a:t>ионы. В результате этого в металле появляются электроны, которые непрерывно перемещаются между ионами.</a:t>
            </a:r>
            <a:endParaRPr lang="ru-RU" sz="3200" dirty="0"/>
          </a:p>
          <a:p>
            <a:pPr marL="137160" indent="0" algn="ctr">
              <a:buNone/>
            </a:pPr>
            <a:endParaRPr lang="ru-RU" dirty="0" smtClean="0"/>
          </a:p>
          <a:p>
            <a:pPr marL="137160" indent="0" algn="ctr">
              <a:buNone/>
            </a:pPr>
            <a:r>
              <a:rPr lang="ru-RU" sz="4800" dirty="0" smtClean="0"/>
              <a:t>Ме</a:t>
            </a:r>
            <a:r>
              <a:rPr lang="ru-RU" sz="4800" baseline="30000" dirty="0" smtClean="0"/>
              <a:t>0</a:t>
            </a:r>
            <a:r>
              <a:rPr lang="ru-RU" sz="4800" dirty="0" smtClean="0"/>
              <a:t> </a:t>
            </a:r>
            <a:r>
              <a:rPr lang="ru-RU" sz="4800" dirty="0"/>
              <a:t>─  </a:t>
            </a:r>
            <a:r>
              <a:rPr lang="en-US" sz="4800" dirty="0"/>
              <a:t>n</a:t>
            </a:r>
            <a:r>
              <a:rPr lang="ru-RU" sz="4800" dirty="0"/>
              <a:t>  е</a:t>
            </a:r>
            <a:r>
              <a:rPr lang="ru-RU" sz="4800" baseline="30000" dirty="0"/>
              <a:t>-</a:t>
            </a:r>
            <a:r>
              <a:rPr lang="ru-RU" sz="4800" dirty="0"/>
              <a:t>  = </a:t>
            </a:r>
            <a:r>
              <a:rPr lang="ru-RU" sz="4800" dirty="0" err="1"/>
              <a:t>Ме</a:t>
            </a:r>
            <a:r>
              <a:rPr lang="en-US" sz="4800" baseline="30000" dirty="0"/>
              <a:t>n</a:t>
            </a:r>
            <a:r>
              <a:rPr lang="ru-RU" sz="4800" baseline="30000" dirty="0"/>
              <a:t>+</a:t>
            </a:r>
            <a:r>
              <a:rPr lang="ru-RU" sz="4800" dirty="0"/>
              <a:t>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5402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Металлическая кристаллическая решетка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Для металлов характерна металлическая кристаллическая решетка–  в узлах которой  расположены положительно  заряженные ионы</a:t>
            </a:r>
          </a:p>
          <a:p>
            <a:r>
              <a:rPr lang="ru-RU" sz="3600" dirty="0" smtClean="0"/>
              <a:t>Совокупность обобществленных валентных электронов (электронный газ) удерживают положительные ионы вместе.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37596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Типы кристаллических решеток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Металлы имеют три типа кристаллических решеток </a:t>
            </a:r>
          </a:p>
          <a:p>
            <a:pPr marL="137160" indent="0"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Кубическая  </a:t>
            </a:r>
            <a:r>
              <a:rPr lang="ru-RU" dirty="0" err="1" smtClean="0"/>
              <a:t>объёмноцентрированная</a:t>
            </a:r>
            <a:endParaRPr lang="ru-RU" dirty="0" smtClean="0"/>
          </a:p>
          <a:p>
            <a:r>
              <a:rPr lang="ru-RU" dirty="0" smtClean="0"/>
              <a:t>Кубическая гранецентрированная </a:t>
            </a:r>
          </a:p>
          <a:p>
            <a:r>
              <a:rPr lang="ru-RU" dirty="0" smtClean="0"/>
              <a:t>Гексагональная      </a:t>
            </a:r>
            <a:r>
              <a:rPr lang="ru-RU" dirty="0" err="1" smtClean="0"/>
              <a:t>объёмноцентрированная</a:t>
            </a:r>
            <a:r>
              <a:rPr lang="ru-RU" dirty="0" smtClean="0"/>
              <a:t> 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612" y="2060848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664544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653136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06677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Физические свойства металлов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Металлическая кристаллическая решетка и  металлическая химическая связь определяют все наиболее характерные физические свойства металлов.</a:t>
            </a:r>
          </a:p>
          <a:p>
            <a:r>
              <a:rPr lang="ru-RU" sz="3200" dirty="0" smtClean="0"/>
              <a:t>Металлический блеск</a:t>
            </a:r>
          </a:p>
          <a:p>
            <a:r>
              <a:rPr lang="ru-RU" sz="3200" dirty="0" smtClean="0"/>
              <a:t>Ковкость и пластичность</a:t>
            </a:r>
          </a:p>
          <a:p>
            <a:r>
              <a:rPr lang="ru-RU" sz="3200" dirty="0" smtClean="0"/>
              <a:t>Электропроводность теплопроводность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584883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Металлический блеск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Гладкая поверхность металла или металлического изделия имеет металлический блеск, </a:t>
            </a:r>
            <a:r>
              <a:rPr lang="ru-RU" sz="3200" dirty="0"/>
              <a:t>к</a:t>
            </a:r>
            <a:r>
              <a:rPr lang="ru-RU" sz="3200" dirty="0" smtClean="0"/>
              <a:t>оторый является результатом отражения световых лучей.</a:t>
            </a:r>
          </a:p>
          <a:p>
            <a:r>
              <a:rPr lang="ru-RU" sz="3200" dirty="0" smtClean="0"/>
              <a:t>Высокой отражательной способностью обладает ртуть - раньше её использовали для изготовления венецианских зеркал (почему теперь их производство прекратили?), серебро, палладий и алюминий.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705850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effectLst/>
                <a:latin typeface="+mn-lt"/>
              </a:rPr>
              <a:t/>
            </a:r>
            <a:br>
              <a:rPr lang="ru-RU" sz="4400" dirty="0" smtClean="0">
                <a:effectLst/>
                <a:latin typeface="+mn-lt"/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Пластичность и ковкость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Пластичность – это способность металлов деформироваться под действием механической нагрузки.</a:t>
            </a:r>
          </a:p>
          <a:p>
            <a:r>
              <a:rPr lang="ru-RU" sz="3200" dirty="0" smtClean="0"/>
              <a:t>Под внешним воздействием одни слои ионов в кристаллах легко смещаются, как бы скользят друг относительно друга без разрыва связи между ними. </a:t>
            </a:r>
          </a:p>
          <a:p>
            <a:r>
              <a:rPr lang="ru-RU" sz="3200" dirty="0" smtClean="0"/>
              <a:t>Наиболее пластичны  золото,  серебро, медь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1411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Цель урока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Изучить</a:t>
            </a:r>
          </a:p>
          <a:p>
            <a:r>
              <a:rPr lang="ru-RU" dirty="0" smtClean="0"/>
              <a:t>положение металлов в периодической системе химических элементов  Д. И. Менделеева, </a:t>
            </a:r>
          </a:p>
          <a:p>
            <a:r>
              <a:rPr lang="ru-RU" dirty="0" smtClean="0"/>
              <a:t>особенности строения атомов металлов</a:t>
            </a:r>
          </a:p>
          <a:p>
            <a:r>
              <a:rPr lang="ru-RU" dirty="0" smtClean="0"/>
              <a:t> физические свойства металлов</a:t>
            </a:r>
          </a:p>
          <a:p>
            <a:r>
              <a:rPr lang="ru-RU" dirty="0" smtClean="0"/>
              <a:t> значимость металлов в жизни человека.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2294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effectLst/>
                <a:latin typeface="+mn-lt"/>
              </a:rPr>
              <a:t/>
            </a:r>
            <a:br>
              <a:rPr lang="ru-RU" sz="4400" dirty="0" smtClean="0">
                <a:effectLst/>
                <a:latin typeface="+mn-lt"/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Электропроводность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теплопроводность </a:t>
            </a:r>
            <a:b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Обусловлены наличием в металлах подвижных электронов, которые под действием электрического поля приобретают направленное движение.</a:t>
            </a:r>
          </a:p>
          <a:p>
            <a:r>
              <a:rPr lang="ru-RU" sz="3600" dirty="0" smtClean="0"/>
              <a:t>Лучшие проводники электрического тока серебро,  медь, алюминий.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223205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Твердость  металлов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41572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Температура плавления 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600201"/>
          <a:ext cx="8329642" cy="5257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77600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+mn-lt"/>
              </a:rPr>
              <a:t>Плотность металлов</a:t>
            </a:r>
            <a:endParaRPr lang="ru-RU" sz="48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714057"/>
              </p:ext>
            </p:extLst>
          </p:nvPr>
        </p:nvGraphicFramePr>
        <p:xfrm>
          <a:off x="539552" y="1700808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9120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Переходные металлы</a:t>
            </a:r>
            <a:r>
              <a:rPr lang="ru-RU" sz="4400" dirty="0" smtClean="0">
                <a:effectLst/>
                <a:latin typeface="+mn-lt"/>
              </a:rPr>
              <a:t>.</a:t>
            </a:r>
            <a:endParaRPr lang="ru-RU" sz="4400" dirty="0"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/>
              <a:t>Переходные металлы кроме ртути – довольно твердые вещества с устойчивой структурой</a:t>
            </a:r>
          </a:p>
          <a:p>
            <a:r>
              <a:rPr lang="ru-RU" sz="3200" dirty="0"/>
              <a:t>Самые используемые в современной промышленности. Довольно устойчивы к воздействию воздуха. Но некоторые все же медленно окисляются Самый известный пример </a:t>
            </a:r>
            <a:r>
              <a:rPr lang="ru-RU" sz="3200" dirty="0" smtClean="0"/>
              <a:t>железо.</a:t>
            </a:r>
            <a:endParaRPr lang="en-US" sz="3200" dirty="0"/>
          </a:p>
          <a:p>
            <a:r>
              <a:rPr lang="ru-RU" sz="3200" dirty="0" smtClean="0"/>
              <a:t>Золото наоборот демонстрирует феноменальную  устойчивость к коррозии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5683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                 </a:t>
            </a:r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Ванадий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160240" cy="201622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41" y="3356992"/>
            <a:ext cx="2514575" cy="264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275856" y="1412776"/>
            <a:ext cx="2664296" cy="19442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Открыт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1830  Н. Г.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Сефстрём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(Швеция)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496" y="2690341"/>
            <a:ext cx="2880320" cy="2160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Инструменты из хром-ванадиевой стали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04729" y="188640"/>
            <a:ext cx="2664296" cy="17527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Происхождение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древнесканди-навской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богини красоты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68480" y="4573905"/>
            <a:ext cx="2880320" cy="208823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Зеленая окраска некоторых изумрудов обусловлена примесью ванадия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2" y="2389717"/>
            <a:ext cx="2430004" cy="311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681339"/>
            <a:ext cx="2088232" cy="1873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574016"/>
            <a:ext cx="2232248" cy="212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01881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  <p:bldP spid="12" grpId="0" animBg="1"/>
      <p:bldP spid="1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33794E"/>
                </a:solidFill>
                <a:effectLst/>
                <a:latin typeface="+mn-lt"/>
              </a:rPr>
              <a:t>Хром</a:t>
            </a:r>
            <a:endParaRPr lang="ru-RU" sz="7200" dirty="0">
              <a:solidFill>
                <a:srgbClr val="33794E"/>
              </a:solidFill>
              <a:effectLst/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3446">
            <a:off x="301528" y="540402"/>
            <a:ext cx="2366567" cy="2250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868144" y="198984"/>
            <a:ext cx="3096343" cy="1717848"/>
          </a:xfrm>
          <a:prstGeom prst="roundRect">
            <a:avLst>
              <a:gd name="adj" fmla="val 3571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Происхождение от греч.</a:t>
            </a:r>
          </a:p>
          <a:p>
            <a:pPr algn="ctr"/>
            <a:r>
              <a:rPr lang="ru-RU" sz="3200" dirty="0" err="1" smtClean="0"/>
              <a:t>крома</a:t>
            </a:r>
            <a:r>
              <a:rPr lang="ru-RU" sz="3200" dirty="0" smtClean="0"/>
              <a:t> – цвет окраска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87824" y="1497157"/>
            <a:ext cx="2592288" cy="20882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Открыт</a:t>
            </a:r>
          </a:p>
          <a:p>
            <a:pPr algn="ctr"/>
            <a:r>
              <a:rPr lang="ru-RU" sz="3200" dirty="0" smtClean="0"/>
              <a:t>1797г </a:t>
            </a:r>
            <a:r>
              <a:rPr lang="ru-RU" sz="3200" dirty="0" err="1" smtClean="0"/>
              <a:t>Л.Н.Воклен</a:t>
            </a:r>
            <a:r>
              <a:rPr lang="ru-RU" sz="3200" dirty="0" smtClean="0"/>
              <a:t> (Франция)</a:t>
            </a:r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1290">
            <a:off x="273727" y="3842978"/>
            <a:ext cx="2900041" cy="2436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816556" y="3912772"/>
            <a:ext cx="4104456" cy="27692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Хром ключевой элемент нержавеющей стали, где его доля достигает 25</a:t>
            </a:r>
            <a:r>
              <a:rPr lang="ru-RU" sz="2000" dirty="0" smtClean="0">
                <a:sym typeface="Symbol"/>
              </a:rPr>
              <a:t></a:t>
            </a:r>
          </a:p>
          <a:p>
            <a:pPr algn="ctr"/>
            <a:r>
              <a:rPr lang="ru-RU" sz="2000" dirty="0" smtClean="0">
                <a:sym typeface="Symbol"/>
              </a:rPr>
              <a:t>Чрезвычайно блестящий, поразительно стойкий к коррозии мог бы вытеснить серебро в ювелирном деле, если бы не его низкая стоимость.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21423" y="4728465"/>
            <a:ext cx="3099589" cy="1933583"/>
          </a:xfrm>
          <a:prstGeom prst="roundRect">
            <a:avLst>
              <a:gd name="adj" fmla="val 209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Хрому удалось вытеснить серебро только в производстве столовых приборов.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80112" y="3539789"/>
            <a:ext cx="3312368" cy="19082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Хром любим художниками за насыщенный зеленый цвет оксида хрома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176554"/>
            <a:ext cx="2376264" cy="2236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76" y="2071192"/>
            <a:ext cx="2962076" cy="2649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317" y="4368460"/>
            <a:ext cx="2420839" cy="2293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52225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Марганец</a:t>
            </a:r>
            <a:endParaRPr lang="ru-RU" sz="5400" dirty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2016224" cy="1932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5" name="Скругленный прямоугольник 4"/>
          <p:cNvSpPr/>
          <p:nvPr/>
        </p:nvSpPr>
        <p:spPr>
          <a:xfrm>
            <a:off x="6243600" y="2187700"/>
            <a:ext cx="2736304" cy="17207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1774г </a:t>
            </a:r>
            <a:r>
              <a:rPr lang="ru-RU" sz="2400" dirty="0" err="1" smtClean="0"/>
              <a:t>К.В.Шееле</a:t>
            </a:r>
            <a:r>
              <a:rPr lang="ru-RU" sz="2400" dirty="0" smtClean="0"/>
              <a:t>,</a:t>
            </a:r>
          </a:p>
          <a:p>
            <a:pPr algn="ctr"/>
            <a:r>
              <a:rPr lang="ru-RU" sz="2400" dirty="0" err="1" smtClean="0"/>
              <a:t>Т.У.Бергман</a:t>
            </a:r>
            <a:r>
              <a:rPr lang="ru-RU" sz="2400" dirty="0" smtClean="0"/>
              <a:t>, </a:t>
            </a:r>
          </a:p>
          <a:p>
            <a:pPr algn="ctr"/>
            <a:r>
              <a:rPr lang="ru-RU" sz="2400" dirty="0" smtClean="0"/>
              <a:t>Ю.Г. </a:t>
            </a:r>
            <a:r>
              <a:rPr lang="ru-RU" sz="2400" dirty="0" err="1" smtClean="0"/>
              <a:t>Ган</a:t>
            </a:r>
            <a:r>
              <a:rPr lang="ru-RU" sz="2400" dirty="0" smtClean="0"/>
              <a:t> (Швеция)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51517" y="1322854"/>
            <a:ext cx="3096344" cy="2210544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п</a:t>
            </a:r>
            <a:r>
              <a:rPr lang="ru-RU" sz="2000" dirty="0" smtClean="0"/>
              <a:t>роисхождение от греч. </a:t>
            </a:r>
            <a:r>
              <a:rPr lang="ru-RU" sz="2000" dirty="0" err="1" smtClean="0"/>
              <a:t>Манганес</a:t>
            </a:r>
            <a:r>
              <a:rPr lang="ru-RU" sz="2000" dirty="0" smtClean="0"/>
              <a:t> (очищающий) по осветляющему действию минерала пиролюзит в процессе варки стекла.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80012" y="4193936"/>
            <a:ext cx="4356484" cy="25922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Черные пигменты на основе оксида марганца наряду с красным оксидом железа -  одни из первых , о которых узнал человек. Изображения  старше 17 тысяч лет на стенах пещер выполнены именно ими.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80012" y="4117119"/>
            <a:ext cx="2808312" cy="2203120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Главным образом используется для изготовления сплавов с железом.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54" y="3886823"/>
            <a:ext cx="3240360" cy="2663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6632"/>
            <a:ext cx="2664296" cy="2008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33416"/>
            <a:ext cx="3364093" cy="3030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67239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7" grpId="1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Железо</a:t>
            </a:r>
            <a:endParaRPr lang="ru-RU" sz="6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130">
            <a:off x="443183" y="287824"/>
            <a:ext cx="2479877" cy="2160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497" y="3318533"/>
            <a:ext cx="2736304" cy="2400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084168" y="116632"/>
            <a:ext cx="2808312" cy="2091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Единственный химический элемент в честь которого названа историческая эпоха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8322" y="3085449"/>
            <a:ext cx="3240360" cy="1944216"/>
          </a:xfrm>
          <a:prstGeom prst="roundRect">
            <a:avLst>
              <a:gd name="adj" fmla="val 10508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 сей день ни один элемент не может конкурировать с железом по числу и массе полученных из него материалов.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63773" y="3811597"/>
            <a:ext cx="3960440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Железо легко поддается сварке, литью, ковке, механической обработке, холодной обработке, закалке, </a:t>
            </a:r>
            <a:r>
              <a:rPr lang="ru-RU" sz="2000" dirty="0" err="1" smtClean="0">
                <a:solidFill>
                  <a:schemeClr val="bg1"/>
                </a:solidFill>
              </a:rPr>
              <a:t>притяжке</a:t>
            </a:r>
            <a:r>
              <a:rPr lang="ru-RU" sz="2000" dirty="0" smtClean="0">
                <a:solidFill>
                  <a:schemeClr val="bg1"/>
                </a:solidFill>
              </a:rPr>
              <a:t> и способности принимать любые формы и обличья, что не доступно никакому другому металлу.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66503" y="3318533"/>
            <a:ext cx="3199184" cy="2085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Железо входит в ядро белка гемоглобина , ответственного за перенос кислорода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3" y="2778891"/>
            <a:ext cx="2952328" cy="2364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64" y="3888617"/>
            <a:ext cx="324036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269" y="2920888"/>
            <a:ext cx="2680320" cy="28803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0" y="3508921"/>
            <a:ext cx="2763912" cy="2019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2" y="4954767"/>
            <a:ext cx="2763912" cy="1991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203848" y="1308212"/>
            <a:ext cx="2648272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Происхождение </a:t>
            </a:r>
            <a:r>
              <a:rPr lang="ru-RU" sz="2400" dirty="0" err="1" smtClean="0">
                <a:solidFill>
                  <a:schemeClr val="bg1"/>
                </a:solidFill>
              </a:rPr>
              <a:t>санкр</a:t>
            </a:r>
            <a:r>
              <a:rPr lang="ru-RU" sz="2400" dirty="0" smtClean="0">
                <a:solidFill>
                  <a:schemeClr val="bg1"/>
                </a:solidFill>
              </a:rPr>
              <a:t>. Гала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(металл, руда)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л</a:t>
            </a:r>
            <a:r>
              <a:rPr lang="ru-RU" sz="2400" dirty="0" smtClean="0">
                <a:solidFill>
                  <a:schemeClr val="bg1"/>
                </a:solidFill>
              </a:rPr>
              <a:t>ат. Ферро –  меч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647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6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Кобальт</a:t>
            </a:r>
            <a:endParaRPr lang="ru-RU" sz="6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22385"/>
            <a:ext cx="266429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363" y="2888356"/>
            <a:ext cx="2714030" cy="2302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635896" y="1049859"/>
            <a:ext cx="2304256" cy="1589929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1735г </a:t>
            </a:r>
          </a:p>
          <a:p>
            <a:pPr algn="ctr"/>
            <a:r>
              <a:rPr lang="ru-RU" sz="2800" dirty="0" smtClean="0"/>
              <a:t>Г. Брандт (Швеция)</a:t>
            </a:r>
            <a:endParaRPr lang="ru-RU" sz="2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1328" y="1628800"/>
            <a:ext cx="2964848" cy="1728192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</a:t>
            </a:r>
            <a:r>
              <a:rPr lang="ru-RU" sz="2000" dirty="0" smtClean="0"/>
              <a:t>т нем. Кобольд (домовой, гном) по трудности переработки руд металла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4225090"/>
            <a:ext cx="3240360" cy="2448272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Используется главным образом для получения легированной стали. Кобальтовая сталь – одна из самых твердых и прочных сплавов для изготовления сверл и фрез.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7864" y="2796985"/>
            <a:ext cx="2880320" cy="1938463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Синий цвет стекла обусловлен присутствием следовых количеств  соединений кобальта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03" y="3817566"/>
            <a:ext cx="1890514" cy="271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40" y="4463625"/>
            <a:ext cx="2232248" cy="2385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02" y="3920051"/>
            <a:ext cx="2664296" cy="2724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4710"/>
            <a:ext cx="2392802" cy="2641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75561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0" grpId="1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472518" cy="936104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Металлы</a:t>
            </a:r>
            <a:endParaRPr lang="ru-RU" sz="6600" dirty="0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7572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3E664A"/>
                </a:solidFill>
                <a:latin typeface="+mn-lt"/>
              </a:rPr>
              <a:t>Никель</a:t>
            </a:r>
            <a:endParaRPr lang="ru-RU" sz="6000" dirty="0">
              <a:solidFill>
                <a:srgbClr val="3E664A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6811">
            <a:off x="348715" y="115471"/>
            <a:ext cx="2016552" cy="1872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83433" y="2292888"/>
            <a:ext cx="3456384" cy="216024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честь злобного духа германской мифологии  Никеля.</a:t>
            </a:r>
          </a:p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От нем.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никкель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сокращенное бранного слова рудокопов.</a:t>
            </a:r>
          </a:p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минерал Никелин (фальшивая медь)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21850" y="1340768"/>
            <a:ext cx="2376264" cy="1800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1751г </a:t>
            </a:r>
            <a:r>
              <a:rPr lang="ru-RU" sz="2400" dirty="0" err="1" smtClean="0">
                <a:solidFill>
                  <a:schemeClr val="bg1"/>
                </a:solidFill>
              </a:rPr>
              <a:t>А.Ф.Кронстедт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(Дания)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65198"/>
            <a:ext cx="2304256" cy="2783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763684" y="4098115"/>
            <a:ext cx="4248472" cy="25922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Никелем покрывают железо, чтобы предотвратить ржавление, а также латунь, что бы ее обесцветить. Покрытие автомобильных бамперов.. На каждый бампер наносится около </a:t>
            </a:r>
            <a:r>
              <a:rPr lang="ru-RU" dirty="0" err="1" smtClean="0">
                <a:solidFill>
                  <a:schemeClr val="bg1"/>
                </a:solidFill>
              </a:rPr>
              <a:t>полукилограмма</a:t>
            </a:r>
            <a:r>
              <a:rPr lang="ru-RU" dirty="0" smtClean="0">
                <a:solidFill>
                  <a:schemeClr val="bg1"/>
                </a:solidFill>
              </a:rPr>
              <a:t> никеля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4745727"/>
            <a:ext cx="3024336" cy="20882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Важный компонент нержавеющих сталей, производство монет, цветного стекла синего фиолетового и черного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780" y="3218372"/>
            <a:ext cx="1572766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784837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69" y="2791039"/>
            <a:ext cx="2746763" cy="1934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391" y="4784837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817" y="4459136"/>
            <a:ext cx="1943100" cy="235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4" y="4920389"/>
            <a:ext cx="3014042" cy="1937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76787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9" grpId="0" animBg="1"/>
      <p:bldP spid="10" grpId="0" animBg="1"/>
      <p:bldP spid="10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9A0000"/>
                </a:solidFill>
              </a:rPr>
              <a:t>Медь</a:t>
            </a:r>
            <a:endParaRPr lang="ru-RU" sz="6000" dirty="0">
              <a:solidFill>
                <a:srgbClr val="9A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738" y="150911"/>
            <a:ext cx="14287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2" y="116632"/>
            <a:ext cx="2259682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50" y="2515208"/>
            <a:ext cx="2160240" cy="211561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327446" y="4032718"/>
            <a:ext cx="2880320" cy="21602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Медь встречается в самородном состоянии . Один из первых использованных металлов дала название бронзовому веку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67959" y="1772816"/>
            <a:ext cx="2088232" cy="168356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Известна с </a:t>
            </a:r>
          </a:p>
          <a:p>
            <a:pPr algn="ctr"/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8700г до н.э.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27446" y="1412776"/>
            <a:ext cx="2808312" cy="21602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От лат. Название острова Кипр где добывали медную руду. Русское от древненемецкого «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Smida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</a:t>
            </a:r>
          </a:p>
          <a:p>
            <a:pPr algn="ctr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металл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11422" y="3812651"/>
            <a:ext cx="3096344" cy="21602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Используется в ювелирном деле,, электрических проводах, водопроводах, монетах.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55438" y="3698922"/>
            <a:ext cx="2808312" cy="21602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 природе рождается малахит там где встречаются медные руды</a:t>
            </a:r>
            <a:endParaRPr lang="ru-RU" sz="2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2" y="4598167"/>
            <a:ext cx="2009775" cy="227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597" y="3573016"/>
            <a:ext cx="2647950" cy="172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6" y="2379876"/>
            <a:ext cx="2333625" cy="1962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2" y="4656818"/>
            <a:ext cx="2505075" cy="2174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88" y="3590018"/>
            <a:ext cx="26289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023" y="4906091"/>
            <a:ext cx="2143125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009" y="3643817"/>
            <a:ext cx="2143125" cy="2938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34" y="2198901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2" y="4892771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118" y="1795975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7083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1"/>
                </a:solidFill>
                <a:latin typeface="+mn-lt"/>
              </a:rPr>
              <a:t>Цинк</a:t>
            </a:r>
            <a:endParaRPr lang="ru-RU" sz="6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60648"/>
            <a:ext cx="14287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4287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444208" y="1761406"/>
            <a:ext cx="2448272" cy="1368152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Происхождение</a:t>
            </a:r>
          </a:p>
          <a:p>
            <a:pPr algn="ctr"/>
            <a:r>
              <a:rPr lang="ru-RU" sz="2000" dirty="0" smtClean="0"/>
              <a:t>Белый металл , от арабского </a:t>
            </a:r>
            <a:r>
              <a:rPr lang="ru-RU" sz="2000" dirty="0" err="1" smtClean="0"/>
              <a:t>харасин</a:t>
            </a:r>
            <a:r>
              <a:rPr lang="ru-RU" sz="2000" dirty="0" smtClean="0"/>
              <a:t> металл из Китая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91896" y="1484784"/>
            <a:ext cx="2160240" cy="1728192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Известен как минимум с 400г до н.э.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8102" y="2420888"/>
            <a:ext cx="3168352" cy="1872208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Для защиты стали оцинкованное железо, монеты протекторы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81128"/>
            <a:ext cx="2381250" cy="1914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005064"/>
            <a:ext cx="2019300" cy="2266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789040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80800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+mn-lt"/>
              </a:rPr>
              <a:t>Серебро</a:t>
            </a:r>
            <a:endParaRPr lang="ru-RU" sz="6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88640"/>
            <a:ext cx="14287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733" y="3159361"/>
            <a:ext cx="20764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3" y="161856"/>
            <a:ext cx="2088232" cy="1898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50" y="3143248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6" y="4695825"/>
            <a:ext cx="2114550" cy="21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4572008"/>
            <a:ext cx="2945664" cy="2033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936854" y="1700808"/>
            <a:ext cx="1872208" cy="120292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Известно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L- VL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до н.э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65227" y="1407805"/>
            <a:ext cx="3240360" cy="196752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 </a:t>
            </a:r>
            <a:r>
              <a:rPr lang="ru-RU" sz="2800" dirty="0" err="1" smtClean="0"/>
              <a:t>ассиррийского</a:t>
            </a:r>
            <a:r>
              <a:rPr lang="ru-RU" sz="2800" dirty="0" smtClean="0"/>
              <a:t>  </a:t>
            </a:r>
            <a:r>
              <a:rPr lang="ru-RU" sz="2800" b="1" dirty="0" err="1" smtClean="0"/>
              <a:t>сарпу</a:t>
            </a:r>
            <a:r>
              <a:rPr lang="ru-RU" sz="2800" dirty="0" smtClean="0"/>
              <a:t> – светлый </a:t>
            </a:r>
          </a:p>
          <a:p>
            <a:pPr algn="ctr"/>
            <a:r>
              <a:rPr lang="ru-RU" sz="2800" dirty="0" smtClean="0"/>
              <a:t>От греческого </a:t>
            </a:r>
            <a:r>
              <a:rPr lang="ru-RU" sz="2800" b="1" dirty="0" err="1" smtClean="0"/>
              <a:t>аргос</a:t>
            </a:r>
            <a:r>
              <a:rPr lang="ru-RU" sz="2800" dirty="0" smtClean="0"/>
              <a:t> - белый</a:t>
            </a:r>
            <a:endParaRPr lang="ru-RU" sz="2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57554" y="3500438"/>
            <a:ext cx="3141699" cy="2062081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Первый элемент который с древности ассоциировался со славой и богатством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4676" y="2296232"/>
            <a:ext cx="3060340" cy="1944216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Серебро было предпочтительнее для изготовления монет, </a:t>
            </a:r>
          </a:p>
          <a:p>
            <a:pPr algn="ctr"/>
            <a:r>
              <a:rPr lang="ru-RU" sz="2000" dirty="0" smtClean="0"/>
              <a:t>Более трёх тысяч лет </a:t>
            </a:r>
            <a:r>
              <a:rPr lang="ru-RU" sz="2000" dirty="0" err="1" smtClean="0"/>
              <a:t>состовляли</a:t>
            </a:r>
            <a:r>
              <a:rPr lang="ru-RU" sz="2000" dirty="0" smtClean="0"/>
              <a:t> основу денежного обращения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1472" y="2428868"/>
            <a:ext cx="2146913" cy="1647953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Материал для высококачествен</a:t>
            </a:r>
          </a:p>
          <a:p>
            <a:pPr algn="ctr"/>
            <a:r>
              <a:rPr lang="ru-RU" sz="2000" dirty="0" err="1" smtClean="0"/>
              <a:t>ных</a:t>
            </a:r>
            <a:r>
              <a:rPr lang="ru-RU" sz="2000" dirty="0" smtClean="0"/>
              <a:t> зеркал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51712" y="4985792"/>
            <a:ext cx="2592288" cy="1872208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Слитки серебра сейчас широко распространены</a:t>
            </a:r>
            <a:endParaRPr lang="ru-RU" sz="2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4429132"/>
            <a:ext cx="2038350" cy="224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3143240" y="3929066"/>
            <a:ext cx="3240360" cy="2045546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Изготовление украшений посуды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822118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C000"/>
                </a:solidFill>
                <a:latin typeface="+mn-lt"/>
              </a:rPr>
              <a:t>Вольфрам</a:t>
            </a:r>
            <a:endParaRPr lang="ru-RU" sz="6000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4" y="4714884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857884" y="1643050"/>
            <a:ext cx="3096344" cy="2160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Открыт в 1783г испанскими химиками братьями </a:t>
            </a:r>
            <a:r>
              <a:rPr lang="ru-RU" sz="2400" dirty="0" err="1" smtClean="0"/>
              <a:t>Фаусто</a:t>
            </a:r>
            <a:r>
              <a:rPr lang="ru-RU" sz="2400" dirty="0" smtClean="0"/>
              <a:t> и Хуаном Хосе Элюарами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02" y="4500570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9486">
            <a:off x="212861" y="190870"/>
            <a:ext cx="172402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88640"/>
            <a:ext cx="14287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285852" y="1571612"/>
            <a:ext cx="3384376" cy="19442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От нем. Волчьи сливки или волчья сажа, поскольку примесь вольфрама мешала добыче олова, « пожирая олово, как волк»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1785926"/>
            <a:ext cx="2232248" cy="1491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Нить накаливания в лампах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4357694"/>
            <a:ext cx="3240361" cy="2304256"/>
          </a:xfrm>
          <a:prstGeom prst="roundRect">
            <a:avLst>
              <a:gd name="adj" fmla="val 180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Режущие инструменты, </a:t>
            </a:r>
          </a:p>
          <a:p>
            <a:pPr algn="ctr"/>
            <a:r>
              <a:rPr lang="ru-RU" sz="2400" dirty="0" err="1" smtClean="0"/>
              <a:t>Твердосплав</a:t>
            </a:r>
            <a:r>
              <a:rPr lang="ru-RU" sz="2400" dirty="0" smtClean="0"/>
              <a:t> с вольфрамом тверже стали и устойчивее к разрушению</a:t>
            </a:r>
            <a:endParaRPr lang="ru-RU" sz="2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488" y="1928802"/>
            <a:ext cx="2664296" cy="180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Вольфрамовая дробь во многих отношениях превосходит свинцовую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00430" y="5000636"/>
            <a:ext cx="2376601" cy="16527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Вольфрам как и свинец поглощает излучения</a:t>
            </a:r>
            <a:endParaRPr lang="ru-RU" sz="2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00760" y="2357430"/>
            <a:ext cx="2808312" cy="19922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Сейчас популярны кольца из карбида вольфрама</a:t>
            </a:r>
            <a:endParaRPr lang="ru-RU" sz="2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72198" y="4643446"/>
            <a:ext cx="3071802" cy="1979650"/>
          </a:xfrm>
          <a:prstGeom prst="roundRect">
            <a:avLst>
              <a:gd name="adj" fmla="val 1557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Плотность вольфрама почти как у золота, позолоченный вольфрам самая убедительная подделка под золото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4" y="1571612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643314"/>
            <a:ext cx="2047875" cy="223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88474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30" y="219534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CC66"/>
                </a:solidFill>
                <a:latin typeface="+mn-lt"/>
              </a:rPr>
              <a:t>Золото</a:t>
            </a:r>
            <a:endParaRPr lang="ru-RU" sz="6600" dirty="0">
              <a:solidFill>
                <a:srgbClr val="FFCC66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9248"/>
            <a:ext cx="2336279" cy="2459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2" y="5000636"/>
            <a:ext cx="1802331" cy="1638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01" y="188640"/>
            <a:ext cx="1656184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50" y="3286124"/>
            <a:ext cx="1872208" cy="1508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928926" y="1285860"/>
            <a:ext cx="2448272" cy="18002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о</a:t>
            </a:r>
            <a:r>
              <a:rPr lang="ru-RU" sz="2000" dirty="0" smtClean="0">
                <a:solidFill>
                  <a:schemeClr val="bg1"/>
                </a:solidFill>
              </a:rPr>
              <a:t>дного корня с русск. </a:t>
            </a:r>
            <a:r>
              <a:rPr lang="ru-RU" sz="2000" b="1" i="1" dirty="0" smtClean="0">
                <a:solidFill>
                  <a:schemeClr val="bg1"/>
                </a:solidFill>
              </a:rPr>
              <a:t>Желтый</a:t>
            </a:r>
            <a:r>
              <a:rPr lang="ru-RU" sz="20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от лат. </a:t>
            </a:r>
            <a:r>
              <a:rPr lang="ru-RU" sz="2000" dirty="0" err="1" smtClean="0">
                <a:solidFill>
                  <a:schemeClr val="bg1"/>
                </a:solidFill>
              </a:rPr>
              <a:t>Аурора</a:t>
            </a:r>
            <a:r>
              <a:rPr lang="ru-RU" sz="2000" dirty="0" smtClean="0">
                <a:solidFill>
                  <a:schemeClr val="bg1"/>
                </a:solidFill>
              </a:rPr>
              <a:t> – утренняя заря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43702" y="1714488"/>
            <a:ext cx="1944232" cy="1445854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Известно с древнейших времен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71802" y="3143248"/>
            <a:ext cx="2016224" cy="18002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Ивелирные</a:t>
            </a:r>
            <a:r>
              <a:rPr lang="ru-RU" sz="2400" dirty="0" smtClean="0">
                <a:solidFill>
                  <a:schemeClr val="bg1"/>
                </a:solidFill>
              </a:rPr>
              <a:t> изделия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20" y="2714620"/>
            <a:ext cx="2148206" cy="1924224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Платежное средство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9388" y="4905824"/>
            <a:ext cx="2520280" cy="1952176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Золото прекрасно. Оно не только окрашено, но и вечно сохраняет свой цв</a:t>
            </a:r>
            <a:r>
              <a:rPr lang="ru-RU" dirty="0" smtClean="0">
                <a:solidFill>
                  <a:schemeClr val="bg1"/>
                </a:solidFill>
              </a:rPr>
              <a:t>ет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4857760"/>
            <a:ext cx="2313648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4747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+mn-lt"/>
              </a:rPr>
              <a:t>Ртуть </a:t>
            </a:r>
            <a:endParaRPr lang="ru-RU" sz="6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104256" cy="2226866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8640"/>
            <a:ext cx="21526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6" y="3286124"/>
            <a:ext cx="2016224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164288" y="1880828"/>
            <a:ext cx="1656184" cy="129614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XX </a:t>
            </a:r>
            <a:r>
              <a:rPr lang="ru-RU" sz="2400" dirty="0" smtClean="0">
                <a:solidFill>
                  <a:schemeClr val="bg1"/>
                </a:solidFill>
              </a:rPr>
              <a:t>в до н.э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28926" y="1571612"/>
            <a:ext cx="3600400" cy="22322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Русское от общеславянского «катиться»,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англ. в честь  бога торговли Меркурия по подвижности ртути, латинское «Жидкое как вода»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92846" y="5000636"/>
            <a:ext cx="2451154" cy="18573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Ртуть накапливается в организме морских животных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8926" y="4071942"/>
            <a:ext cx="3571900" cy="23894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Термометры, </a:t>
            </a:r>
            <a:r>
              <a:rPr lang="ru-RU" sz="2400" dirty="0" err="1" smtClean="0">
                <a:solidFill>
                  <a:schemeClr val="bg1"/>
                </a:solidFill>
              </a:rPr>
              <a:t>флюорес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центные</a:t>
            </a:r>
            <a:r>
              <a:rPr lang="ru-RU" sz="2400" dirty="0" smtClean="0">
                <a:solidFill>
                  <a:schemeClr val="bg1"/>
                </a:solidFill>
              </a:rPr>
              <a:t>, газоразрядные лампы   детонаторы для взрывчатки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857496"/>
            <a:ext cx="2272780" cy="1107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4572008"/>
            <a:ext cx="2272780" cy="136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4746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effectLst/>
                <a:latin typeface="+mn-lt"/>
              </a:rPr>
              <a:t>Щелочные и </a:t>
            </a:r>
            <a:r>
              <a:rPr lang="ru-RU" sz="4400" dirty="0" err="1" smtClean="0">
                <a:effectLst/>
                <a:latin typeface="+mn-lt"/>
              </a:rPr>
              <a:t>щелочно-земельные</a:t>
            </a:r>
            <a:r>
              <a:rPr lang="ru-RU" sz="4400" dirty="0" smtClean="0">
                <a:effectLst/>
                <a:latin typeface="+mn-lt"/>
              </a:rPr>
              <a:t> металлы</a:t>
            </a:r>
            <a:endParaRPr lang="ru-RU" sz="4400" dirty="0"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Щелочные металлы представляют собой серебристо –белые металлы с низкими температурами кипения и плавления Все щелочные металлы чрезвычайно активны. Хранят их под слоем керосина или в запаянных сосудах</a:t>
            </a:r>
          </a:p>
          <a:p>
            <a:r>
              <a:rPr lang="ru-RU" dirty="0" smtClean="0"/>
              <a:t>К щелочноземельным металлам относятся кальций, стронций, барий и радий. Д.И.Менделеев включал в это семейство и магний. Их </a:t>
            </a:r>
            <a:r>
              <a:rPr lang="ru-RU" dirty="0" err="1" smtClean="0"/>
              <a:t>гидроксиды</a:t>
            </a:r>
            <a:r>
              <a:rPr lang="ru-RU" dirty="0" smtClean="0"/>
              <a:t> , подобно </a:t>
            </a:r>
            <a:r>
              <a:rPr lang="ru-RU" dirty="0" err="1" smtClean="0"/>
              <a:t>гидроксидам</a:t>
            </a:r>
            <a:r>
              <a:rPr lang="ru-RU" dirty="0" smtClean="0"/>
              <a:t> щелочных металлов растворимы в воде.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FFFF00"/>
                </a:solidFill>
                <a:effectLst/>
                <a:latin typeface="+mn-lt"/>
              </a:rPr>
              <a:t>Литий</a:t>
            </a:r>
            <a:endParaRPr lang="ru-RU" sz="6000" dirty="0">
              <a:solidFill>
                <a:srgbClr val="FFFF00"/>
              </a:solidFill>
              <a:effectLst/>
              <a:latin typeface="+mn-lt"/>
            </a:endParaRPr>
          </a:p>
        </p:txBody>
      </p:sp>
      <p:pic>
        <p:nvPicPr>
          <p:cNvPr id="5" name="Рисунок 4" descr="лит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264320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857884" y="214290"/>
            <a:ext cx="3000396" cy="178595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От греч. </a:t>
            </a:r>
            <a:r>
              <a:rPr lang="ru-RU" sz="2400" dirty="0" err="1" smtClean="0"/>
              <a:t>Литос</a:t>
            </a:r>
            <a:r>
              <a:rPr lang="ru-RU" sz="2400" dirty="0" smtClean="0"/>
              <a:t> -  камень</a:t>
            </a:r>
          </a:p>
          <a:p>
            <a:pPr algn="ctr"/>
            <a:r>
              <a:rPr lang="ru-RU" sz="2400" dirty="0" smtClean="0"/>
              <a:t>Открыт 1817г  </a:t>
            </a:r>
          </a:p>
          <a:p>
            <a:pPr algn="ctr"/>
            <a:r>
              <a:rPr lang="ru-RU" sz="2400" dirty="0" smtClean="0"/>
              <a:t> Ю. А. </a:t>
            </a:r>
            <a:r>
              <a:rPr lang="ru-RU" sz="2400" dirty="0" err="1" smtClean="0"/>
              <a:t>Арведсон</a:t>
            </a:r>
            <a:endParaRPr lang="ru-RU" sz="2400" dirty="0" smtClean="0"/>
          </a:p>
          <a:p>
            <a:pPr algn="ctr"/>
            <a:r>
              <a:rPr lang="ru-RU" sz="2400" dirty="0" smtClean="0"/>
              <a:t>(Швеция)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4000504"/>
            <a:ext cx="4357718" cy="2643206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Соединения лития входит в состав  смазок для автомобилей, лекарственных препаратов поддерживающих устойчивое эмоциональное состояние</a:t>
            </a:r>
          </a:p>
          <a:p>
            <a:pPr algn="ctr"/>
            <a:endParaRPr lang="ru-RU" sz="2400" dirty="0"/>
          </a:p>
        </p:txBody>
      </p:sp>
      <p:pic>
        <p:nvPicPr>
          <p:cNvPr id="8" name="Рисунок 7" descr="дитиевая смаз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1285860"/>
            <a:ext cx="2643201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литий ионный аккумулято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3357562"/>
            <a:ext cx="3319479" cy="264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14282" y="3214686"/>
            <a:ext cx="4500594" cy="271464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Литий, несмотря на высокую химическую активность, широко используется в производстве потребительских товаров Например  литий –ионные аккумуляторы</a:t>
            </a:r>
            <a:endParaRPr lang="ru-RU" sz="2400" dirty="0"/>
          </a:p>
        </p:txBody>
      </p:sp>
      <p:pic>
        <p:nvPicPr>
          <p:cNvPr id="14" name="Рисунок 13" descr="лекарства антидепрессан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3786190"/>
            <a:ext cx="3548070" cy="2652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13613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3" grpId="0" animBg="1"/>
      <p:bldP spid="13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Натрий</a:t>
            </a:r>
            <a:endParaRPr lang="ru-RU" sz="60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натри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285752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43636" y="357166"/>
            <a:ext cx="2714644" cy="2214578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От </a:t>
            </a:r>
            <a:r>
              <a:rPr lang="ru-RU" sz="2400" dirty="0" err="1" smtClean="0"/>
              <a:t>арабск</a:t>
            </a:r>
            <a:r>
              <a:rPr lang="ru-RU" sz="2400" dirty="0" smtClean="0"/>
              <a:t>. </a:t>
            </a:r>
            <a:r>
              <a:rPr lang="ru-RU" sz="2400" dirty="0" err="1" smtClean="0"/>
              <a:t>Натрон</a:t>
            </a:r>
            <a:r>
              <a:rPr lang="ru-RU" sz="2400" dirty="0" smtClean="0"/>
              <a:t> , </a:t>
            </a:r>
            <a:r>
              <a:rPr lang="ru-RU" sz="2400" dirty="0" err="1" smtClean="0"/>
              <a:t>Натрун</a:t>
            </a:r>
            <a:r>
              <a:rPr lang="ru-RU" sz="2400" dirty="0" smtClean="0"/>
              <a:t> -  моющее средство.</a:t>
            </a:r>
          </a:p>
          <a:p>
            <a:pPr algn="ctr"/>
            <a:r>
              <a:rPr lang="ru-RU" sz="2400" dirty="0" smtClean="0"/>
              <a:t> открыт 1807г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 err="1" smtClean="0"/>
              <a:t>Х.Деви</a:t>
            </a:r>
            <a:r>
              <a:rPr lang="ru-RU" sz="2400" dirty="0" smtClean="0"/>
              <a:t> (Англия)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3429000"/>
            <a:ext cx="3286180" cy="2286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Натрий входит в состав поваренной соли, соды пищевой,  производстве мыла и чистящих средств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3500438"/>
            <a:ext cx="3357586" cy="278608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Лампы наполненные парами натрия эффективны , но свет их неприятен</a:t>
            </a:r>
            <a:endParaRPr lang="ru-RU" sz="2400" dirty="0"/>
          </a:p>
        </p:txBody>
      </p:sp>
      <p:pic>
        <p:nvPicPr>
          <p:cNvPr id="8" name="Рисунок 7" descr="сод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1428736"/>
            <a:ext cx="192882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соль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3857628"/>
            <a:ext cx="2000264" cy="2286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лампы натриевые высокого давлени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286124"/>
            <a:ext cx="3962400" cy="2974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в состав мыла стеарат натрия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290" y="3071810"/>
            <a:ext cx="321471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214546" y="3571876"/>
            <a:ext cx="4714908" cy="285752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Ежегодно в мире производится около 200 тонн натрия  который применяется  на атомных электростанциях  и в авиадвигателях в качестве теплоносителя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077030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7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/>
              <a:t>К металлам в периодической системе химических элементов относится более 92 </a:t>
            </a:r>
            <a:r>
              <a:rPr lang="ru-RU" dirty="0" smtClean="0"/>
              <a:t>элементов. </a:t>
            </a:r>
            <a:endParaRPr lang="ru-RU" dirty="0"/>
          </a:p>
          <a:p>
            <a:pPr marL="137160" indent="0">
              <a:buNone/>
            </a:pPr>
            <a:r>
              <a:rPr lang="ru-RU" dirty="0" smtClean="0"/>
              <a:t>Атомы металлов характеризуются тремя особенностями</a:t>
            </a:r>
          </a:p>
          <a:p>
            <a:pPr marL="137160" indent="0">
              <a:buNone/>
            </a:pPr>
            <a:r>
              <a:rPr lang="ru-RU" dirty="0" smtClean="0"/>
              <a:t>На внешнем электронном слое имеют 1-3 электрона</a:t>
            </a:r>
          </a:p>
          <a:p>
            <a:pPr marL="137160" indent="0">
              <a:buNone/>
            </a:pPr>
            <a:r>
              <a:rPr lang="ru-RU" dirty="0" smtClean="0"/>
              <a:t>Сравнительно большой радиус атома</a:t>
            </a:r>
          </a:p>
          <a:p>
            <a:pPr marL="137160" indent="0">
              <a:buNone/>
            </a:pPr>
            <a:r>
              <a:rPr lang="ru-RU" dirty="0" smtClean="0"/>
              <a:t>Атомы металлов имеют большое число свободных </a:t>
            </a:r>
            <a:r>
              <a:rPr lang="ru-RU" dirty="0" err="1" smtClean="0"/>
              <a:t>орбиталей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6003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+mn-lt"/>
              </a:rPr>
              <a:t>Калий</a:t>
            </a:r>
            <a:endParaRPr lang="ru-RU" sz="6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Рисунок 5" descr="калий кус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214290"/>
            <a:ext cx="264320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калий хлористый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4143380"/>
            <a:ext cx="2786082" cy="2143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857488" y="1357298"/>
            <a:ext cx="3357586" cy="2286016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От </a:t>
            </a:r>
            <a:r>
              <a:rPr lang="ru-RU" sz="2400" dirty="0" err="1" smtClean="0">
                <a:solidFill>
                  <a:schemeClr val="bg1"/>
                </a:solidFill>
              </a:rPr>
              <a:t>арабск</a:t>
            </a:r>
            <a:r>
              <a:rPr lang="ru-RU" sz="2400" dirty="0" smtClean="0">
                <a:solidFill>
                  <a:schemeClr val="bg1"/>
                </a:solidFill>
              </a:rPr>
              <a:t> . Аль-кали  едкое начало золы морских растений</a:t>
            </a:r>
          </a:p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Оекрыт</a:t>
            </a:r>
            <a:r>
              <a:rPr lang="ru-RU" sz="2400" dirty="0" smtClean="0">
                <a:solidFill>
                  <a:schemeClr val="bg1"/>
                </a:solidFill>
              </a:rPr>
              <a:t> 1807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Х.Деви</a:t>
            </a:r>
            <a:r>
              <a:rPr lang="ru-RU" sz="2400" dirty="0" smtClean="0">
                <a:solidFill>
                  <a:schemeClr val="bg1"/>
                </a:solidFill>
              </a:rPr>
              <a:t> (Англия)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14744" y="4000504"/>
            <a:ext cx="4643502" cy="242889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Калий минеральный элемент помогает  работе нашего организма</a:t>
            </a:r>
          </a:p>
          <a:p>
            <a:pPr algn="ctr"/>
            <a:r>
              <a:rPr lang="ru-RU" sz="2400" dirty="0" smtClean="0"/>
              <a:t> ионы калия  ответственны за  передачу нервных импульсов</a:t>
            </a:r>
            <a:endParaRPr lang="ru-RU" sz="2400" dirty="0"/>
          </a:p>
        </p:txBody>
      </p:sp>
      <p:pic>
        <p:nvPicPr>
          <p:cNvPr id="9" name="Рисунок 8" descr="калий  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14290"/>
            <a:ext cx="250033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28596" y="3786190"/>
            <a:ext cx="3714776" cy="2643206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Калий  содержится в бананах, инжире, </a:t>
            </a:r>
          </a:p>
          <a:p>
            <a:pPr algn="ctr"/>
            <a:r>
              <a:rPr lang="ru-RU" sz="2400" dirty="0" smtClean="0"/>
              <a:t>апельсинах винограде, яблоках,</a:t>
            </a:r>
          </a:p>
          <a:p>
            <a:pPr algn="ctr"/>
            <a:r>
              <a:rPr lang="ru-RU" sz="2400" dirty="0" smtClean="0"/>
              <a:t> персиках, землянике</a:t>
            </a:r>
            <a:endParaRPr lang="ru-RU" sz="2400" dirty="0"/>
          </a:p>
        </p:txBody>
      </p:sp>
      <p:pic>
        <p:nvPicPr>
          <p:cNvPr id="14" name="Рисунок 13" descr="фрукты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3786190"/>
            <a:ext cx="392909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6387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1" grpId="1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chemeClr val="tx1"/>
                </a:solidFill>
                <a:latin typeface="+mn-lt"/>
              </a:rPr>
              <a:t>Магний</a:t>
            </a:r>
            <a:endParaRPr lang="ru-RU" sz="6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магний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2714639" cy="271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магн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1714488"/>
            <a:ext cx="200026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072166" y="285728"/>
            <a:ext cx="3071834" cy="21431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От </a:t>
            </a:r>
            <a:r>
              <a:rPr lang="ru-RU" sz="2400" dirty="0" err="1" smtClean="0">
                <a:solidFill>
                  <a:schemeClr val="bg1"/>
                </a:solidFill>
              </a:rPr>
              <a:t>лат.магнезия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альба</a:t>
            </a:r>
            <a:r>
              <a:rPr lang="ru-RU" sz="2400" dirty="0" smtClean="0">
                <a:solidFill>
                  <a:schemeClr val="bg1"/>
                </a:solidFill>
              </a:rPr>
              <a:t> (белая </a:t>
            </a:r>
            <a:r>
              <a:rPr lang="ru-RU" sz="2400" dirty="0" err="1" smtClean="0">
                <a:solidFill>
                  <a:schemeClr val="bg1"/>
                </a:solidFill>
              </a:rPr>
              <a:t>магнесия</a:t>
            </a:r>
            <a:r>
              <a:rPr lang="ru-RU" sz="2400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Открыт 1808г </a:t>
            </a:r>
          </a:p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Х.Деви</a:t>
            </a:r>
            <a:r>
              <a:rPr lang="ru-RU" sz="2400" dirty="0" smtClean="0">
                <a:solidFill>
                  <a:schemeClr val="bg1"/>
                </a:solidFill>
              </a:rPr>
              <a:t> (Англия)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43504" y="3786190"/>
            <a:ext cx="3786214" cy="2571768"/>
          </a:xfrm>
          <a:prstGeom prst="roundRect">
            <a:avLst>
              <a:gd name="adj" fmla="val 16675"/>
            </a:avLst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Конструкционный металл при производстве гоночных автомобилей, самолетов, велосипедов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00694" y="3429000"/>
            <a:ext cx="3286148" cy="264320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Магний входит в состав хлорофилла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самолет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786190"/>
            <a:ext cx="3786214" cy="2571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хлорофил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3000372"/>
            <a:ext cx="3276603" cy="2476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зеленый лист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3429000"/>
            <a:ext cx="3238516" cy="2428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авто гоночные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00438"/>
            <a:ext cx="4000528" cy="2843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63568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solidFill>
                  <a:schemeClr val="tx1"/>
                </a:solidFill>
                <a:latin typeface="+mn-lt"/>
              </a:rPr>
              <a:t>К</a:t>
            </a:r>
            <a:r>
              <a:rPr lang="ru-RU" sz="6000" dirty="0" smtClean="0">
                <a:solidFill>
                  <a:schemeClr val="tx1"/>
                </a:solidFill>
                <a:latin typeface="+mn-lt"/>
              </a:rPr>
              <a:t>альций</a:t>
            </a:r>
            <a:endParaRPr lang="ru-RU" sz="6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Рисунок 4" descr="кальций в атмосфере арго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214290"/>
            <a:ext cx="243840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857488" y="1357298"/>
            <a:ext cx="3357586" cy="214314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От лат. </a:t>
            </a:r>
            <a:r>
              <a:rPr lang="ru-RU" sz="2400" dirty="0" err="1" smtClean="0"/>
              <a:t>Калцис</a:t>
            </a:r>
            <a:r>
              <a:rPr lang="ru-RU" sz="2400" dirty="0" smtClean="0"/>
              <a:t>- камень, известняк</a:t>
            </a:r>
          </a:p>
          <a:p>
            <a:pPr algn="ctr"/>
            <a:r>
              <a:rPr lang="ru-RU" sz="2400" dirty="0" smtClean="0"/>
              <a:t>Открыт 1808г </a:t>
            </a:r>
          </a:p>
          <a:p>
            <a:pPr algn="ctr"/>
            <a:r>
              <a:rPr lang="ru-RU" sz="2400" dirty="0" err="1" smtClean="0"/>
              <a:t>Х.Деви</a:t>
            </a:r>
            <a:r>
              <a:rPr lang="ru-RU" sz="2400" dirty="0" smtClean="0"/>
              <a:t> (Англия)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3714752"/>
            <a:ext cx="4143372" cy="271464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Кальций относится  к элементам необходимым  живым организмам, один из основных минеральных  компонентов скелета</a:t>
            </a:r>
            <a:endParaRPr lang="ru-RU" sz="2400" dirty="0"/>
          </a:p>
        </p:txBody>
      </p:sp>
      <p:pic>
        <p:nvPicPr>
          <p:cNvPr id="8" name="Рисунок 7" descr="кальций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250033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мелк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1285860"/>
            <a:ext cx="3357586" cy="2613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14282" y="3714752"/>
            <a:ext cx="3857652" cy="250033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Мелки сделаны из гипса  сульфата кальция, также соединения кальция  применяется в строительстве, </a:t>
            </a:r>
          </a:p>
          <a:p>
            <a:pPr algn="ctr"/>
            <a:r>
              <a:rPr lang="ru-RU" sz="2400" dirty="0" smtClean="0"/>
              <a:t>скульптуре</a:t>
            </a:r>
            <a:endParaRPr lang="ru-RU" sz="2400" dirty="0"/>
          </a:p>
        </p:txBody>
      </p:sp>
      <p:pic>
        <p:nvPicPr>
          <p:cNvPr id="13" name="Рисунок 12" descr="раковина из карбоната кальци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42" y="2357430"/>
            <a:ext cx="2928958" cy="2286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скелет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810" y="4438650"/>
            <a:ext cx="2286000" cy="241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мрамор карбона кальция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8116" y="3143248"/>
            <a:ext cx="3205884" cy="3419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63959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7" grpId="0" animBg="1"/>
      <p:bldP spid="7" grpId="1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Алюминий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Металл третьего периода. Одинаков с бериллием, проявляет </a:t>
            </a:r>
            <a:r>
              <a:rPr lang="ru-RU" sz="3600" dirty="0" err="1" smtClean="0"/>
              <a:t>амфотерные</a:t>
            </a:r>
            <a:r>
              <a:rPr lang="ru-RU" sz="3600" dirty="0" smtClean="0"/>
              <a:t> ( кислотные и основные свойства). В соединениях может находится в составе катионов и анионов</a:t>
            </a:r>
          </a:p>
          <a:p>
            <a:r>
              <a:rPr lang="ru-RU" sz="3600" dirty="0" smtClean="0"/>
              <a:t>Электронная формула</a:t>
            </a:r>
            <a:r>
              <a:rPr lang="ru-RU" sz="4400" dirty="0" smtClean="0"/>
              <a:t> </a:t>
            </a:r>
            <a:endParaRPr lang="en-US" sz="4400" dirty="0" smtClean="0"/>
          </a:p>
          <a:p>
            <a:pPr>
              <a:buNone/>
            </a:pPr>
            <a:r>
              <a:rPr lang="ru-RU" sz="4400" dirty="0" smtClean="0"/>
              <a:t>1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aseline="30000" dirty="0" smtClean="0"/>
              <a:t>2 </a:t>
            </a:r>
            <a:r>
              <a:rPr lang="en-US" sz="4400" dirty="0" smtClean="0"/>
              <a:t>2s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2p</a:t>
            </a:r>
            <a:r>
              <a:rPr lang="en-US" sz="4400" baseline="30000" dirty="0" smtClean="0"/>
              <a:t>6 </a:t>
            </a:r>
            <a:r>
              <a:rPr lang="en-US" sz="4400" dirty="0" smtClean="0"/>
              <a:t>3s</a:t>
            </a:r>
            <a:r>
              <a:rPr lang="en-US" sz="4400" baseline="30000" dirty="0" smtClean="0"/>
              <a:t>2 </a:t>
            </a:r>
            <a:r>
              <a:rPr lang="en-US" sz="4400" dirty="0" smtClean="0"/>
              <a:t>3p</a:t>
            </a:r>
            <a:r>
              <a:rPr lang="en-US" sz="4400" baseline="30000" dirty="0" smtClean="0"/>
              <a:t>1</a:t>
            </a:r>
            <a:endParaRPr lang="ru-RU" sz="4400" baseline="30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+mn-lt"/>
              </a:rPr>
              <a:t>Алюминий</a:t>
            </a:r>
            <a:endParaRPr lang="ru-RU" sz="6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алюминиевые детали для авт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3786190"/>
            <a:ext cx="2643206" cy="2071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алюминий фольг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08" y="2143116"/>
            <a:ext cx="242889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алюминий посуда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28" y="3357562"/>
            <a:ext cx="3143272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алюминий зна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68" y="285728"/>
            <a:ext cx="1714512" cy="171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алюминий для конструкций самолет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2928934"/>
            <a:ext cx="3000364" cy="2571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алюминиевые провод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2198" y="4214818"/>
            <a:ext cx="2714644" cy="21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428992" y="1285860"/>
            <a:ext cx="3071834" cy="1928826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От лат. </a:t>
            </a:r>
            <a:r>
              <a:rPr lang="ru-RU" sz="2000" dirty="0" err="1" smtClean="0">
                <a:solidFill>
                  <a:schemeClr val="bg1"/>
                </a:solidFill>
              </a:rPr>
              <a:t>Алуминис</a:t>
            </a:r>
            <a:r>
              <a:rPr lang="ru-RU" sz="2000" dirty="0" smtClean="0">
                <a:solidFill>
                  <a:schemeClr val="bg1"/>
                </a:solidFill>
              </a:rPr>
              <a:t> квасцы по содержанию в квасцах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Открыт 1825г Х.Х.Эрстед (Дания)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3286124"/>
            <a:ext cx="4572032" cy="2571768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Применение алюминия в электротехнике</a:t>
            </a:r>
          </a:p>
          <a:p>
            <a:pPr algn="ctr"/>
            <a:r>
              <a:rPr lang="ru-RU" sz="2400" dirty="0" smtClean="0"/>
              <a:t>Производств фольги , посуды  в  </a:t>
            </a:r>
            <a:r>
              <a:rPr lang="ru-RU" sz="2400" dirty="0" err="1" smtClean="0"/>
              <a:t>машино</a:t>
            </a:r>
            <a:r>
              <a:rPr lang="ru-RU" sz="2400" dirty="0" smtClean="0"/>
              <a:t>- </a:t>
            </a:r>
            <a:r>
              <a:rPr lang="ru-RU" sz="2400" dirty="0" err="1" smtClean="0"/>
              <a:t>авио</a:t>
            </a:r>
            <a:r>
              <a:rPr lang="ru-RU" sz="2400" dirty="0" smtClean="0"/>
              <a:t>- ракетостроении</a:t>
            </a:r>
          </a:p>
          <a:p>
            <a:pPr algn="ctr"/>
            <a:endParaRPr lang="ru-RU" dirty="0"/>
          </a:p>
        </p:txBody>
      </p:sp>
      <p:pic>
        <p:nvPicPr>
          <p:cNvPr id="18" name="Рисунок 17" descr="алюминий 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82" y="214290"/>
            <a:ext cx="246220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4429124" y="3857628"/>
            <a:ext cx="4000528" cy="250033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Применение алюминиевых порошков в производстве взрывчатых веществ твердого ракетного топлива, в качестве пигмента в полиграфии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1" name="Рисунок 20" descr="алюминиевая пудра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158" y="3571876"/>
            <a:ext cx="3214710" cy="2738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17953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7" grpId="0" animBg="1"/>
      <p:bldP spid="17" grpId="1" animBg="1"/>
      <p:bldP spid="2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Домашнее задание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</a:t>
            </a:r>
            <a:r>
              <a:rPr lang="ru-RU" smtClean="0"/>
              <a:t>4,5. </a:t>
            </a:r>
            <a:endParaRPr lang="ru-RU" dirty="0" smtClean="0"/>
          </a:p>
          <a:p>
            <a:r>
              <a:rPr lang="ru-RU" dirty="0" smtClean="0"/>
              <a:t>§ 6  Заполнить таблицу  в тетради.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+mn-lt"/>
              </a:rPr>
              <a:t>Спасибо за внимание</a:t>
            </a:r>
            <a:endParaRPr lang="ru-RU" sz="4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1221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2" y="785792"/>
          <a:ext cx="8024829" cy="3214713"/>
        </p:xfrm>
        <a:graphic>
          <a:graphicData uri="http://schemas.openxmlformats.org/drawingml/2006/table">
            <a:tbl>
              <a:tblPr/>
              <a:tblGrid>
                <a:gridCol w="407798"/>
                <a:gridCol w="407798"/>
                <a:gridCol w="407798"/>
                <a:gridCol w="452617"/>
                <a:gridCol w="453171"/>
                <a:gridCol w="453171"/>
                <a:gridCol w="453171"/>
                <a:gridCol w="453171"/>
                <a:gridCol w="453171"/>
                <a:gridCol w="453171"/>
                <a:gridCol w="453724"/>
                <a:gridCol w="453724"/>
                <a:gridCol w="453724"/>
                <a:gridCol w="453724"/>
                <a:gridCol w="453724"/>
                <a:gridCol w="453724"/>
                <a:gridCol w="453724"/>
                <a:gridCol w="453724"/>
              </a:tblGrid>
              <a:tr h="4621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1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8C"/>
                    </a:solidFill>
                  </a:tcPr>
                </a:tc>
              </a:tr>
              <a:tr h="4621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gridSpan="10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00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0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0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0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8C"/>
                    </a:solidFill>
                  </a:tcPr>
                </a:tc>
              </a:tr>
              <a:tr h="4420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1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0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00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0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0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8C"/>
                    </a:solidFill>
                  </a:tcPr>
                </a:tc>
              </a:tr>
              <a:tr h="4621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0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00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00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0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8C"/>
                    </a:solidFill>
                  </a:tcPr>
                </a:tc>
              </a:tr>
              <a:tr h="4621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0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0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00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00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8C"/>
                    </a:solidFill>
                  </a:tcPr>
                </a:tc>
              </a:tr>
              <a:tr h="4621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0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0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0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00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86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8C"/>
                    </a:solidFill>
                  </a:tcPr>
                </a:tc>
              </a:tr>
              <a:tr h="4621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0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0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0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116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0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117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118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8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3" y="4714884"/>
          <a:ext cx="8358249" cy="1143008"/>
        </p:xfrm>
        <a:graphic>
          <a:graphicData uri="http://schemas.openxmlformats.org/drawingml/2006/table">
            <a:tbl>
              <a:tblPr/>
              <a:tblGrid>
                <a:gridCol w="513228"/>
                <a:gridCol w="596173"/>
                <a:gridCol w="554990"/>
                <a:gridCol w="554990"/>
                <a:gridCol w="555564"/>
                <a:gridCol w="555564"/>
                <a:gridCol w="555564"/>
                <a:gridCol w="555564"/>
                <a:gridCol w="555564"/>
                <a:gridCol w="555564"/>
                <a:gridCol w="555564"/>
                <a:gridCol w="562480"/>
                <a:gridCol w="562480"/>
                <a:gridCol w="562480"/>
                <a:gridCol w="562480"/>
              </a:tblGrid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69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71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 89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5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5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91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5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92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5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93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5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94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5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5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5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97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5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5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99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5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5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101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5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102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5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103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5FF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1617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Электронные </a:t>
            </a:r>
            <a:r>
              <a:rPr lang="ru-RU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орбитали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атома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Содержимое 3" descr="орбитал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857340"/>
            <a:ext cx="7072362" cy="46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526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latin typeface="+mn-lt"/>
              </a:rPr>
              <a:t>Щелочные и </a:t>
            </a:r>
            <a:r>
              <a:rPr lang="ru-RU" sz="4400" dirty="0" err="1" smtClean="0">
                <a:latin typeface="+mn-lt"/>
              </a:rPr>
              <a:t>щелочно-земельные</a:t>
            </a:r>
            <a:r>
              <a:rPr lang="ru-RU" sz="4400" dirty="0" smtClean="0">
                <a:latin typeface="+mn-lt"/>
              </a:rPr>
              <a:t> металлы</a:t>
            </a:r>
            <a:endParaRPr lang="ru-RU" sz="4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3600" dirty="0" smtClean="0"/>
              <a:t>Элементы в первом столбике типичные металлы.</a:t>
            </a:r>
          </a:p>
          <a:p>
            <a:r>
              <a:rPr lang="ru-RU" sz="3600" dirty="0" smtClean="0"/>
              <a:t>Являются </a:t>
            </a:r>
            <a:r>
              <a:rPr lang="en-US" sz="3600" dirty="0" smtClean="0"/>
              <a:t>s </a:t>
            </a:r>
            <a:r>
              <a:rPr lang="ru-RU" sz="3600" dirty="0"/>
              <a:t>-</a:t>
            </a:r>
            <a:r>
              <a:rPr lang="ru-RU" sz="3600" dirty="0" smtClean="0"/>
              <a:t> элементами Их называют –щелочные металлы. Вступая в реакцию с водой образуют щелочь  и выделяют водород.  </a:t>
            </a:r>
          </a:p>
          <a:p>
            <a:r>
              <a:rPr lang="ru-RU" sz="3600" dirty="0" smtClean="0"/>
              <a:t>Элементы второго столбца называются щелочноземельными  металлами.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925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atin typeface="+mn-lt"/>
              </a:rPr>
              <a:t>Щелочные и </a:t>
            </a:r>
            <a:r>
              <a:rPr lang="ru-RU" sz="4800" dirty="0" err="1" smtClean="0">
                <a:latin typeface="+mn-lt"/>
              </a:rPr>
              <a:t>щелочно</a:t>
            </a:r>
            <a:r>
              <a:rPr lang="ru-RU" sz="4800" dirty="0" smtClean="0">
                <a:latin typeface="+mn-lt"/>
              </a:rPr>
              <a:t>–земельные металлы.</a:t>
            </a:r>
            <a:endParaRPr lang="ru-RU" sz="4800" dirty="0"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495455"/>
              </p:ext>
            </p:extLst>
          </p:nvPr>
        </p:nvGraphicFramePr>
        <p:xfrm>
          <a:off x="428596" y="1857364"/>
          <a:ext cx="7990214" cy="3840480"/>
        </p:xfrm>
        <a:graphic>
          <a:graphicData uri="http://schemas.openxmlformats.org/drawingml/2006/table">
            <a:tbl>
              <a:tblPr/>
              <a:tblGrid>
                <a:gridCol w="714380"/>
                <a:gridCol w="710594"/>
                <a:gridCol w="441208"/>
                <a:gridCol w="465777"/>
                <a:gridCol w="445757"/>
                <a:gridCol w="445757"/>
                <a:gridCol w="445757"/>
                <a:gridCol w="507234"/>
                <a:gridCol w="398418"/>
                <a:gridCol w="504056"/>
                <a:gridCol w="504056"/>
                <a:gridCol w="432048"/>
                <a:gridCol w="432048"/>
                <a:gridCol w="504056"/>
                <a:gridCol w="432048"/>
                <a:gridCol w="375412"/>
                <a:gridCol w="115804"/>
                <a:gridCol w="115804"/>
              </a:tblGrid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1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gridSpan="10"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1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87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88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202" marR="45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9531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+mn-lt"/>
              </a:rPr>
              <a:t>Переходные металлы</a:t>
            </a:r>
            <a:endParaRPr lang="ru-RU" sz="4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Элементы широкого центрального блока переходные металлы. </a:t>
            </a:r>
            <a:r>
              <a:rPr lang="en-US" dirty="0"/>
              <a:t>d</a:t>
            </a:r>
            <a:r>
              <a:rPr lang="ru-RU" dirty="0" smtClean="0"/>
              <a:t>– элементы , так как заполняется </a:t>
            </a:r>
            <a:r>
              <a:rPr lang="en-US" dirty="0" smtClean="0"/>
              <a:t>d </a:t>
            </a:r>
            <a:r>
              <a:rPr lang="ru-RU" dirty="0" smtClean="0"/>
              <a:t>- подуровень.</a:t>
            </a:r>
          </a:p>
          <a:p>
            <a:r>
              <a:rPr lang="ru-RU" dirty="0" smtClean="0"/>
              <a:t>Внутренний (</a:t>
            </a:r>
            <a:r>
              <a:rPr lang="en-US" dirty="0" smtClean="0"/>
              <a:t>n</a:t>
            </a:r>
            <a:r>
              <a:rPr lang="ru-RU" dirty="0" smtClean="0"/>
              <a:t>-1)</a:t>
            </a:r>
            <a:r>
              <a:rPr lang="en-US" dirty="0" smtClean="0"/>
              <a:t>d  </a:t>
            </a:r>
            <a:r>
              <a:rPr lang="ru-RU" dirty="0" smtClean="0"/>
              <a:t>или (</a:t>
            </a:r>
            <a:r>
              <a:rPr lang="en-US" dirty="0" smtClean="0"/>
              <a:t>n</a:t>
            </a:r>
            <a:r>
              <a:rPr lang="ru-RU" dirty="0" smtClean="0"/>
              <a:t>-2) </a:t>
            </a:r>
            <a:r>
              <a:rPr lang="en-US" dirty="0" smtClean="0"/>
              <a:t>f-  </a:t>
            </a:r>
            <a:r>
              <a:rPr lang="ru-RU" dirty="0" smtClean="0"/>
              <a:t>подуровень</a:t>
            </a:r>
          </a:p>
          <a:p>
            <a:endParaRPr lang="en-US" dirty="0" smtClean="0"/>
          </a:p>
          <a:p>
            <a:r>
              <a:rPr lang="en-US" baseline="-25000" dirty="0" smtClean="0"/>
              <a:t>30</a:t>
            </a:r>
            <a:r>
              <a:rPr lang="en-US" dirty="0" smtClean="0"/>
              <a:t>Zn  4s</a:t>
            </a:r>
            <a:r>
              <a:rPr lang="en-US" baseline="30000" dirty="0" smtClean="0"/>
              <a:t>2</a:t>
            </a:r>
            <a:r>
              <a:rPr lang="en-US" dirty="0" smtClean="0"/>
              <a:t>                  </a:t>
            </a:r>
            <a:r>
              <a:rPr lang="en-US" baseline="-25000" dirty="0" smtClean="0"/>
              <a:t>29</a:t>
            </a:r>
            <a:r>
              <a:rPr lang="en-US" dirty="0" smtClean="0"/>
              <a:t>Cu  3d</a:t>
            </a:r>
            <a:r>
              <a:rPr lang="en-US" baseline="30000" dirty="0" smtClean="0"/>
              <a:t>10</a:t>
            </a:r>
            <a:r>
              <a:rPr lang="en-US" dirty="0" smtClean="0"/>
              <a:t> 4s </a:t>
            </a:r>
            <a:r>
              <a:rPr lang="en-US" baseline="30000" dirty="0" smtClean="0"/>
              <a:t>1</a:t>
            </a:r>
          </a:p>
          <a:p>
            <a:r>
              <a:rPr lang="en-US" baseline="-25000" dirty="0" smtClean="0"/>
              <a:t>24</a:t>
            </a:r>
            <a:r>
              <a:rPr lang="en-US" dirty="0" smtClean="0"/>
              <a:t>Cr  3d</a:t>
            </a:r>
            <a:r>
              <a:rPr lang="en-US" baseline="30000" dirty="0" smtClean="0"/>
              <a:t>5</a:t>
            </a:r>
            <a:r>
              <a:rPr lang="en-US" dirty="0" smtClean="0"/>
              <a:t>4s</a:t>
            </a:r>
            <a:r>
              <a:rPr lang="en-US" baseline="30000" dirty="0" smtClean="0"/>
              <a:t>1</a:t>
            </a:r>
            <a:r>
              <a:rPr lang="en-US" dirty="0" smtClean="0"/>
              <a:t>             </a:t>
            </a:r>
            <a:r>
              <a:rPr lang="en-US" baseline="-25000" dirty="0" smtClean="0"/>
              <a:t>47</a:t>
            </a:r>
            <a:r>
              <a:rPr lang="en-US" dirty="0" smtClean="0"/>
              <a:t>Ag  4d</a:t>
            </a:r>
            <a:r>
              <a:rPr lang="en-US" baseline="30000" dirty="0" smtClean="0"/>
              <a:t>10  </a:t>
            </a:r>
            <a:r>
              <a:rPr lang="en-US" dirty="0" smtClean="0"/>
              <a:t>5s</a:t>
            </a:r>
            <a:r>
              <a:rPr lang="en-US" baseline="30000" dirty="0" smtClean="0"/>
              <a:t>1</a:t>
            </a:r>
            <a:r>
              <a:rPr lang="ru-RU" baseline="30000" dirty="0" smtClean="0"/>
              <a:t>      </a:t>
            </a:r>
            <a:r>
              <a:rPr lang="ru-RU" baseline="-25000" dirty="0" smtClean="0"/>
              <a:t>27</a:t>
            </a:r>
            <a:r>
              <a:rPr lang="en-US" dirty="0" smtClean="0"/>
              <a:t>Co  3d</a:t>
            </a:r>
            <a:r>
              <a:rPr lang="en-US" baseline="30000" dirty="0" smtClean="0"/>
              <a:t>7</a:t>
            </a:r>
            <a:r>
              <a:rPr lang="en-US" dirty="0" smtClean="0"/>
              <a:t>4s</a:t>
            </a:r>
            <a:r>
              <a:rPr lang="en-US" baseline="30000" dirty="0" smtClean="0"/>
              <a:t>2</a:t>
            </a:r>
          </a:p>
          <a:p>
            <a:r>
              <a:rPr lang="en-US" baseline="-25000" dirty="0" smtClean="0"/>
              <a:t>25</a:t>
            </a:r>
            <a:r>
              <a:rPr lang="en-US" dirty="0" smtClean="0"/>
              <a:t>Mn 3d</a:t>
            </a:r>
            <a:r>
              <a:rPr lang="en-US" baseline="30000" dirty="0" smtClean="0"/>
              <a:t>5</a:t>
            </a:r>
            <a:r>
              <a:rPr lang="en-US" dirty="0" smtClean="0"/>
              <a:t>4s</a:t>
            </a:r>
            <a:r>
              <a:rPr lang="en-US" baseline="30000" dirty="0" smtClean="0"/>
              <a:t>2</a:t>
            </a:r>
            <a:r>
              <a:rPr lang="en-US" dirty="0" smtClean="0"/>
              <a:t>            </a:t>
            </a:r>
            <a:r>
              <a:rPr lang="en-US" baseline="-25000" dirty="0" smtClean="0"/>
              <a:t>74</a:t>
            </a:r>
            <a:r>
              <a:rPr lang="en-US" dirty="0" smtClean="0"/>
              <a:t>W   5d</a:t>
            </a:r>
            <a:r>
              <a:rPr lang="en-US" baseline="30000" dirty="0" smtClean="0"/>
              <a:t>4</a:t>
            </a:r>
            <a:r>
              <a:rPr lang="en-US" dirty="0" smtClean="0"/>
              <a:t> 6s</a:t>
            </a:r>
            <a:r>
              <a:rPr lang="en-US" baseline="30000" dirty="0" smtClean="0"/>
              <a:t>2</a:t>
            </a:r>
            <a:r>
              <a:rPr lang="en-US" dirty="0" smtClean="0"/>
              <a:t>       </a:t>
            </a:r>
            <a:r>
              <a:rPr lang="en-US" baseline="-25000" dirty="0" smtClean="0"/>
              <a:t>23</a:t>
            </a:r>
            <a:r>
              <a:rPr lang="en-US" dirty="0" smtClean="0"/>
              <a:t>V 3d</a:t>
            </a:r>
            <a:r>
              <a:rPr lang="en-US" baseline="30000" dirty="0" smtClean="0"/>
              <a:t>3</a:t>
            </a:r>
            <a:r>
              <a:rPr lang="en-US" dirty="0" smtClean="0"/>
              <a:t> 4s </a:t>
            </a:r>
            <a:r>
              <a:rPr lang="en-US" baseline="30000" dirty="0" smtClean="0"/>
              <a:t>2</a:t>
            </a:r>
          </a:p>
          <a:p>
            <a:r>
              <a:rPr lang="en-US" baseline="-25000" dirty="0" smtClean="0"/>
              <a:t>26</a:t>
            </a:r>
            <a:r>
              <a:rPr lang="en-US" dirty="0" smtClean="0"/>
              <a:t>Fe  3d</a:t>
            </a:r>
            <a:r>
              <a:rPr lang="en-US" baseline="30000" dirty="0" smtClean="0"/>
              <a:t>6</a:t>
            </a:r>
            <a:r>
              <a:rPr lang="en-US" dirty="0" smtClean="0"/>
              <a:t>4s</a:t>
            </a:r>
            <a:r>
              <a:rPr lang="en-US" baseline="30000" dirty="0" smtClean="0"/>
              <a:t>2</a:t>
            </a:r>
            <a:r>
              <a:rPr lang="en-US" dirty="0" smtClean="0"/>
              <a:t>             </a:t>
            </a:r>
            <a:r>
              <a:rPr lang="en-US" baseline="-25000" dirty="0" smtClean="0"/>
              <a:t>79</a:t>
            </a:r>
            <a:r>
              <a:rPr lang="en-US" dirty="0" smtClean="0"/>
              <a:t>Au  5d</a:t>
            </a:r>
            <a:r>
              <a:rPr lang="en-US" baseline="30000" dirty="0" smtClean="0"/>
              <a:t>10 </a:t>
            </a:r>
            <a:r>
              <a:rPr lang="en-US" dirty="0" smtClean="0"/>
              <a:t>6s</a:t>
            </a:r>
            <a:r>
              <a:rPr lang="en-US" baseline="30000" dirty="0" smtClean="0"/>
              <a:t>1</a:t>
            </a:r>
            <a:r>
              <a:rPr lang="en-US" dirty="0" smtClean="0"/>
              <a:t>      </a:t>
            </a:r>
            <a:r>
              <a:rPr lang="en-US" baseline="-25000" dirty="0" smtClean="0"/>
              <a:t>80</a:t>
            </a:r>
            <a:r>
              <a:rPr lang="en-US" dirty="0" smtClean="0"/>
              <a:t>Hg  6s</a:t>
            </a:r>
            <a:r>
              <a:rPr lang="en-US" baseline="30000" dirty="0" smtClean="0"/>
              <a:t>2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111413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1251</TotalTime>
  <Words>1872</Words>
  <Application>Microsoft Office PowerPoint</Application>
  <PresentationFormat>Экран (4:3)</PresentationFormat>
  <Paragraphs>472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Апекс</vt:lpstr>
      <vt:lpstr>Металлы Общая характеристика</vt:lpstr>
      <vt:lpstr>Цель урока</vt:lpstr>
      <vt:lpstr>Металлы</vt:lpstr>
      <vt:lpstr>Презентация PowerPoint</vt:lpstr>
      <vt:lpstr>Презентация PowerPoint</vt:lpstr>
      <vt:lpstr>Электронные орбитали атома</vt:lpstr>
      <vt:lpstr>Щелочные и щелочно-земельные металлы</vt:lpstr>
      <vt:lpstr>Щелочные и щелочно–земельные металлы.</vt:lpstr>
      <vt:lpstr>Переходные металлы</vt:lpstr>
      <vt:lpstr>Переходные и   Редкоземельные металлы</vt:lpstr>
      <vt:lpstr>D- орбитали</vt:lpstr>
      <vt:lpstr>Редкоземельные металлы</vt:lpstr>
      <vt:lpstr>F –орбитали</vt:lpstr>
      <vt:lpstr>Металлическая химическая связь</vt:lpstr>
      <vt:lpstr>Металлическая кристаллическая решетка</vt:lpstr>
      <vt:lpstr>Типы кристаллических решеток</vt:lpstr>
      <vt:lpstr>Физические свойства металлов</vt:lpstr>
      <vt:lpstr>Металлический блеск</vt:lpstr>
      <vt:lpstr> Пластичность и ковкость  </vt:lpstr>
      <vt:lpstr> Электропроводность и теплопроводность  </vt:lpstr>
      <vt:lpstr>Твердость  металлов</vt:lpstr>
      <vt:lpstr>Температура плавления </vt:lpstr>
      <vt:lpstr>Плотность металлов</vt:lpstr>
      <vt:lpstr>Переходные металлы.</vt:lpstr>
      <vt:lpstr>                 Ванадий     </vt:lpstr>
      <vt:lpstr>Хром</vt:lpstr>
      <vt:lpstr>Марганец</vt:lpstr>
      <vt:lpstr>Железо</vt:lpstr>
      <vt:lpstr>Кобальт</vt:lpstr>
      <vt:lpstr>Никель</vt:lpstr>
      <vt:lpstr>Медь</vt:lpstr>
      <vt:lpstr>Цинк</vt:lpstr>
      <vt:lpstr>Серебро</vt:lpstr>
      <vt:lpstr>Вольфрам</vt:lpstr>
      <vt:lpstr>Золото</vt:lpstr>
      <vt:lpstr>Ртуть </vt:lpstr>
      <vt:lpstr>Щелочные и щелочно-земельные металлы</vt:lpstr>
      <vt:lpstr>Литий</vt:lpstr>
      <vt:lpstr>Натрий</vt:lpstr>
      <vt:lpstr>Калий</vt:lpstr>
      <vt:lpstr>Магний</vt:lpstr>
      <vt:lpstr>Кальций</vt:lpstr>
      <vt:lpstr>Алюминий</vt:lpstr>
      <vt:lpstr>Алюминий</vt:lpstr>
      <vt:lpstr>Домашнее задание</vt:lpstr>
      <vt:lpstr>Спасибо за внимание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Ванадий     </dc:title>
  <dc:creator>User</dc:creator>
  <cp:lastModifiedBy>User</cp:lastModifiedBy>
  <cp:revision>126</cp:revision>
  <dcterms:created xsi:type="dcterms:W3CDTF">2014-10-27T10:00:52Z</dcterms:created>
  <dcterms:modified xsi:type="dcterms:W3CDTF">2015-01-21T20:29:04Z</dcterms:modified>
</cp:coreProperties>
</file>