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2" r:id="rId2"/>
    <p:sldId id="272" r:id="rId3"/>
    <p:sldId id="256" r:id="rId4"/>
    <p:sldId id="259" r:id="rId5"/>
    <p:sldId id="257" r:id="rId6"/>
    <p:sldId id="25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99" r:id="rId28"/>
    <p:sldId id="300" r:id="rId29"/>
    <p:sldId id="298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1" r:id="rId38"/>
    <p:sldId id="281" r:id="rId39"/>
    <p:sldId id="291" r:id="rId40"/>
    <p:sldId id="292" r:id="rId41"/>
    <p:sldId id="293" r:id="rId42"/>
    <p:sldId id="282" r:id="rId43"/>
    <p:sldId id="28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0DD0-3669-4D8A-8BD0-A7FBF0D292B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73AF6-2979-4E21-922B-AC2CD0825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95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82CB7-A86A-4D5F-9698-E963C6D9E192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5F7F4-2C52-4281-9D72-766E6727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6A9-8B1F-411E-A2B0-2778583BEDD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6A9-8B1F-411E-A2B0-2778583BEDD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6A9-8B1F-411E-A2B0-2778583BEDD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F7F4-2C52-4281-9D72-766E6727B3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4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6A9-8B1F-411E-A2B0-2778583BEDD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6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6A9-8B1F-411E-A2B0-2778583BEDD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6A9-8B1F-411E-A2B0-2778583BEDD1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1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F7F4-2C52-4281-9D72-766E6727B3D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0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11AE-45E5-409A-A398-C4FF3EE826B4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6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1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6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8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4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5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8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1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3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9FB3-3B37-4CC7-85C8-738A993BED2A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2EAF-DBF0-4D31-A83E-0D50C0736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5.png"/><Relationship Id="rId7" Type="http://schemas.openxmlformats.org/officeDocument/2006/relationships/image" Target="../media/image5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36.pn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0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0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7.png"/><Relationship Id="rId3" Type="http://schemas.openxmlformats.org/officeDocument/2006/relationships/image" Target="../media/image300.png"/><Relationship Id="rId7" Type="http://schemas.openxmlformats.org/officeDocument/2006/relationships/image" Target="../media/image54.png"/><Relationship Id="rId12" Type="http://schemas.openxmlformats.org/officeDocument/2006/relationships/image" Target="../media/image6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7.png"/><Relationship Id="rId5" Type="http://schemas.openxmlformats.org/officeDocument/2006/relationships/image" Target="../media/image52.png"/><Relationship Id="rId10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210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15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18" Type="http://schemas.openxmlformats.org/officeDocument/2006/relationships/image" Target="../media/image88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1210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1510.png"/><Relationship Id="rId10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image" Target="../media/image84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0.png"/><Relationship Id="rId3" Type="http://schemas.openxmlformats.org/officeDocument/2006/relationships/image" Target="../media/image82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image" Target="../media/image92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210.png"/><Relationship Id="rId5" Type="http://schemas.openxmlformats.org/officeDocument/2006/relationships/image" Target="../media/image73.png"/><Relationship Id="rId15" Type="http://schemas.openxmlformats.org/officeDocument/2006/relationships/image" Target="../media/image9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85.png"/><Relationship Id="rId14" Type="http://schemas.openxmlformats.org/officeDocument/2006/relationships/image" Target="../media/image15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100.png"/><Relationship Id="rId7" Type="http://schemas.openxmlformats.org/officeDocument/2006/relationships/image" Target="../media/image4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06.png"/><Relationship Id="rId5" Type="http://schemas.openxmlformats.org/officeDocument/2006/relationships/image" Target="../media/image102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30.png"/><Relationship Id="rId18" Type="http://schemas.openxmlformats.org/officeDocument/2006/relationships/image" Target="../media/image125.png"/><Relationship Id="rId26" Type="http://schemas.openxmlformats.org/officeDocument/2006/relationships/image" Target="../media/image134.png"/><Relationship Id="rId3" Type="http://schemas.openxmlformats.org/officeDocument/2006/relationships/image" Target="../media/image114.png"/><Relationship Id="rId21" Type="http://schemas.openxmlformats.org/officeDocument/2006/relationships/image" Target="../media/image128.png"/><Relationship Id="rId7" Type="http://schemas.openxmlformats.org/officeDocument/2006/relationships/image" Target="../media/image112.png"/><Relationship Id="rId12" Type="http://schemas.openxmlformats.org/officeDocument/2006/relationships/image" Target="../media/image1000.png"/><Relationship Id="rId17" Type="http://schemas.openxmlformats.org/officeDocument/2006/relationships/image" Target="../media/image124.png"/><Relationship Id="rId25" Type="http://schemas.openxmlformats.org/officeDocument/2006/relationships/image" Target="../media/image1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24" Type="http://schemas.openxmlformats.org/officeDocument/2006/relationships/image" Target="../media/image132.png"/><Relationship Id="rId5" Type="http://schemas.openxmlformats.org/officeDocument/2006/relationships/image" Target="../media/image116.png"/><Relationship Id="rId15" Type="http://schemas.openxmlformats.org/officeDocument/2006/relationships/image" Target="../media/image122.png"/><Relationship Id="rId23" Type="http://schemas.openxmlformats.org/officeDocument/2006/relationships/image" Target="../media/image131.png"/><Relationship Id="rId19" Type="http://schemas.openxmlformats.org/officeDocument/2006/relationships/image" Target="../media/image12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26" Type="http://schemas.openxmlformats.org/officeDocument/2006/relationships/image" Target="../media/image150.png"/><Relationship Id="rId3" Type="http://schemas.openxmlformats.org/officeDocument/2006/relationships/image" Target="../media/image137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5" Type="http://schemas.openxmlformats.org/officeDocument/2006/relationships/image" Target="../media/image149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360.png"/><Relationship Id="rId5" Type="http://schemas.openxmlformats.org/officeDocument/2006/relationships/image" Target="../media/image320.png"/><Relationship Id="rId15" Type="http://schemas.openxmlformats.org/officeDocument/2006/relationships/image" Target="../media/image148.png"/><Relationship Id="rId28" Type="http://schemas.openxmlformats.org/officeDocument/2006/relationships/image" Target="../media/image152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7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67.png"/><Relationship Id="rId7" Type="http://schemas.openxmlformats.org/officeDocument/2006/relationships/image" Target="../media/image161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88.png"/><Relationship Id="rId4" Type="http://schemas.openxmlformats.org/officeDocument/2006/relationships/image" Target="../media/image15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164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12" Type="http://schemas.openxmlformats.org/officeDocument/2006/relationships/image" Target="../media/image65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1.png"/><Relationship Id="rId10" Type="http://schemas.openxmlformats.org/officeDocument/2006/relationships/image" Target="../media/image550.png"/><Relationship Id="rId4" Type="http://schemas.openxmlformats.org/officeDocument/2006/relationships/image" Target="../media/image310.png"/><Relationship Id="rId9" Type="http://schemas.openxmlformats.org/officeDocument/2006/relationships/image" Target="../media/image361.png"/><Relationship Id="rId14" Type="http://schemas.openxmlformats.org/officeDocument/2006/relationships/image" Target="../media/image16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9.png"/><Relationship Id="rId7" Type="http://schemas.openxmlformats.org/officeDocument/2006/relationships/image" Target="../media/image17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8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4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83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5" Type="http://schemas.openxmlformats.org/officeDocument/2006/relationships/image" Target="../media/image15.png"/><Relationship Id="rId23" Type="http://schemas.openxmlformats.org/officeDocument/2006/relationships/image" Target="../media/image25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910.png"/><Relationship Id="rId14" Type="http://schemas.openxmlformats.org/officeDocument/2006/relationships/image" Target="../media/image14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632848" cy="21602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задач С2 ЕГЭ по математике нестандартным методом»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365104"/>
            <a:ext cx="6400800" cy="1752600"/>
          </a:xfrm>
        </p:spPr>
        <p:txBody>
          <a:bodyPr anchor="b"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математики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Казанского СВУ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Борзова И. Б.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404" y="6165304"/>
            <a:ext cx="1163652" cy="5078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1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760640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ru-RU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ru-RU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ru-RU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Вычислить определитель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r>
                      <a:rPr lang="ru-RU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76064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683568" y="3019722"/>
            <a:ext cx="1656184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8" y="3019722"/>
            <a:ext cx="0" cy="10573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15816" y="2996952"/>
            <a:ext cx="1656184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64088" y="2996952"/>
            <a:ext cx="1656184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912" y="2996952"/>
            <a:ext cx="0" cy="10573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76256" y="2996952"/>
            <a:ext cx="0" cy="10573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90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9252520" cy="655272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ru-RU" sz="2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(−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(−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mr>
                        <m:mr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</m:e>
                        </m:mr>
                        <m:mr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𝟗</m:t>
                            </m:r>
                          </m:e>
                        </m:mr>
                      </m:m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mr>
                        <m:mr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</m:e>
                        </m:mr>
                        <m:mr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𝟗</m:t>
                            </m:r>
                          </m:e>
                        </m:mr>
                      </m:m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mr>
                        <m:mr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</m:e>
                        </m:mr>
                        <m:mr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e>
                          <m:e>
                            <m:r>
                              <a:rPr lang="ru-RU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𝟗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ru-RU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𝟗</m:t>
                                </m:r>
                              </m:e>
                            </m:mr>
                          </m:m>
                        </m:e>
                      </m:d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9252520" cy="655272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1259632" y="3116349"/>
            <a:ext cx="1656184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31640" y="3019722"/>
            <a:ext cx="0" cy="10573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36228" y="3125684"/>
            <a:ext cx="1656184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60232" y="3125684"/>
            <a:ext cx="1656184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3017873"/>
            <a:ext cx="0" cy="10573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00392" y="3019722"/>
            <a:ext cx="0" cy="10573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6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1143000"/>
              </a:xfrm>
            </p:spPr>
            <p:txBody>
              <a:bodyPr>
                <a:noAutofit/>
              </a:bodyPr>
              <a:lstStyle/>
              <a:p>
                <a:pPr/>
                <a: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Плоскость, проходящая через три точки</a:t>
                </a:r>
                <a:b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</m:oMath>
                  </m:oMathPara>
                </a14:m>
                <a:r>
                  <a:rPr lang="ru-RU" sz="2800" b="1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b="1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лежащие на одной прямой.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1143000"/>
              </a:xfrm>
              <a:blipFill rotWithShape="1">
                <a:blip r:embed="rId2"/>
                <a:stretch>
                  <a:fillRect t="-16043" b="-28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𝒚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𝒛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              </a:t>
                </a: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/>
          <p:nvPr/>
        </p:nvCxnSpPr>
        <p:spPr>
          <a:xfrm flipV="1">
            <a:off x="1187624" y="3284984"/>
            <a:ext cx="648072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187624" y="3717032"/>
            <a:ext cx="1512168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187624" y="4509120"/>
            <a:ext cx="230425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5816" y="4606708"/>
                <a:ext cx="681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606708"/>
                <a:ext cx="68153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6721" y="4360366"/>
                <a:ext cx="681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21" y="4360366"/>
                <a:ext cx="68153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2190" y="3054151"/>
                <a:ext cx="681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90" y="3054151"/>
                <a:ext cx="68153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55776" y="3486199"/>
                <a:ext cx="1577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486199"/>
                <a:ext cx="1577676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772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олилиния 13"/>
          <p:cNvSpPr/>
          <p:nvPr/>
        </p:nvSpPr>
        <p:spPr>
          <a:xfrm>
            <a:off x="1828800" y="3040444"/>
            <a:ext cx="2264840" cy="1467761"/>
          </a:xfrm>
          <a:custGeom>
            <a:avLst/>
            <a:gdLst>
              <a:gd name="connsiteX0" fmla="*/ 0 w 2264840"/>
              <a:gd name="connsiteY0" fmla="*/ 287547 h 1467761"/>
              <a:gd name="connsiteX1" fmla="*/ 265814 w 2264840"/>
              <a:gd name="connsiteY1" fmla="*/ 11100 h 1467761"/>
              <a:gd name="connsiteX2" fmla="*/ 839972 w 2264840"/>
              <a:gd name="connsiteY2" fmla="*/ 106793 h 1467761"/>
              <a:gd name="connsiteX3" fmla="*/ 1435395 w 2264840"/>
              <a:gd name="connsiteY3" fmla="*/ 32365 h 1467761"/>
              <a:gd name="connsiteX4" fmla="*/ 1765005 w 2264840"/>
              <a:gd name="connsiteY4" fmla="*/ 734114 h 1467761"/>
              <a:gd name="connsiteX5" fmla="*/ 2264735 w 2264840"/>
              <a:gd name="connsiteY5" fmla="*/ 1414598 h 1467761"/>
              <a:gd name="connsiteX6" fmla="*/ 1807535 w 2264840"/>
              <a:gd name="connsiteY6" fmla="*/ 1414598 h 1467761"/>
              <a:gd name="connsiteX7" fmla="*/ 1584251 w 2264840"/>
              <a:gd name="connsiteY7" fmla="*/ 1467761 h 146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4840" h="1467761">
                <a:moveTo>
                  <a:pt x="0" y="287547"/>
                </a:moveTo>
                <a:cubicBezTo>
                  <a:pt x="62909" y="164386"/>
                  <a:pt x="125819" y="41226"/>
                  <a:pt x="265814" y="11100"/>
                </a:cubicBezTo>
                <a:cubicBezTo>
                  <a:pt x="405809" y="-19026"/>
                  <a:pt x="645042" y="103249"/>
                  <a:pt x="839972" y="106793"/>
                </a:cubicBezTo>
                <a:cubicBezTo>
                  <a:pt x="1034902" y="110337"/>
                  <a:pt x="1281223" y="-72189"/>
                  <a:pt x="1435395" y="32365"/>
                </a:cubicBezTo>
                <a:cubicBezTo>
                  <a:pt x="1589567" y="136919"/>
                  <a:pt x="1626782" y="503742"/>
                  <a:pt x="1765005" y="734114"/>
                </a:cubicBezTo>
                <a:cubicBezTo>
                  <a:pt x="1903228" y="964486"/>
                  <a:pt x="2257647" y="1301184"/>
                  <a:pt x="2264735" y="1414598"/>
                </a:cubicBezTo>
                <a:cubicBezTo>
                  <a:pt x="2271823" y="1528012"/>
                  <a:pt x="1920949" y="1405738"/>
                  <a:pt x="1807535" y="1414598"/>
                </a:cubicBezTo>
                <a:cubicBezTo>
                  <a:pt x="1694121" y="1423459"/>
                  <a:pt x="1639186" y="1445610"/>
                  <a:pt x="1584251" y="14677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32091" y="2793701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091" y="2793701"/>
                <a:ext cx="46038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78425" y="4610245"/>
                <a:ext cx="4735784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25" y="4610245"/>
                <a:ext cx="4735784" cy="5064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28704" y="4055626"/>
                <a:ext cx="4735784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04" y="4055626"/>
                <a:ext cx="4735784" cy="5064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4517" y="3573176"/>
                <a:ext cx="4146135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</m:acc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17" y="3573176"/>
                <a:ext cx="4146135" cy="5064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123728" y="1484784"/>
            <a:ext cx="4896544" cy="1308917"/>
          </a:xfrm>
          <a:prstGeom prst="rect">
            <a:avLst/>
          </a:prstGeom>
          <a:noFill/>
          <a:ln w="508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9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 между прямой и плоскостью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20688"/>
                <a:ext cx="9036496" cy="61206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плоскость </a:t>
                </a:r>
                <a14:m>
                  <m:oMath xmlns:m="http://schemas.openxmlformats.org/officeDocument/2006/math"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ru-RU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ru-RU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 нормальный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.</m:t>
                      </m:r>
                    </m:oMath>
                  </m:oMathPara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А прямая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направляющий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b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20688"/>
                <a:ext cx="9036496" cy="6120680"/>
              </a:xfrm>
              <a:blipFill rotWithShape="1">
                <a:blip r:embed="rId3"/>
                <a:stretch>
                  <a:fillRect t="-1494" r="-1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араллелограмм 4"/>
          <p:cNvSpPr/>
          <p:nvPr/>
        </p:nvSpPr>
        <p:spPr>
          <a:xfrm>
            <a:off x="1709259" y="4141353"/>
            <a:ext cx="6048672" cy="1656184"/>
          </a:xfrm>
          <a:prstGeom prst="parallelogram">
            <a:avLst>
              <a:gd name="adj" fmla="val 94671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851920" y="3356992"/>
            <a:ext cx="3240360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99592" y="4869160"/>
            <a:ext cx="2952328" cy="144016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99592" y="5805264"/>
            <a:ext cx="1008112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51920" y="3284984"/>
            <a:ext cx="0" cy="15841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4869160"/>
            <a:ext cx="2664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>
            <a:off x="4355976" y="4570986"/>
            <a:ext cx="347262" cy="504056"/>
          </a:xfrm>
          <a:prstGeom prst="arc">
            <a:avLst>
              <a:gd name="adj1" fmla="val 15635770"/>
              <a:gd name="adj2" fmla="val 844694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 rot="21011059">
            <a:off x="3677822" y="4468331"/>
            <a:ext cx="410943" cy="504056"/>
          </a:xfrm>
          <a:prstGeom prst="arc">
            <a:avLst>
              <a:gd name="adj1" fmla="val 16706259"/>
              <a:gd name="adj2" fmla="val 175547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62034" y="4365104"/>
                <a:ext cx="486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34" y="4365104"/>
                <a:ext cx="48603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9570877">
                <a:off x="3739856" y="3861048"/>
                <a:ext cx="1336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°−</m:t>
                      </m:r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70877">
                <a:off x="3739856" y="3861048"/>
                <a:ext cx="1336200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98238" y="3528260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38" y="3528260"/>
                <a:ext cx="45236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 flipV="1">
            <a:off x="3851920" y="4077072"/>
            <a:ext cx="1728192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20454331">
                <a:off x="5139344" y="3632996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54331">
                <a:off x="5139344" y="3632996"/>
                <a:ext cx="44435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99792" y="6309320"/>
                <a:ext cx="5895653" cy="882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°−</m:t>
                      </m:r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   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ru-RU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𝟗𝟎</m:t>
                              </m:r>
                              <m:r>
                                <a:rPr lang="ru-RU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°−</m:t>
                              </m:r>
                              <m:r>
                                <a:rPr lang="ru-RU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  <m:r>
                                <m:rPr>
                                  <m:nor/>
                                </m:rPr>
                                <a:rPr lang="ru-RU" sz="2400" b="1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  <a:p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09320"/>
                <a:ext cx="5895653" cy="8828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568322" y="5296852"/>
                <a:ext cx="548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i="1" dirty="0" smtClean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322" y="5296852"/>
                <a:ext cx="54854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15271" y="3429000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271" y="3429000"/>
                <a:ext cx="44435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5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668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 между прямой и плоскостью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412776"/>
                <a:ext cx="9036496" cy="61206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Тогда угол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и плоскостью вычисляется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формуле: 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func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𝒙𝒂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𝒚𝒃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𝒄𝒛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r>
                  <a:rPr lang="ru-RU" b="1" dirty="0" smtClean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b="1" dirty="0" smtClean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b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412776"/>
                <a:ext cx="9036496" cy="6120680"/>
              </a:xfrm>
              <a:blipFill rotWithShape="1">
                <a:blip r:embed="rId3"/>
                <a:stretch>
                  <a:fillRect t="-1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20959" y="3429000"/>
            <a:ext cx="8928992" cy="1440160"/>
          </a:xfrm>
          <a:prstGeom prst="rect">
            <a:avLst/>
          </a:prstGeom>
          <a:noFill/>
          <a:ln w="508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5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ctrTitle"/>
              </p:nvPr>
            </p:nvSpPr>
            <p:spPr>
              <a:xfrm>
                <a:off x="755576" y="3356992"/>
                <a:ext cx="7772400" cy="1470025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Задача 2</a:t>
                </a:r>
                <a:b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</a:b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прямоугольном параллелепипеде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𝑨𝑩𝑪𝑫</m:t>
                    </m:r>
                    <m:sSub>
                      <m:sSubPr>
                        <m:ctrlP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</m:t>
                    </m:r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𝑨𝑫</m:t>
                    </m:r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 </m:t>
                    </m:r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угол между прямой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плоскостью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ru-RU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𝑫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dirty="0" smtClean="0">
                    <a:ea typeface="Calibri"/>
                    <a:cs typeface="Times New Roman"/>
                  </a:rPr>
                  <a:t/>
                </a:r>
                <a:br>
                  <a:rPr lang="ru-RU" sz="4000" dirty="0" smtClean="0">
                    <a:ea typeface="Calibri"/>
                    <a:cs typeface="Times New Roman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55576" y="3356992"/>
                <a:ext cx="7772400" cy="1470025"/>
              </a:xfrm>
              <a:blipFill rotWithShape="1">
                <a:blip r:embed="rId3"/>
                <a:stretch>
                  <a:fillRect t="-170954" b="-91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1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5580112" y="2132856"/>
            <a:ext cx="3384376" cy="4104456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44208" y="2132856"/>
            <a:ext cx="0" cy="324036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444208" y="5373216"/>
            <a:ext cx="252028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580112" y="5373216"/>
            <a:ext cx="864096" cy="8640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76456" y="5445224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5445224"/>
                <a:ext cx="445956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274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59040" y="5127575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40" y="5127575"/>
                <a:ext cx="47641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66411" y="5797567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11" y="5797567"/>
                <a:ext cx="457176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66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59876" y="6165304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76" y="6165304"/>
                <a:ext cx="48442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50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21695" y="1671191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695" y="1671191"/>
                <a:ext cx="59336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00192" y="1671191"/>
                <a:ext cx="623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671191"/>
                <a:ext cx="62382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76056" y="2636912"/>
                <a:ext cx="604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636912"/>
                <a:ext cx="60458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28384" y="2924944"/>
                <a:ext cx="631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924944"/>
                <a:ext cx="63184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H="1">
            <a:off x="6444208" y="2924944"/>
            <a:ext cx="1657882" cy="243346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Равнобедренный треугольник 70"/>
          <p:cNvSpPr/>
          <p:nvPr/>
        </p:nvSpPr>
        <p:spPr>
          <a:xfrm>
            <a:off x="5580112" y="2204865"/>
            <a:ext cx="2539085" cy="4020488"/>
          </a:xfrm>
          <a:prstGeom prst="triangle">
            <a:avLst>
              <a:gd name="adj" fmla="val 34305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580112" y="2132856"/>
            <a:ext cx="864096" cy="410445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444208" y="2132856"/>
            <a:ext cx="1657882" cy="4104456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580112" y="1758008"/>
            <a:ext cx="0" cy="450681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11295" y="1527174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95" y="1527174"/>
                <a:ext cx="41229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32960" y="6264826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960" y="6264826"/>
                <a:ext cx="43152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92325" y="627371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325" y="6273714"/>
                <a:ext cx="437940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4225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V="1">
            <a:off x="5340608" y="5373216"/>
            <a:ext cx="1103600" cy="1116851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580112" y="6237311"/>
            <a:ext cx="3319323" cy="27515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302309" y="116632"/>
                <a:ext cx="7726075" cy="163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−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9" y="116632"/>
                <a:ext cx="7726075" cy="163012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07504" y="2044613"/>
                <a:ext cx="4572000" cy="44467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𝑨𝑴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𝑨𝑩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−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𝑨𝑫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  <m:e>
                                <m:r>
                                  <a:rPr lang="ru-RU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ru-RU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𝒛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2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ru-RU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 </a:t>
                </a:r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∙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∙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∙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44613"/>
                <a:ext cx="4572000" cy="4446795"/>
              </a:xfrm>
              <a:prstGeom prst="rect">
                <a:avLst/>
              </a:prstGeom>
              <a:blipFill rotWithShape="1">
                <a:blip r:embed="rId14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0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5580112" y="2132856"/>
            <a:ext cx="3384376" cy="4104456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44208" y="2132856"/>
            <a:ext cx="0" cy="324036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533976" y="5373216"/>
            <a:ext cx="252028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580112" y="5373216"/>
            <a:ext cx="864096" cy="8640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76456" y="5445224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5445224"/>
                <a:ext cx="445956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274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59040" y="5127575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40" y="5127575"/>
                <a:ext cx="47641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56179" y="5797567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179" y="5797567"/>
                <a:ext cx="457176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333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04760" y="6165304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760" y="6165304"/>
                <a:ext cx="48442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532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11463" y="1671191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463" y="1671191"/>
                <a:ext cx="59336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9960" y="1671191"/>
                <a:ext cx="623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960" y="1671191"/>
                <a:ext cx="62382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65824" y="2636912"/>
                <a:ext cx="604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824" y="2636912"/>
                <a:ext cx="60458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18152" y="2924944"/>
                <a:ext cx="631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152" y="2924944"/>
                <a:ext cx="63184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H="1">
            <a:off x="6444208" y="2924944"/>
            <a:ext cx="1657882" cy="243346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Равнобедренный треугольник 70"/>
          <p:cNvSpPr/>
          <p:nvPr/>
        </p:nvSpPr>
        <p:spPr>
          <a:xfrm>
            <a:off x="5580112" y="2204865"/>
            <a:ext cx="2539085" cy="4020488"/>
          </a:xfrm>
          <a:prstGeom prst="triangle">
            <a:avLst>
              <a:gd name="adj" fmla="val 34305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580112" y="2132856"/>
            <a:ext cx="864096" cy="410445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444208" y="2132856"/>
            <a:ext cx="1657882" cy="4104456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580112" y="1758008"/>
            <a:ext cx="0" cy="450681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01063" y="1527174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063" y="1527174"/>
                <a:ext cx="41229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32960" y="6264826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960" y="6264826"/>
                <a:ext cx="43152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82093" y="627371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093" y="6273714"/>
                <a:ext cx="437940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416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V="1">
            <a:off x="5340608" y="5373216"/>
            <a:ext cx="1103600" cy="1116851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580112" y="6237311"/>
            <a:ext cx="3319323" cy="27515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302309" y="610385"/>
                <a:ext cx="7726075" cy="4990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</m:e>
                      </m:func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𝑩</m:t>
                              </m:r>
                              <m:sSub>
                                <m:sSubPr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𝑩</m:t>
                                  </m:r>
                                  <m:sSub>
                                    <m:sSubPr>
                                      <m:ctrlPr>
                                        <a:rPr lang="ru-RU" sz="32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ru-RU" sz="32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den>
                      </m:f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𝟑𝟎</m:t>
                              </m:r>
                            </m:e>
                          </m:rad>
                        </m:num>
                        <m:den>
                          <m:r>
                            <a:rPr lang="ru-RU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𝟏𝟓</m:t>
                          </m:r>
                        </m:den>
                      </m:f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Ответ: 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𝝋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𝒂𝒓𝒄𝒔𝒊𝒏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𝟑𝟎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𝟏𝟓</m:t>
                          </m:r>
                        </m:den>
                      </m:f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9" y="610385"/>
                <a:ext cx="7726075" cy="499046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3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31837"/>
                <a:ext cx="8229600" cy="5577483"/>
              </a:xfrm>
            </p:spPr>
            <p:txBody>
              <a:bodyPr anchor="ctr"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3</a:t>
                </a:r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правильной четырёхугольной пирамиде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𝐒</m:t>
                    </m:r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𝑨𝑩𝑪𝑫</m:t>
                    </m:r>
                  </m:oMath>
                </a14:m>
                <a:endParaRPr 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точка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</m:t>
                    </m:r>
                  </m:oMath>
                </a14:m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вершина.</a:t>
                </a:r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ru-RU" sz="40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𝑴</m:t>
                    </m:r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середина </a:t>
                </a: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ребра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𝑺𝑨</m:t>
                    </m:r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𝑲</m:t>
                    </m:r>
                  </m:oMath>
                </a14:m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середина </a:t>
                </a: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ребра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𝑺𝑪</m:t>
                    </m:r>
                  </m:oMath>
                </a14:m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</a:t>
                </a: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плоскостями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𝑩𝑴𝑲</m:t>
                    </m:r>
                  </m:oMath>
                </a14:m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𝑨𝑩𝑪</m:t>
                    </m:r>
                  </m:oMath>
                </a14:m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</m:t>
                    </m:r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𝟖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𝑺𝑪</m:t>
                    </m:r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𝟏𝟎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31837"/>
                <a:ext cx="8229600" cy="5577483"/>
              </a:xfrm>
              <a:blipFill rotWithShape="1">
                <a:blip r:embed="rId3"/>
                <a:stretch>
                  <a:fillRect t="-14098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1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Угол между двумя плоскостями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20688"/>
                <a:ext cx="9036496" cy="612068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ru-RU" b="1" dirty="0" smtClean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</a:t>
                </a:r>
                <a:r>
                  <a:rPr lang="ru-RU" b="1" dirty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 двумя плоскостями равен углу между их нормальными векторами. </a:t>
                </a:r>
                <a:endParaRPr lang="en-US" b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пересекающиеся плоскости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ru-RU" b="1" i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ru-RU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  <m:r>
                        <a:rPr lang="ru-RU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ru-RU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ru-RU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и </m:t>
                      </m:r>
                    </m:oMath>
                  </m:oMathPara>
                </a14:m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ru-RU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  <m:r>
                        <a:rPr lang="ru-RU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ru-RU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ru-RU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ru-RU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имеют нормальные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векторы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ru-RU" b="1" i="1" baseline="-25000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  <m:r>
                          <a:rPr lang="ru-RU" b="1" i="1" baseline="-25000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ru-RU" b="1" i="1" baseline="-25000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b="1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ru-RU" b="1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ru-RU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  <m:r>
                          <a:rPr lang="ru-RU" b="1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ru-RU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ru-RU" b="1" i="1" baseline="-25000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угол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 этими плоскостями вычисляется по формуле: </a:t>
                </a:r>
                <a:endPara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u-RU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r>
                  <a:rPr lang="ru-RU" b="1" dirty="0" smtClean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b="1" dirty="0" smtClean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b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20688"/>
                <a:ext cx="9036496" cy="6120680"/>
              </a:xfrm>
              <a:blipFill rotWithShape="1">
                <a:blip r:embed="rId3"/>
                <a:stretch>
                  <a:fillRect l="-742" t="-1594" r="-2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20959" y="4797152"/>
            <a:ext cx="8928992" cy="1584176"/>
          </a:xfrm>
          <a:prstGeom prst="rect">
            <a:avLst/>
          </a:prstGeom>
          <a:noFill/>
          <a:ln w="508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22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 между двумя прямыми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469" y="620688"/>
                <a:ext cx="9036496" cy="6120680"/>
              </a:xfrm>
            </p:spPr>
            <p:txBody>
              <a:bodyPr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 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Косинус угла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между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ненулевыми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ru-RU" b="1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ru-RU" b="1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𝒛</m:t>
                        </m:r>
                        <m:r>
                          <a:rPr lang="ru-RU" b="1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и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b="1" i="1" dirty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ru-RU" b="1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ru-RU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ru-RU" b="1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ru-RU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𝒛</m:t>
                        </m:r>
                        <m:r>
                          <a:rPr lang="ru-RU" b="1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>вычисляется по формуле: </a:t>
                </a:r>
              </a:p>
              <a:p>
                <a:pPr marL="0" indent="0" algn="ctr">
                  <a:buNone/>
                </a:pP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func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Ebrima" panose="02000000000000000000" pitchFamily="2" charset="0"/>
                    <a:cs typeface="Times New Roman" panose="02020603050405020304" pitchFamily="18" charset="0"/>
                  </a:rPr>
                </a:br>
                <a:endPara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69" y="620688"/>
                <a:ext cx="9036496" cy="6120680"/>
              </a:xfrm>
              <a:blipFill rotWithShape="1">
                <a:blip r:embed="rId3"/>
                <a:stretch>
                  <a:fillRect l="-202" r="-1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11560" y="2924944"/>
            <a:ext cx="8064896" cy="3528392"/>
          </a:xfrm>
          <a:prstGeom prst="rect">
            <a:avLst/>
          </a:prstGeom>
          <a:noFill/>
          <a:ln w="508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67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1115616" y="2420888"/>
            <a:ext cx="3744416" cy="1008112"/>
          </a:xfrm>
          <a:prstGeom prst="parallelogram">
            <a:avLst>
              <a:gd name="adj" fmla="val 10574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115616" y="2420888"/>
            <a:ext cx="1080120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7744" y="2420888"/>
            <a:ext cx="25922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3429000"/>
            <a:ext cx="26642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79912" y="2420888"/>
            <a:ext cx="1080120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115616" y="2420888"/>
            <a:ext cx="3744416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95736" y="2420888"/>
            <a:ext cx="1584176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987824" y="332656"/>
            <a:ext cx="0" cy="25922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195736" y="332656"/>
            <a:ext cx="792088" cy="20882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115616" y="332656"/>
            <a:ext cx="1872208" cy="3096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87824" y="332656"/>
            <a:ext cx="792088" cy="3096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87824" y="332656"/>
            <a:ext cx="1872208" cy="20882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508104" y="3212976"/>
            <a:ext cx="2291034" cy="2176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5508104" y="3212977"/>
            <a:ext cx="2291034" cy="2176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508104" y="3248980"/>
            <a:ext cx="2291034" cy="21404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07504" y="2276872"/>
            <a:ext cx="5256584" cy="1440161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9712" y="2276872"/>
            <a:ext cx="3024336" cy="1944216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87824" y="116632"/>
            <a:ext cx="0" cy="4464497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0512" y="4070384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12" y="4070384"/>
                <a:ext cx="43152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6106" y="3278296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6" y="3278296"/>
                <a:ext cx="43794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778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74065" y="87015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65" y="87015"/>
                <a:ext cx="4122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27784" y="2420888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20888"/>
                <a:ext cx="47961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532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5576" y="3005073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05073"/>
                <a:ext cx="457176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66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51372" y="2060848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372" y="2060848"/>
                <a:ext cx="476412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2564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37054" y="1988840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54" y="1988840"/>
                <a:ext cx="445956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37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91880" y="3479512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479512"/>
                <a:ext cx="48442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2532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15816" y="44624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624"/>
                <a:ext cx="43152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408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42628" y="1619218"/>
                <a:ext cx="425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•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28" y="1619218"/>
                <a:ext cx="42511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94519" y="1569566"/>
                <a:ext cx="534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19" y="1569566"/>
                <a:ext cx="534121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2299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51920" y="1010345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010345"/>
                <a:ext cx="489236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1250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11370" y="1115162"/>
                <a:ext cx="425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•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370" y="1115162"/>
                <a:ext cx="425116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2051720" y="1376773"/>
            <a:ext cx="1872208" cy="504055"/>
          </a:xfrm>
          <a:prstGeom prst="line">
            <a:avLst/>
          </a:prstGeom>
          <a:ln w="50800">
            <a:solidFill>
              <a:srgbClr val="2D09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055186" y="1880828"/>
            <a:ext cx="140550" cy="540060"/>
          </a:xfrm>
          <a:prstGeom prst="line">
            <a:avLst/>
          </a:prstGeom>
          <a:ln w="50800">
            <a:solidFill>
              <a:srgbClr val="2D09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195736" y="1376773"/>
            <a:ext cx="1728192" cy="1044115"/>
          </a:xfrm>
          <a:prstGeom prst="line">
            <a:avLst/>
          </a:prstGeom>
          <a:ln w="50800">
            <a:solidFill>
              <a:srgbClr val="2D09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13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/>
      <p:bldP spid="34" grpId="0"/>
      <p:bldP spid="35" grpId="0"/>
      <p:bldP spid="36" grpId="0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1115616" y="2420888"/>
            <a:ext cx="3744416" cy="1008112"/>
          </a:xfrm>
          <a:prstGeom prst="parallelogram">
            <a:avLst>
              <a:gd name="adj" fmla="val 10574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115616" y="2420888"/>
            <a:ext cx="1080120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7744" y="2420888"/>
            <a:ext cx="25922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3429000"/>
            <a:ext cx="26642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79912" y="2420888"/>
            <a:ext cx="1080120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115616" y="2420888"/>
            <a:ext cx="3744416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95736" y="2420888"/>
            <a:ext cx="1584176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987824" y="332656"/>
            <a:ext cx="0" cy="25922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195736" y="332656"/>
            <a:ext cx="792088" cy="20882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115616" y="332656"/>
            <a:ext cx="1872208" cy="3096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87824" y="332656"/>
            <a:ext cx="792088" cy="3096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87824" y="332656"/>
            <a:ext cx="1872208" cy="20882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07504" y="2276872"/>
            <a:ext cx="5256584" cy="1440161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9712" y="2276872"/>
            <a:ext cx="3024336" cy="1944216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87824" y="116632"/>
            <a:ext cx="0" cy="4464497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7984" y="3975447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75447"/>
                <a:ext cx="43152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6106" y="3198167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6" y="3198167"/>
                <a:ext cx="43794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778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74065" y="87015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65" y="87015"/>
                <a:ext cx="4122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27784" y="2420888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20888"/>
                <a:ext cx="479618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532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5576" y="2924944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4944"/>
                <a:ext cx="457176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266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51372" y="2060848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372" y="2060848"/>
                <a:ext cx="476412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564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37054" y="1916832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54" y="1916832"/>
                <a:ext cx="445956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370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91880" y="3399383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399383"/>
                <a:ext cx="48442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2532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15816" y="44624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624"/>
                <a:ext cx="431528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1408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42628" y="1619218"/>
                <a:ext cx="425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•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28" y="1619218"/>
                <a:ext cx="425116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94519" y="1569566"/>
                <a:ext cx="534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19" y="1569566"/>
                <a:ext cx="534121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2299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51920" y="1010345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010345"/>
                <a:ext cx="489236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250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11370" y="1115162"/>
                <a:ext cx="425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•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370" y="1115162"/>
                <a:ext cx="425116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2051720" y="1376773"/>
            <a:ext cx="1872208" cy="504055"/>
          </a:xfrm>
          <a:prstGeom prst="line">
            <a:avLst/>
          </a:prstGeom>
          <a:ln w="50800">
            <a:solidFill>
              <a:srgbClr val="2D09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055186" y="1880828"/>
            <a:ext cx="140550" cy="540060"/>
          </a:xfrm>
          <a:prstGeom prst="line">
            <a:avLst/>
          </a:prstGeom>
          <a:ln w="50800">
            <a:solidFill>
              <a:srgbClr val="2D09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195736" y="1376773"/>
            <a:ext cx="1728192" cy="1044115"/>
          </a:xfrm>
          <a:prstGeom prst="line">
            <a:avLst/>
          </a:prstGeom>
          <a:ln w="50800">
            <a:solidFill>
              <a:srgbClr val="2D09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172403"/>
                <a:ext cx="4993606" cy="605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𝑨𝑩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𝑨𝑪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𝑨𝑶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𝑶𝑪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𝑩𝑶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𝑶𝑫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𝑶𝑷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𝑶𝑻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𝑨𝑪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𝑲𝑷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𝑴𝑻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𝑲𝑪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𝑷𝑪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𝟏𝟕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𝟏𝟕</m:t>
                              </m:r>
                            </m:e>
                          </m:rad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𝟏𝟕</m:t>
                              </m:r>
                            </m:e>
                          </m:rad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2403"/>
                <a:ext cx="4993606" cy="605152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3923928" y="1376773"/>
            <a:ext cx="0" cy="127494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59197" y="2636912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sz="2400" b="1" dirty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97" y="2636912"/>
                <a:ext cx="465192" cy="461665"/>
              </a:xfrm>
              <a:prstGeom prst="rect">
                <a:avLst/>
              </a:prstGeom>
              <a:blipFill rotWithShape="1">
                <a:blip r:embed="rId17"/>
                <a:stretch>
                  <a:fillRect r="-1316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2051720" y="1898830"/>
            <a:ext cx="0" cy="1256946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65804" y="2751312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400" b="1" dirty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04" y="2751312"/>
                <a:ext cx="445956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351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32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32656"/>
                <a:ext cx="9144000" cy="627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r>
                        <a:rPr lang="en-US" sz="32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𝟏𝟕</m:t>
                              </m:r>
                            </m:e>
                          </m:rad>
                        </m:e>
                      </m:d>
                      <m:r>
                        <a:rPr lang="en-US" sz="32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r>
                        <a:rPr lang="en-US" sz="32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𝟏𝟕</m:t>
                              </m:r>
                            </m:e>
                          </m:rad>
                        </m:e>
                      </m:d>
                      <m:r>
                        <a:rPr lang="en-US" sz="3200" b="1" i="1" smtClean="0">
                          <a:solidFill>
                            <a:srgbClr val="9BBB5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𝑴𝑩𝑲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</m:t>
                      </m:r>
                      <m:r>
                        <a:rPr lang="en-US" sz="3200" b="1" i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ru-RU" sz="3200" b="1" i="1" baseline="-2500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3200" b="1" i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ru-RU" sz="3200" b="1" i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sz="3200" b="1" i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  <m:r>
                        <a:rPr lang="ru-RU" sz="3200" b="1" i="1" baseline="-250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3200" b="1" i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ru-RU" sz="3200" b="1" i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sz="3200" b="1" i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ru-RU" sz="3200" b="1" i="1" baseline="-250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3200" b="1" i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  <m:r>
                        <a:rPr lang="ru-RU" sz="3200" b="1" i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</m:t>
                      </m:r>
                      <m:r>
                        <a:rPr lang="en-US" sz="3200" b="1" i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ru-RU" sz="3200" b="1" i="1" baseline="-2500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3200" b="1" i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r>
                        <a:rPr lang="ru-RU" sz="3200" b="1" i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3200" b="1" i="1" baseline="-25000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3200" b="1" i="1" baseline="-25000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3200" b="1" i="1" baseline="-25000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(−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200" b="1" dirty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 smtClean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3200" b="1" i="1" baseline="-25000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(−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ru-RU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32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b="1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656"/>
                <a:ext cx="9144000" cy="62735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38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7469"/>
                <a:ext cx="9144000" cy="737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2400" b="1" i="1" baseline="-25000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(−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endParaRPr lang="en-US" sz="24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= 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2400" b="1" i="1" baseline="-25000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 </m:t>
                              </m:r>
                              <m:r>
                                <a:rPr lang="ru-RU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b="1" dirty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b="1" dirty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469"/>
                <a:ext cx="9144000" cy="73793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02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-718805"/>
                <a:ext cx="9144000" cy="810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b="1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endParaRPr lang="ru-RU" sz="32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ru-RU" sz="3200" b="1" i="1" baseline="-25000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200" b="1" i="1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3200" b="1" i="1" dirty="0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1" i="1" dirty="0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𝟏𝟕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32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2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2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  <m:r>
                            <a:rPr lang="ru-RU" sz="3200" b="1" i="1" baseline="-2500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  <m:r>
                            <a:rPr lang="ru-RU" sz="3200" b="1" i="1" baseline="-2500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  <m:r>
                            <a:rPr lang="ru-RU" sz="3200" b="1" i="1" baseline="-2500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  <m:r>
                            <a:rPr lang="ru-RU" sz="3200" b="1" i="1" baseline="-2500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 dirty="0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dirty="0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𝟏𝟕</m:t>
                                  </m:r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200" b="1" dirty="0" smtClean="0"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 dirty="0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dirty="0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𝟏𝟕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endParaRPr lang="ru-RU" sz="2400" b="1" dirty="0">
                  <a:solidFill>
                    <a:srgbClr val="9BBB59">
                      <a:lumMod val="50000"/>
                    </a:srgbClr>
                  </a:solidFill>
                </a:endParaRPr>
              </a:p>
              <a:p>
                <a:endParaRPr lang="ru-RU" sz="2400" b="1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18805"/>
                <a:ext cx="9144000" cy="81082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6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1115616" y="2420888"/>
            <a:ext cx="3744416" cy="1008112"/>
          </a:xfrm>
          <a:prstGeom prst="parallelogram">
            <a:avLst>
              <a:gd name="adj" fmla="val 10574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115616" y="2420888"/>
            <a:ext cx="1080120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7744" y="2420888"/>
            <a:ext cx="25922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3429000"/>
            <a:ext cx="26642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79912" y="2420888"/>
            <a:ext cx="1080120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115616" y="2420888"/>
            <a:ext cx="3744416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95736" y="2420888"/>
            <a:ext cx="1584176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987824" y="332656"/>
            <a:ext cx="0" cy="25922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195736" y="332656"/>
            <a:ext cx="792088" cy="20882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115616" y="332656"/>
            <a:ext cx="1872208" cy="3096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87824" y="332656"/>
            <a:ext cx="792088" cy="3096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87824" y="332656"/>
            <a:ext cx="1872208" cy="20882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07504" y="2276872"/>
            <a:ext cx="5256584" cy="1440161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9712" y="2276872"/>
            <a:ext cx="3024336" cy="1944216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87824" y="87015"/>
            <a:ext cx="0" cy="4464497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0512" y="3990255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12" y="3990255"/>
                <a:ext cx="43152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6106" y="3198167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6" y="3198167"/>
                <a:ext cx="43794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778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74065" y="87015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65" y="87015"/>
                <a:ext cx="4122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27784" y="2420888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20888"/>
                <a:ext cx="47961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532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5576" y="2924944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4944"/>
                <a:ext cx="457176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66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51372" y="2060848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372" y="2060848"/>
                <a:ext cx="476412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2564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37054" y="1916832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54" y="1916832"/>
                <a:ext cx="445956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370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91880" y="3399383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399383"/>
                <a:ext cx="48442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2532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15816" y="44624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624"/>
                <a:ext cx="43152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408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42628" y="1619218"/>
                <a:ext cx="425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•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28" y="1619218"/>
                <a:ext cx="42511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94519" y="1569566"/>
                <a:ext cx="534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19" y="1569566"/>
                <a:ext cx="534121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2299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51920" y="1010345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010345"/>
                <a:ext cx="489236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1250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11370" y="1115162"/>
                <a:ext cx="425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•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370" y="1115162"/>
                <a:ext cx="425116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V="1">
            <a:off x="2986357" y="692696"/>
            <a:ext cx="1467" cy="2160240"/>
          </a:xfrm>
          <a:prstGeom prst="line">
            <a:avLst/>
          </a:prstGeom>
          <a:ln w="50800">
            <a:solidFill>
              <a:srgbClr val="2D09B3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964108" y="2060848"/>
                <a:ext cx="599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b="1" i="1" dirty="0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b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08" y="2060848"/>
                <a:ext cx="5997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051720" y="5085184"/>
                <a:ext cx="52961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 dirty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dirty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3200" b="1" i="1" dirty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  <m:r>
                            <a:rPr lang="ru-RU" sz="3200" b="1" i="1" baseline="-25000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ru-RU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  <m:r>
                            <a:rPr lang="ru-RU" sz="3200" b="1" i="1" baseline="-25000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ru-RU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  <m:r>
                            <a:rPr lang="ru-RU" sz="3200" b="1" i="1" baseline="-25000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3200" b="1" i="1" dirty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 dirty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dirty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3200" b="1" i="1" dirty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ru-RU" sz="3200" b="0" i="0" dirty="0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85184"/>
                <a:ext cx="529619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96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-27384"/>
                <a:ext cx="9144000" cy="7516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b="1" i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endParaRPr lang="en-US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2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32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sz="32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2D09B3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b="1" i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endParaRPr lang="en-US" sz="3200" b="1" i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 dirty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 dirty="0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 dirty="0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 dirty="0" smtClean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𝟏𝟕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1" i="1" dirty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dirty="0"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 dirty="0">
                                              <a:solidFill>
                                                <a:prstClr val="black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 dirty="0" smtClean="0">
                                              <a:solidFill>
                                                <a:prstClr val="black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 dirty="0" smtClean="0">
                                              <a:solidFill>
                                                <a:prstClr val="black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 dirty="0" smtClean="0">
                                              <a:solidFill>
                                                <a:prstClr val="black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𝟏𝟕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 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dirty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𝟏𝟕</m:t>
                                  </m:r>
                                </m:e>
                              </m:rad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𝟑𝟐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1" i="1" dirty="0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dirty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dirty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𝟏𝟕</m:t>
                                  </m:r>
                                </m:e>
                              </m:ra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𝟏𝟕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Ответ: 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𝒂𝒓𝒄𝒄𝒐𝒔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75164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91222" y="332656"/>
                <a:ext cx="2576859" cy="963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2400" b="1" i="1" dirty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2400" b="1" i="1" dirty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dirty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𝟏𝟕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22" y="332656"/>
                <a:ext cx="2576859" cy="963725"/>
              </a:xfrm>
              <a:prstGeom prst="rect">
                <a:avLst/>
              </a:prstGeom>
              <a:blipFill rotWithShape="1"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4776" y="1268760"/>
                <a:ext cx="1719830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dirty="0" smtClean="0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b="1" i="1" dirty="0">
                                <a:solidFill>
                                  <a:srgbClr val="2D09B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2D09B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rgbClr val="2D09B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400" b="1" i="1" dirty="0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dirty="0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ru-RU" sz="2400" b="1" i="1" dirty="0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400" b="1" i="1" dirty="0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ru-RU" sz="2400" b="1" i="1" dirty="0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400" b="1" i="1" dirty="0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  <a:endParaRPr lang="ru-RU" b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6" y="1268760"/>
                <a:ext cx="1719830" cy="453137"/>
              </a:xfrm>
              <a:prstGeom prst="rect">
                <a:avLst/>
              </a:prstGeom>
              <a:blipFill rotWithShape="1">
                <a:blip r:embed="rId4"/>
                <a:stretch>
                  <a:fillRect r="-3901" b="-27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32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двумя точками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352928" cy="521744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3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Расстояние между точками </a:t>
                </a:r>
                <a14:m>
                  <m:oMath xmlns:m="http://schemas.openxmlformats.org/officeDocument/2006/math">
                    <m:r>
                      <a:rPr lang="ru-RU" sz="3800" b="1" i="1" smtClean="0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  <m:r>
                      <a:rPr lang="ru-RU" sz="3800" b="1" i="1" smtClean="0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3800" b="1" i="1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3800" b="1" i="1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3800" b="1" i="1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ru-RU" sz="3800" b="1" dirty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3800" b="1" i="1" smtClean="0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</m:t>
                    </m:r>
                    <m:r>
                      <a:rPr lang="ru-RU" sz="3800" b="1" i="1" smtClean="0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3800" b="1" i="1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3800" b="1" i="1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ru-RU" sz="3800" b="1" i="1">
                            <a:solidFill>
                              <a:srgbClr val="2D09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3800" b="1" i="1">
                        <a:solidFill>
                          <a:srgbClr val="2D09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ru-RU" sz="3800" b="1" dirty="0">
                    <a:solidFill>
                      <a:srgbClr val="2D09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вычисляется по </a:t>
                </a:r>
                <a:r>
                  <a:rPr lang="ru-RU" sz="3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формуле</a:t>
                </a:r>
              </a:p>
              <a:p>
                <a:pPr marL="0" indent="0" algn="ctr">
                  <a:buNone/>
                </a:pPr>
                <a:endParaRPr lang="ru-RU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𝝆</m:t>
                      </m:r>
                      <m:d>
                        <m:dPr>
                          <m:ctrlPr>
                            <a:rPr lang="ru-RU" sz="38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8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  <m:r>
                            <a:rPr lang="ru-RU" sz="38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8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ru-RU" sz="38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800" b="1" i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8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38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3800" b="1" i="1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3800" b="1" i="1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3800" b="1" i="1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3800" b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352928" cy="5217443"/>
              </a:xfrm>
              <a:blipFill rotWithShape="1">
                <a:blip r:embed="rId2"/>
                <a:stretch>
                  <a:fillRect t="-1986" r="-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20959" y="3356992"/>
            <a:ext cx="8928992" cy="1944216"/>
          </a:xfrm>
          <a:prstGeom prst="rect">
            <a:avLst/>
          </a:prstGeom>
          <a:noFill/>
          <a:ln w="508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98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7547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4.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кубе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ABCDA</a:t>
            </a:r>
            <a:r>
              <a:rPr lang="ru-RU" sz="4000" b="1" i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i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000" b="1" i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000" b="1" i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ребром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точки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середины отрезка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000" b="1" i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08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4572001" y="2064304"/>
            <a:ext cx="4392488" cy="4173008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95811" y="2064304"/>
            <a:ext cx="0" cy="31648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595811" y="5257297"/>
            <a:ext cx="334892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572001" y="5257297"/>
            <a:ext cx="1001935" cy="100193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60432" y="4767535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4767535"/>
                <a:ext cx="445956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37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8982" y="486916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982" y="4869160"/>
                <a:ext cx="476412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266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47078" y="6270561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78" y="6270561"/>
                <a:ext cx="457176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667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59876" y="6165304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76" y="6165304"/>
                <a:ext cx="484428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50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21695" y="1671191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695" y="1671191"/>
                <a:ext cx="59336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04254" y="1700808"/>
                <a:ext cx="623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254" y="1700808"/>
                <a:ext cx="62382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67944" y="2698659"/>
                <a:ext cx="604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698659"/>
                <a:ext cx="604589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84368" y="2924944"/>
                <a:ext cx="631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924944"/>
                <a:ext cx="63184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4592217" y="3098577"/>
            <a:ext cx="3384376" cy="3171984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595812" y="1537729"/>
            <a:ext cx="0" cy="3636777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49680" y="1597430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80" y="1597430"/>
                <a:ext cx="41229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95936" y="6165304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6165304"/>
                <a:ext cx="43152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670564" y="5229200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564" y="5229200"/>
                <a:ext cx="43794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416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V="1">
            <a:off x="4132172" y="5235981"/>
            <a:ext cx="1463640" cy="1476892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5580112" y="5243249"/>
            <a:ext cx="3563888" cy="14047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260648"/>
                <a:ext cx="83534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),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),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pt-BR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). </m:t>
                      </m:r>
                    </m:oMath>
                  </m:oMathPara>
                </a14:m>
                <a:endParaRPr lang="en-US" sz="3200" b="1" dirty="0" smtClean="0">
                  <a:solidFill>
                    <a:prstClr val="black"/>
                  </a:solidFill>
                </a:endParaRPr>
              </a:p>
              <a:p>
                <a:endParaRPr lang="ru-RU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353448" cy="107721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990456" y="428438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156176" y="4149080"/>
                <a:ext cx="455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455574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1333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 flipV="1">
            <a:off x="5616116" y="4610745"/>
            <a:ext cx="569265" cy="62523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44016" y="836712"/>
                <a:ext cx="4572000" cy="57280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точка </a:t>
                </a:r>
                <a:r>
                  <a:rPr lang="ru-RU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середина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𝑫</m:t>
                    </m:r>
                  </m:oMath>
                </a14:m>
                <a:r>
                  <a:rPr lang="ru-RU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тогда координаты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𝑩𝑬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e>
                      </m:ra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𝑩𝑬</m:t>
                    </m:r>
                    <m:r>
                      <a:rPr lang="ru-RU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sz="3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r>
                          <a:rPr lang="ru-RU" sz="3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</m:rad>
                    <m:r>
                      <a:rPr lang="ru-RU" sz="32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ru-RU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836712"/>
                <a:ext cx="4572000" cy="5728043"/>
              </a:xfrm>
              <a:prstGeom prst="rect">
                <a:avLst/>
              </a:prstGeom>
              <a:blipFill rotWithShape="1">
                <a:blip r:embed="rId16"/>
                <a:stretch>
                  <a:fillRect l="-3600" t="-1596" b="-2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75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12" grpId="0"/>
      <p:bldP spid="3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Задача 1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В правильном октаэдре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SABCDF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(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и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несмежные вершины)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точка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середина ребра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SC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Найдите косинус угла между прямыми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BF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AP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26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Расстояние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точки до плоскости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2581"/>
                <a:ext cx="8229600" cy="521744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данная точка,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𝒂𝒙</m:t>
                    </m:r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𝒃𝒚</m:t>
                    </m:r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𝒄𝒛</m:t>
                    </m:r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</m:t>
                    </m:r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данной плоскости </a:t>
                </a:r>
                <a14:m>
                  <m:oMath xmlns:m="http://schemas.openxmlformats.org/officeDocument/2006/math"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 </m:t>
                    </m:r>
                    <m:d>
                      <m:d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2581"/>
                <a:ext cx="8229600" cy="5217443"/>
              </a:xfrm>
              <a:blipFill rotWithShape="1">
                <a:blip r:embed="rId2"/>
                <a:stretch>
                  <a:fillRect t="-1752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99592" y="3688824"/>
            <a:ext cx="7790319" cy="1440160"/>
          </a:xfrm>
          <a:prstGeom prst="rect">
            <a:avLst/>
          </a:prstGeom>
          <a:noFill/>
          <a:ln w="508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69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99392"/>
                <a:ext cx="8712968" cy="6754762"/>
              </a:xfrm>
            </p:spPr>
            <p:txBody>
              <a:bodyPr>
                <a:normAutofit/>
              </a:bodyPr>
              <a:lstStyle/>
              <a:p>
                <a:pPr fontAlgn="base">
                  <a:spcAft>
                    <a:spcPct val="0"/>
                  </a:spcAft>
                </a:pP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</a:t>
                </a:r>
                <a: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правильной шестиугольной </a:t>
                </a:r>
                <a:r>
                  <a:rPr lang="ru-RU" sz="4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призме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𝑨𝑩𝑪𝑫𝑬𝑭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4000" b="1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основания равны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боковые ребра равны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</m:oMath>
                </a14:m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𝑵</m:t>
                    </m:r>
                    <m:r>
                      <a:rPr lang="en-US" sz="40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середина отрезка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𝑨𝑪</m:t>
                    </m:r>
                  </m:oMath>
                </a14:m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расстояние от в</a:t>
                </a:r>
                <a:r>
                  <a:rPr lang="ru-RU" sz="4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ршины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</m:oMath>
                </a14:m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плоскости</a:t>
                </a:r>
                <a:r>
                  <a:rPr lang="en-US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𝑵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𝑫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40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99392"/>
                <a:ext cx="8712968" cy="67547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60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5" name="TextBox 4124"/>
              <p:cNvSpPr txBox="1"/>
              <p:nvPr/>
            </p:nvSpPr>
            <p:spPr>
              <a:xfrm>
                <a:off x="2980074" y="4846366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25" name="TextBox 4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074" y="4846366"/>
                <a:ext cx="58381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491880" y="2928778"/>
                <a:ext cx="7547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928778"/>
                <a:ext cx="75475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24328" y="4365104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365104"/>
                <a:ext cx="59503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11960" y="4072195"/>
                <a:ext cx="545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72195"/>
                <a:ext cx="54534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21569" y="1609636"/>
                <a:ext cx="36206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1) </a:t>
                </a:r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△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69" y="1609636"/>
                <a:ext cx="3620671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535" t="-12791" b="-38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 bwMode="auto">
          <a:xfrm flipH="1">
            <a:off x="3474030" y="2317115"/>
            <a:ext cx="17850" cy="28285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4870939" y="4416656"/>
            <a:ext cx="31574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4135907" y="2996952"/>
            <a:ext cx="4046" cy="27425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3491880" y="5145696"/>
            <a:ext cx="648072" cy="669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3491880" y="1628800"/>
            <a:ext cx="1368152" cy="6955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V="1">
            <a:off x="3466007" y="4416656"/>
            <a:ext cx="1368152" cy="7085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8028384" y="1621604"/>
            <a:ext cx="699713" cy="7272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7328671" y="5145696"/>
            <a:ext cx="1399424" cy="669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>
            <a:off x="8700551" y="2341937"/>
            <a:ext cx="0" cy="2796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51920" y="5724545"/>
                <a:ext cx="5581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724545"/>
                <a:ext cx="558166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71800" y="1920666"/>
                <a:ext cx="780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920666"/>
                <a:ext cx="78040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53347" y="1476073"/>
                <a:ext cx="7547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47" y="1476073"/>
                <a:ext cx="75475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 bwMode="auto">
          <a:xfrm>
            <a:off x="4870939" y="1621604"/>
            <a:ext cx="31574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>
            <a:off x="3491880" y="2276872"/>
            <a:ext cx="648072" cy="7443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H="1">
            <a:off x="7328671" y="2295734"/>
            <a:ext cx="1399426" cy="7066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4130490" y="2996952"/>
            <a:ext cx="31778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/>
          <p:nvPr/>
        </p:nvCxnSpPr>
        <p:spPr bwMode="auto">
          <a:xfrm>
            <a:off x="8017478" y="4437112"/>
            <a:ext cx="730986" cy="7085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 bwMode="auto">
          <a:xfrm>
            <a:off x="4126444" y="5815064"/>
            <a:ext cx="3181860" cy="18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Прямая соединительная линия 87"/>
          <p:cNvCxnSpPr/>
          <p:nvPr/>
        </p:nvCxnSpPr>
        <p:spPr bwMode="auto">
          <a:xfrm>
            <a:off x="7308305" y="3018248"/>
            <a:ext cx="0" cy="2796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 bwMode="auto">
          <a:xfrm>
            <a:off x="8028384" y="1640296"/>
            <a:ext cx="0" cy="2796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Прямая соединительная линия 89"/>
          <p:cNvCxnSpPr/>
          <p:nvPr/>
        </p:nvCxnSpPr>
        <p:spPr bwMode="auto">
          <a:xfrm>
            <a:off x="4860032" y="1628800"/>
            <a:ext cx="0" cy="2796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380312" y="1484784"/>
                <a:ext cx="791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484784"/>
                <a:ext cx="791627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88885" y="1811783"/>
                <a:ext cx="7531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885" y="1811783"/>
                <a:ext cx="753155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37625" y="3027208"/>
                <a:ext cx="746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3086A5">
                                  <a:lumMod val="75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25" y="3027208"/>
                <a:ext cx="746743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23949" y="4765417"/>
                <a:ext cx="556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49" y="4765417"/>
                <a:ext cx="55656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92280" y="5724545"/>
                <a:ext cx="550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724545"/>
                <a:ext cx="550151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4137930" y="4453571"/>
            <a:ext cx="691679" cy="13800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284095" y="4877144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rebuchet MS"/>
              </a:rPr>
              <a:t>●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85245" y="5082137"/>
                <a:ext cx="599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sz="3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245" y="5082137"/>
                <a:ext cx="599844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 bwMode="auto">
          <a:xfrm>
            <a:off x="179511" y="2996952"/>
            <a:ext cx="2982491" cy="1419704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3466007" y="4404160"/>
            <a:ext cx="1394025" cy="1335310"/>
          </a:xfrm>
          <a:custGeom>
            <a:avLst/>
            <a:gdLst>
              <a:gd name="connsiteX0" fmla="*/ 0 w 1339438"/>
              <a:gd name="connsiteY0" fmla="*/ 725402 h 1309477"/>
              <a:gd name="connsiteX1" fmla="*/ 412595 w 1339438"/>
              <a:gd name="connsiteY1" fmla="*/ 502378 h 1309477"/>
              <a:gd name="connsiteX2" fmla="*/ 758283 w 1339438"/>
              <a:gd name="connsiteY2" fmla="*/ 335109 h 1309477"/>
              <a:gd name="connsiteX3" fmla="*/ 1059366 w 1339438"/>
              <a:gd name="connsiteY3" fmla="*/ 178992 h 1309477"/>
              <a:gd name="connsiteX4" fmla="*/ 1193180 w 1339438"/>
              <a:gd name="connsiteY4" fmla="*/ 112085 h 1309477"/>
              <a:gd name="connsiteX5" fmla="*/ 1215483 w 1339438"/>
              <a:gd name="connsiteY5" fmla="*/ 78631 h 1309477"/>
              <a:gd name="connsiteX6" fmla="*/ 1338146 w 1339438"/>
              <a:gd name="connsiteY6" fmla="*/ 573 h 1309477"/>
              <a:gd name="connsiteX7" fmla="*/ 1271239 w 1339438"/>
              <a:gd name="connsiteY7" fmla="*/ 123236 h 1309477"/>
              <a:gd name="connsiteX8" fmla="*/ 1137424 w 1339438"/>
              <a:gd name="connsiteY8" fmla="*/ 335109 h 1309477"/>
              <a:gd name="connsiteX9" fmla="*/ 1037063 w 1339438"/>
              <a:gd name="connsiteY9" fmla="*/ 546982 h 1309477"/>
              <a:gd name="connsiteX10" fmla="*/ 947854 w 1339438"/>
              <a:gd name="connsiteY10" fmla="*/ 658495 h 1309477"/>
              <a:gd name="connsiteX11" fmla="*/ 858644 w 1339438"/>
              <a:gd name="connsiteY11" fmla="*/ 859217 h 1309477"/>
              <a:gd name="connsiteX12" fmla="*/ 680224 w 1339438"/>
              <a:gd name="connsiteY12" fmla="*/ 1204904 h 1309477"/>
              <a:gd name="connsiteX13" fmla="*/ 591015 w 1339438"/>
              <a:gd name="connsiteY13" fmla="*/ 1305265 h 1309477"/>
              <a:gd name="connsiteX14" fmla="*/ 412595 w 1339438"/>
              <a:gd name="connsiteY14" fmla="*/ 1093392 h 1309477"/>
              <a:gd name="connsiteX15" fmla="*/ 245327 w 1339438"/>
              <a:gd name="connsiteY15" fmla="*/ 937275 h 1309477"/>
              <a:gd name="connsiteX16" fmla="*/ 133815 w 1339438"/>
              <a:gd name="connsiteY16" fmla="*/ 825763 h 1309477"/>
              <a:gd name="connsiteX17" fmla="*/ 55756 w 1339438"/>
              <a:gd name="connsiteY17" fmla="*/ 725402 h 130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39438" h="1309477">
                <a:moveTo>
                  <a:pt x="0" y="725402"/>
                </a:moveTo>
                <a:cubicBezTo>
                  <a:pt x="143107" y="646414"/>
                  <a:pt x="286215" y="567427"/>
                  <a:pt x="412595" y="502378"/>
                </a:cubicBezTo>
                <a:cubicBezTo>
                  <a:pt x="538975" y="437329"/>
                  <a:pt x="650488" y="389007"/>
                  <a:pt x="758283" y="335109"/>
                </a:cubicBezTo>
                <a:cubicBezTo>
                  <a:pt x="866078" y="281211"/>
                  <a:pt x="986883" y="216163"/>
                  <a:pt x="1059366" y="178992"/>
                </a:cubicBezTo>
                <a:cubicBezTo>
                  <a:pt x="1131849" y="141821"/>
                  <a:pt x="1167161" y="128812"/>
                  <a:pt x="1193180" y="112085"/>
                </a:cubicBezTo>
                <a:cubicBezTo>
                  <a:pt x="1219199" y="95358"/>
                  <a:pt x="1191322" y="97216"/>
                  <a:pt x="1215483" y="78631"/>
                </a:cubicBezTo>
                <a:cubicBezTo>
                  <a:pt x="1239644" y="60046"/>
                  <a:pt x="1328853" y="-6861"/>
                  <a:pt x="1338146" y="573"/>
                </a:cubicBezTo>
                <a:cubicBezTo>
                  <a:pt x="1347439" y="8007"/>
                  <a:pt x="1304693" y="67480"/>
                  <a:pt x="1271239" y="123236"/>
                </a:cubicBezTo>
                <a:cubicBezTo>
                  <a:pt x="1237785" y="178992"/>
                  <a:pt x="1176453" y="264485"/>
                  <a:pt x="1137424" y="335109"/>
                </a:cubicBezTo>
                <a:cubicBezTo>
                  <a:pt x="1098395" y="405733"/>
                  <a:pt x="1068658" y="493084"/>
                  <a:pt x="1037063" y="546982"/>
                </a:cubicBezTo>
                <a:cubicBezTo>
                  <a:pt x="1005468" y="600880"/>
                  <a:pt x="977591" y="606456"/>
                  <a:pt x="947854" y="658495"/>
                </a:cubicBezTo>
                <a:cubicBezTo>
                  <a:pt x="918118" y="710534"/>
                  <a:pt x="903249" y="768149"/>
                  <a:pt x="858644" y="859217"/>
                </a:cubicBezTo>
                <a:cubicBezTo>
                  <a:pt x="814039" y="950285"/>
                  <a:pt x="724829" y="1130563"/>
                  <a:pt x="680224" y="1204904"/>
                </a:cubicBezTo>
                <a:cubicBezTo>
                  <a:pt x="635619" y="1279245"/>
                  <a:pt x="635620" y="1323850"/>
                  <a:pt x="591015" y="1305265"/>
                </a:cubicBezTo>
                <a:cubicBezTo>
                  <a:pt x="546410" y="1286680"/>
                  <a:pt x="470210" y="1154724"/>
                  <a:pt x="412595" y="1093392"/>
                </a:cubicBezTo>
                <a:cubicBezTo>
                  <a:pt x="354980" y="1032060"/>
                  <a:pt x="291790" y="981880"/>
                  <a:pt x="245327" y="937275"/>
                </a:cubicBezTo>
                <a:cubicBezTo>
                  <a:pt x="198864" y="892670"/>
                  <a:pt x="165410" y="861075"/>
                  <a:pt x="133815" y="825763"/>
                </a:cubicBezTo>
                <a:cubicBezTo>
                  <a:pt x="102220" y="790451"/>
                  <a:pt x="78988" y="757926"/>
                  <a:pt x="55756" y="725402"/>
                </a:cubicBezTo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47664" y="2492896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492896"/>
                <a:ext cx="583814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693030" y="4309096"/>
                <a:ext cx="545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30" y="4309096"/>
                <a:ext cx="545342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-36512" y="4293096"/>
                <a:ext cx="5581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3086A5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3200" b="1" i="1" dirty="0">
                  <a:solidFill>
                    <a:srgbClr val="3086A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293096"/>
                <a:ext cx="558166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Дуга 59"/>
          <p:cNvSpPr/>
          <p:nvPr/>
        </p:nvSpPr>
        <p:spPr bwMode="auto">
          <a:xfrm rot="10800000">
            <a:off x="1331655" y="2708920"/>
            <a:ext cx="720064" cy="591256"/>
          </a:xfrm>
          <a:prstGeom prst="arc">
            <a:avLst>
              <a:gd name="adj1" fmla="val 13617058"/>
              <a:gd name="adj2" fmla="val 19030550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115616" y="3284984"/>
                <a:ext cx="11769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𝟏𝟐𝟎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84984"/>
                <a:ext cx="1176925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21197525">
                <a:off x="583099" y="3204265"/>
                <a:ext cx="532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97525">
                <a:off x="583099" y="3204265"/>
                <a:ext cx="53251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rot="906872">
                <a:off x="2239283" y="3155570"/>
                <a:ext cx="532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06872">
                <a:off x="2239283" y="3155570"/>
                <a:ext cx="532517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936162" y="260648"/>
                <a:ext cx="6007386" cy="55451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𝑨𝑪</m:t>
                      </m:r>
                      <m:r>
                        <a:rPr lang="en-US" sz="24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𝑩𝑪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𝑨𝑩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𝑩𝑪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𝟏𝟐𝟎</m:t>
                              </m:r>
                              <m: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62" y="260648"/>
                <a:ext cx="6007386" cy="55451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07504" y="5415607"/>
            <a:ext cx="328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теореме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косинусов: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2962658" y="815159"/>
                <a:ext cx="6007386" cy="8438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𝑨𝑪</m:t>
                      </m:r>
                      <m:r>
                        <a:rPr lang="en-US" sz="24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prstClr val="whit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  <m:r>
                        <a:rPr lang="en-US" sz="2400" b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58" y="815159"/>
                <a:ext cx="6007386" cy="843885"/>
              </a:xfrm>
              <a:prstGeom prst="rect">
                <a:avLst/>
              </a:prstGeom>
              <a:blipFill rotWithShape="1">
                <a:blip r:embed="rId2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4126444" y="1684482"/>
                <a:ext cx="4618136" cy="50520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𝑵𝑨</m:t>
                      </m:r>
                      <m:r>
                        <a:rPr lang="en-US" sz="24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44" y="1684482"/>
                <a:ext cx="4618136" cy="505203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28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8" grpId="0"/>
      <p:bldP spid="49" grpId="0"/>
      <p:bldP spid="3" grpId="0" animBg="1"/>
      <p:bldP spid="7" grpId="0" animBg="1"/>
      <p:bldP spid="50" grpId="0"/>
      <p:bldP spid="58" grpId="0"/>
      <p:bldP spid="59" grpId="0"/>
      <p:bldP spid="60" grpId="0" animBg="1"/>
      <p:bldP spid="64" grpId="0"/>
      <p:bldP spid="66" grpId="0"/>
      <p:bldP spid="67" grpId="0"/>
      <p:bldP spid="68" grpId="0" animBg="1"/>
      <p:bldP spid="9" grpId="0"/>
      <p:bldP spid="69" grpId="0" animBg="1"/>
      <p:bldP spid="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5" name="TextBox 4124"/>
              <p:cNvSpPr txBox="1"/>
              <p:nvPr/>
            </p:nvSpPr>
            <p:spPr>
              <a:xfrm>
                <a:off x="3033169" y="4581128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25" name="TextBox 4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69" y="4581128"/>
                <a:ext cx="58381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609233" y="2928778"/>
                <a:ext cx="7547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33" y="2928778"/>
                <a:ext cx="75475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69673" y="4365104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673" y="4365104"/>
                <a:ext cx="59503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59562" y="3783436"/>
                <a:ext cx="545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2D09B3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62" y="3783436"/>
                <a:ext cx="54534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 bwMode="auto">
          <a:xfrm flipH="1">
            <a:off x="3474030" y="2317115"/>
            <a:ext cx="17850" cy="28285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4870939" y="4416656"/>
            <a:ext cx="31574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4135907" y="2996952"/>
            <a:ext cx="4046" cy="27425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3491880" y="5145696"/>
            <a:ext cx="648072" cy="669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3491880" y="1628800"/>
            <a:ext cx="1368152" cy="6955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V="1">
            <a:off x="3466007" y="4416656"/>
            <a:ext cx="1368152" cy="7085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8028384" y="1621604"/>
            <a:ext cx="699713" cy="7272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H="1">
            <a:off x="7328671" y="5145696"/>
            <a:ext cx="1399424" cy="669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>
            <a:off x="8700551" y="2341937"/>
            <a:ext cx="0" cy="2796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09233" y="5580529"/>
                <a:ext cx="5581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33" y="5580529"/>
                <a:ext cx="55816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92923" y="2060848"/>
                <a:ext cx="780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923" y="2060848"/>
                <a:ext cx="78040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79111" y="1484784"/>
                <a:ext cx="7547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11" y="1484784"/>
                <a:ext cx="75475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 bwMode="auto">
          <a:xfrm>
            <a:off x="4870939" y="1621604"/>
            <a:ext cx="31574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>
            <a:off x="3491880" y="2276872"/>
            <a:ext cx="648072" cy="7443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H="1">
            <a:off x="7328671" y="2295734"/>
            <a:ext cx="1399426" cy="7066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4130490" y="2996952"/>
            <a:ext cx="31778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/>
          <p:nvPr/>
        </p:nvCxnSpPr>
        <p:spPr bwMode="auto">
          <a:xfrm>
            <a:off x="8017478" y="4437112"/>
            <a:ext cx="730986" cy="7085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 bwMode="auto">
          <a:xfrm>
            <a:off x="4126444" y="5815064"/>
            <a:ext cx="3181860" cy="18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Прямая соединительная линия 87"/>
          <p:cNvCxnSpPr/>
          <p:nvPr/>
        </p:nvCxnSpPr>
        <p:spPr bwMode="auto">
          <a:xfrm>
            <a:off x="7308305" y="3018248"/>
            <a:ext cx="0" cy="2796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 bwMode="auto">
          <a:xfrm>
            <a:off x="8028384" y="1640296"/>
            <a:ext cx="0" cy="2796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Прямая соединительная линия 89"/>
          <p:cNvCxnSpPr/>
          <p:nvPr/>
        </p:nvCxnSpPr>
        <p:spPr bwMode="auto">
          <a:xfrm>
            <a:off x="4860032" y="1628800"/>
            <a:ext cx="0" cy="27968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43407" y="1594646"/>
                <a:ext cx="791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407" y="1594646"/>
                <a:ext cx="79162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505777" y="1764105"/>
                <a:ext cx="7531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777" y="1764105"/>
                <a:ext cx="753155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54978" y="2916233"/>
                <a:ext cx="746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978" y="2916233"/>
                <a:ext cx="74674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69294" y="4509120"/>
                <a:ext cx="556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294" y="4509120"/>
                <a:ext cx="55656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09633" y="5750039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i="1" dirty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33" y="5750039"/>
                <a:ext cx="540533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4137930" y="4453571"/>
            <a:ext cx="691679" cy="13800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4150083" y="2996952"/>
            <a:ext cx="333686" cy="21487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284095" y="4877144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rebuchet MS"/>
              </a:rPr>
              <a:t>●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02725" y="5082137"/>
                <a:ext cx="599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sz="3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25" y="5082137"/>
                <a:ext cx="599844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96796" y="3758999"/>
                <a:ext cx="532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96" y="3758999"/>
                <a:ext cx="53251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4494487" y="4425616"/>
            <a:ext cx="3533897" cy="72008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58550" y="3911399"/>
                <a:ext cx="532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2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550" y="3911399"/>
                <a:ext cx="532517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 bwMode="auto">
          <a:xfrm>
            <a:off x="4125951" y="2996952"/>
            <a:ext cx="3891527" cy="14286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олилиния 2"/>
          <p:cNvSpPr/>
          <p:nvPr/>
        </p:nvSpPr>
        <p:spPr bwMode="auto">
          <a:xfrm>
            <a:off x="4139952" y="3021268"/>
            <a:ext cx="3896519" cy="2175267"/>
          </a:xfrm>
          <a:custGeom>
            <a:avLst/>
            <a:gdLst>
              <a:gd name="connsiteX0" fmla="*/ 0 w 3885121"/>
              <a:gd name="connsiteY0" fmla="*/ 0 h 2113363"/>
              <a:gd name="connsiteX1" fmla="*/ 312234 w 3885121"/>
              <a:gd name="connsiteY1" fmla="*/ 111513 h 2113363"/>
              <a:gd name="connsiteX2" fmla="*/ 858644 w 3885121"/>
              <a:gd name="connsiteY2" fmla="*/ 312235 h 2113363"/>
              <a:gd name="connsiteX3" fmla="*/ 1204331 w 3885121"/>
              <a:gd name="connsiteY3" fmla="*/ 457200 h 2113363"/>
              <a:gd name="connsiteX4" fmla="*/ 1616926 w 3885121"/>
              <a:gd name="connsiteY4" fmla="*/ 613318 h 2113363"/>
              <a:gd name="connsiteX5" fmla="*/ 2397512 w 3885121"/>
              <a:gd name="connsiteY5" fmla="*/ 847493 h 2113363"/>
              <a:gd name="connsiteX6" fmla="*/ 2665141 w 3885121"/>
              <a:gd name="connsiteY6" fmla="*/ 947854 h 2113363"/>
              <a:gd name="connsiteX7" fmla="*/ 3423424 w 3885121"/>
              <a:gd name="connsiteY7" fmla="*/ 1237786 h 2113363"/>
              <a:gd name="connsiteX8" fmla="*/ 3724507 w 3885121"/>
              <a:gd name="connsiteY8" fmla="*/ 1382752 h 2113363"/>
              <a:gd name="connsiteX9" fmla="*/ 3880624 w 3885121"/>
              <a:gd name="connsiteY9" fmla="*/ 1405054 h 2113363"/>
              <a:gd name="connsiteX10" fmla="*/ 3557239 w 3885121"/>
              <a:gd name="connsiteY10" fmla="*/ 1471961 h 2113363"/>
              <a:gd name="connsiteX11" fmla="*/ 3300761 w 3885121"/>
              <a:gd name="connsiteY11" fmla="*/ 1538869 h 2113363"/>
              <a:gd name="connsiteX12" fmla="*/ 2865863 w 3885121"/>
              <a:gd name="connsiteY12" fmla="*/ 1605776 h 2113363"/>
              <a:gd name="connsiteX13" fmla="*/ 2408663 w 3885121"/>
              <a:gd name="connsiteY13" fmla="*/ 1694986 h 2113363"/>
              <a:gd name="connsiteX14" fmla="*/ 2152185 w 3885121"/>
              <a:gd name="connsiteY14" fmla="*/ 1761893 h 2113363"/>
              <a:gd name="connsiteX15" fmla="*/ 1828800 w 3885121"/>
              <a:gd name="connsiteY15" fmla="*/ 1817649 h 2113363"/>
              <a:gd name="connsiteX16" fmla="*/ 1583473 w 3885121"/>
              <a:gd name="connsiteY16" fmla="*/ 1873405 h 2113363"/>
              <a:gd name="connsiteX17" fmla="*/ 1271239 w 3885121"/>
              <a:gd name="connsiteY17" fmla="*/ 1929161 h 2113363"/>
              <a:gd name="connsiteX18" fmla="*/ 1003609 w 3885121"/>
              <a:gd name="connsiteY18" fmla="*/ 1973766 h 2113363"/>
              <a:gd name="connsiteX19" fmla="*/ 769434 w 3885121"/>
              <a:gd name="connsiteY19" fmla="*/ 2029522 h 2113363"/>
              <a:gd name="connsiteX20" fmla="*/ 657922 w 3885121"/>
              <a:gd name="connsiteY20" fmla="*/ 2085279 h 2113363"/>
              <a:gd name="connsiteX21" fmla="*/ 524107 w 3885121"/>
              <a:gd name="connsiteY21" fmla="*/ 2107581 h 2113363"/>
              <a:gd name="connsiteX22" fmla="*/ 367990 w 3885121"/>
              <a:gd name="connsiteY22" fmla="*/ 2107581 h 2113363"/>
              <a:gd name="connsiteX23" fmla="*/ 323385 w 3885121"/>
              <a:gd name="connsiteY23" fmla="*/ 2107581 h 2113363"/>
              <a:gd name="connsiteX24" fmla="*/ 356839 w 3885121"/>
              <a:gd name="connsiteY24" fmla="*/ 2029522 h 2113363"/>
              <a:gd name="connsiteX25" fmla="*/ 323385 w 3885121"/>
              <a:gd name="connsiteY25" fmla="*/ 1873405 h 2113363"/>
              <a:gd name="connsiteX26" fmla="*/ 289931 w 3885121"/>
              <a:gd name="connsiteY26" fmla="*/ 1672683 h 2113363"/>
              <a:gd name="connsiteX27" fmla="*/ 278780 w 3885121"/>
              <a:gd name="connsiteY27" fmla="*/ 1449659 h 2113363"/>
              <a:gd name="connsiteX28" fmla="*/ 223024 w 3885121"/>
              <a:gd name="connsiteY28" fmla="*/ 1126274 h 2113363"/>
              <a:gd name="connsiteX29" fmla="*/ 156117 w 3885121"/>
              <a:gd name="connsiteY29" fmla="*/ 735981 h 2113363"/>
              <a:gd name="connsiteX30" fmla="*/ 78058 w 3885121"/>
              <a:gd name="connsiteY30" fmla="*/ 468352 h 2113363"/>
              <a:gd name="connsiteX31" fmla="*/ 78058 w 3885121"/>
              <a:gd name="connsiteY31" fmla="*/ 301083 h 2113363"/>
              <a:gd name="connsiteX32" fmla="*/ 55756 w 3885121"/>
              <a:gd name="connsiteY32" fmla="*/ 122664 h 2113363"/>
              <a:gd name="connsiteX33" fmla="*/ 0 w 3885121"/>
              <a:gd name="connsiteY33" fmla="*/ 0 h 211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885121" h="2113363">
                <a:moveTo>
                  <a:pt x="0" y="0"/>
                </a:moveTo>
                <a:lnTo>
                  <a:pt x="312234" y="111513"/>
                </a:lnTo>
                <a:lnTo>
                  <a:pt x="858644" y="312235"/>
                </a:lnTo>
                <a:cubicBezTo>
                  <a:pt x="1007327" y="369849"/>
                  <a:pt x="1077951" y="407019"/>
                  <a:pt x="1204331" y="457200"/>
                </a:cubicBezTo>
                <a:cubicBezTo>
                  <a:pt x="1330711" y="507381"/>
                  <a:pt x="1418063" y="548269"/>
                  <a:pt x="1616926" y="613318"/>
                </a:cubicBezTo>
                <a:cubicBezTo>
                  <a:pt x="1815789" y="678367"/>
                  <a:pt x="2222810" y="791737"/>
                  <a:pt x="2397512" y="847493"/>
                </a:cubicBezTo>
                <a:cubicBezTo>
                  <a:pt x="2572214" y="903249"/>
                  <a:pt x="2665141" y="947854"/>
                  <a:pt x="2665141" y="947854"/>
                </a:cubicBezTo>
                <a:lnTo>
                  <a:pt x="3423424" y="1237786"/>
                </a:lnTo>
                <a:cubicBezTo>
                  <a:pt x="3599985" y="1310269"/>
                  <a:pt x="3648307" y="1354874"/>
                  <a:pt x="3724507" y="1382752"/>
                </a:cubicBezTo>
                <a:cubicBezTo>
                  <a:pt x="3800707" y="1410630"/>
                  <a:pt x="3908502" y="1390186"/>
                  <a:pt x="3880624" y="1405054"/>
                </a:cubicBezTo>
                <a:cubicBezTo>
                  <a:pt x="3852746" y="1419922"/>
                  <a:pt x="3653883" y="1449658"/>
                  <a:pt x="3557239" y="1471961"/>
                </a:cubicBezTo>
                <a:cubicBezTo>
                  <a:pt x="3460595" y="1494264"/>
                  <a:pt x="3415990" y="1516566"/>
                  <a:pt x="3300761" y="1538869"/>
                </a:cubicBezTo>
                <a:cubicBezTo>
                  <a:pt x="3185532" y="1561172"/>
                  <a:pt x="3014546" y="1579757"/>
                  <a:pt x="2865863" y="1605776"/>
                </a:cubicBezTo>
                <a:cubicBezTo>
                  <a:pt x="2717180" y="1631796"/>
                  <a:pt x="2527609" y="1668967"/>
                  <a:pt x="2408663" y="1694986"/>
                </a:cubicBezTo>
                <a:cubicBezTo>
                  <a:pt x="2289717" y="1721005"/>
                  <a:pt x="2248829" y="1741449"/>
                  <a:pt x="2152185" y="1761893"/>
                </a:cubicBezTo>
                <a:cubicBezTo>
                  <a:pt x="2055541" y="1782337"/>
                  <a:pt x="1923585" y="1799064"/>
                  <a:pt x="1828800" y="1817649"/>
                </a:cubicBezTo>
                <a:cubicBezTo>
                  <a:pt x="1734015" y="1836234"/>
                  <a:pt x="1676400" y="1854820"/>
                  <a:pt x="1583473" y="1873405"/>
                </a:cubicBezTo>
                <a:cubicBezTo>
                  <a:pt x="1490546" y="1891990"/>
                  <a:pt x="1271239" y="1929161"/>
                  <a:pt x="1271239" y="1929161"/>
                </a:cubicBezTo>
                <a:cubicBezTo>
                  <a:pt x="1174595" y="1945888"/>
                  <a:pt x="1087243" y="1957039"/>
                  <a:pt x="1003609" y="1973766"/>
                </a:cubicBezTo>
                <a:cubicBezTo>
                  <a:pt x="919975" y="1990493"/>
                  <a:pt x="827048" y="2010937"/>
                  <a:pt x="769434" y="2029522"/>
                </a:cubicBezTo>
                <a:cubicBezTo>
                  <a:pt x="711820" y="2048107"/>
                  <a:pt x="698810" y="2072269"/>
                  <a:pt x="657922" y="2085279"/>
                </a:cubicBezTo>
                <a:cubicBezTo>
                  <a:pt x="617034" y="2098289"/>
                  <a:pt x="572429" y="2103864"/>
                  <a:pt x="524107" y="2107581"/>
                </a:cubicBezTo>
                <a:cubicBezTo>
                  <a:pt x="475785" y="2111298"/>
                  <a:pt x="367990" y="2107581"/>
                  <a:pt x="367990" y="2107581"/>
                </a:cubicBezTo>
                <a:cubicBezTo>
                  <a:pt x="334536" y="2107581"/>
                  <a:pt x="325244" y="2120591"/>
                  <a:pt x="323385" y="2107581"/>
                </a:cubicBezTo>
                <a:cubicBezTo>
                  <a:pt x="321527" y="2094571"/>
                  <a:pt x="356839" y="2068551"/>
                  <a:pt x="356839" y="2029522"/>
                </a:cubicBezTo>
                <a:cubicBezTo>
                  <a:pt x="356839" y="1990493"/>
                  <a:pt x="334536" y="1932878"/>
                  <a:pt x="323385" y="1873405"/>
                </a:cubicBezTo>
                <a:cubicBezTo>
                  <a:pt x="312234" y="1813932"/>
                  <a:pt x="297365" y="1743307"/>
                  <a:pt x="289931" y="1672683"/>
                </a:cubicBezTo>
                <a:cubicBezTo>
                  <a:pt x="282497" y="1602059"/>
                  <a:pt x="289931" y="1540727"/>
                  <a:pt x="278780" y="1449659"/>
                </a:cubicBezTo>
                <a:cubicBezTo>
                  <a:pt x="267629" y="1358591"/>
                  <a:pt x="243468" y="1245220"/>
                  <a:pt x="223024" y="1126274"/>
                </a:cubicBezTo>
                <a:cubicBezTo>
                  <a:pt x="202580" y="1007328"/>
                  <a:pt x="180278" y="845635"/>
                  <a:pt x="156117" y="735981"/>
                </a:cubicBezTo>
                <a:cubicBezTo>
                  <a:pt x="131956" y="626327"/>
                  <a:pt x="91068" y="540835"/>
                  <a:pt x="78058" y="468352"/>
                </a:cubicBezTo>
                <a:cubicBezTo>
                  <a:pt x="65048" y="395869"/>
                  <a:pt x="81775" y="358698"/>
                  <a:pt x="78058" y="301083"/>
                </a:cubicBezTo>
                <a:cubicBezTo>
                  <a:pt x="74341" y="243468"/>
                  <a:pt x="65049" y="172844"/>
                  <a:pt x="55756" y="122664"/>
                </a:cubicBezTo>
                <a:cubicBezTo>
                  <a:pt x="46463" y="72484"/>
                  <a:pt x="34382" y="36242"/>
                  <a:pt x="0" y="0"/>
                </a:cubicBezTo>
                <a:close/>
              </a:path>
            </a:pathLst>
          </a:custGeom>
          <a:solidFill>
            <a:srgbClr val="CC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2D09B3"/>
              </a:solidFill>
              <a:latin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195736" y="5138753"/>
            <a:ext cx="6840760" cy="2684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flipV="1">
            <a:off x="3851920" y="3911399"/>
            <a:ext cx="1205304" cy="261394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ysDash"/>
            <a:round/>
            <a:headEnd type="stealth" w="med" len="med"/>
            <a:tailEnd type="none" w="med" len="med"/>
          </a:ln>
          <a:effectLst/>
        </p:spPr>
      </p:cxnSp>
      <p:cxnSp>
        <p:nvCxnSpPr>
          <p:cNvPr id="95" name="Прямая соединительная линия 94"/>
          <p:cNvCxnSpPr/>
          <p:nvPr/>
        </p:nvCxnSpPr>
        <p:spPr bwMode="auto">
          <a:xfrm>
            <a:off x="4139952" y="2996952"/>
            <a:ext cx="333686" cy="21487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 flipV="1">
            <a:off x="4499992" y="4437112"/>
            <a:ext cx="3533897" cy="72008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Прямая соединительная линия 96"/>
          <p:cNvCxnSpPr/>
          <p:nvPr/>
        </p:nvCxnSpPr>
        <p:spPr bwMode="auto">
          <a:xfrm>
            <a:off x="4139952" y="3008448"/>
            <a:ext cx="3891527" cy="142866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Прямая соединительная линия 97"/>
          <p:cNvCxnSpPr/>
          <p:nvPr/>
        </p:nvCxnSpPr>
        <p:spPr bwMode="auto">
          <a:xfrm>
            <a:off x="4499992" y="1606953"/>
            <a:ext cx="0" cy="434880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ysDash"/>
            <a:round/>
            <a:headEnd type="stealth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532960" y="5199583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960" y="5199583"/>
                <a:ext cx="431528" cy="46166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37225" y="6021288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25" y="6021288"/>
                <a:ext cx="437940" cy="461665"/>
              </a:xfrm>
              <a:prstGeom prst="rect">
                <a:avLst/>
              </a:prstGeom>
              <a:blipFill rotWithShape="1">
                <a:blip r:embed="rId26"/>
                <a:stretch>
                  <a:fillRect r="-4167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87700" y="1412776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700" y="1412776"/>
                <a:ext cx="412292" cy="46166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22397" y="149054"/>
                <a:ext cx="5241691" cy="263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1B05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1B05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1B05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1B056B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1B056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1B056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1B05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7" y="149054"/>
                <a:ext cx="5241691" cy="2631874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1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247970"/>
                <a:ext cx="8640960" cy="6607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𝒂𝒙</m:t>
                    </m:r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𝒃𝒚</m:t>
                    </m:r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𝒄𝒛</m:t>
                    </m:r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sz="3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данной </a:t>
                </a:r>
                <a:r>
                  <a:rPr lang="ru-RU" sz="32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плоскости</a:t>
                </a:r>
                <a:r>
                  <a:rPr lang="en-US" sz="32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𝑵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sz="32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endParaRPr lang="ru-RU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 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 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2D09B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200" b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b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 smtClean="0">
                              <a:solidFill>
                                <a:srgbClr val="2D09B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2D09B3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rgbClr val="2D09B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b="1" dirty="0" smtClean="0">
                  <a:solidFill>
                    <a:srgbClr val="2D09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b="1" dirty="0" smtClean="0">
                  <a:solidFill>
                    <a:srgbClr val="1B05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7970"/>
                <a:ext cx="8640960" cy="6607643"/>
              </a:xfrm>
              <a:prstGeom prst="rect">
                <a:avLst/>
              </a:prstGeom>
              <a:blipFill rotWithShape="1">
                <a:blip r:embed="rId2"/>
                <a:stretch>
                  <a:fillRect l="-1834" t="-1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37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16632"/>
                <a:ext cx="8640960" cy="7139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  <m:r>
                            <a:rPr lang="en-US" sz="3200" b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3200" b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ru-RU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8640960" cy="71396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r>
                  <a:rPr lang="en-US" sz="3200" b="1" dirty="0" smtClean="0">
                    <a:solidFill>
                      <a:srgbClr val="1B056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b="1" i="1" smtClean="0">
                                    <a:solidFill>
                                      <a:srgbClr val="1B056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smtClean="0">
                                    <a:solidFill>
                                      <a:srgbClr val="1B056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1B056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b="1" i="1" smtClean="0">
                                    <a:solidFill>
                                      <a:srgbClr val="1B056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smtClean="0">
                                    <a:solidFill>
                                      <a:srgbClr val="1B056B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1B056B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ru-RU" sz="3200" b="1" i="1" smtClean="0">
                        <a:solidFill>
                          <a:srgbClr val="1B056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</m:t>
                    </m:r>
                  </m:oMath>
                </a14:m>
                <a:r>
                  <a:rPr lang="en-US" sz="3200" b="1" dirty="0" smtClean="0">
                    <a:solidFill>
                      <a:srgbClr val="1B056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sz="3200" b="1" dirty="0" smtClean="0">
                    <a:solidFill>
                      <a:srgbClr val="1B056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5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383867"/>
                <a:ext cx="8856984" cy="4853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𝒍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𝒄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2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2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32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32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2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2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32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𝟏𝟔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83867"/>
                <a:ext cx="8856984" cy="48534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25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83568" y="407254"/>
                <a:ext cx="8856984" cy="5677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𝟏𝟐</m:t>
                                  </m:r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𝟏𝟔</m:t>
                                  </m:r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𝟏𝟔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32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2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>
                  <a:spcBef>
                    <a:spcPct val="20000"/>
                  </a:spcBef>
                </a:pPr>
                <a:endParaRPr lang="ru-RU" sz="32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𝟑𝟏</m:t>
                              </m:r>
                            </m:e>
                          </m:rad>
                        </m:den>
                      </m:f>
                      <m:r>
                        <a:rPr lang="en-US" sz="32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𝟗𝟑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𝟑𝟏</m:t>
                          </m:r>
                        </m:den>
                      </m:f>
                      <m:r>
                        <a:rPr lang="ru-RU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ru-RU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Ответ: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𝟗𝟑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𝟑𝟏</m:t>
                          </m:r>
                        </m:den>
                      </m:f>
                      <m:r>
                        <a:rPr lang="ru-RU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ct val="20000"/>
                  </a:spcBef>
                </a:pPr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254"/>
                <a:ext cx="8856984" cy="56777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7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точки до прямой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27584" y="2996952"/>
            <a:ext cx="324036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98479" y="2555436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479" y="2555436"/>
                <a:ext cx="444352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110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2766119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●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66119"/>
                <a:ext cx="43954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6404" y="2304454"/>
                <a:ext cx="201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4" y="2304454"/>
                <a:ext cx="2015103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302" b="-2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2176" y="3645024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●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176" y="3645024"/>
                <a:ext cx="43954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1903956" y="3270176"/>
            <a:ext cx="1443908" cy="5908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0949" y="3875856"/>
                <a:ext cx="201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49" y="3875856"/>
                <a:ext cx="2015103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604" b="-2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0384687">
                <a:off x="1746405" y="2891585"/>
                <a:ext cx="1576230" cy="58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sz="28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ru-RU" sz="28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4687">
                <a:off x="1746405" y="2891585"/>
                <a:ext cx="1576230" cy="5877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8988" y="4797152"/>
                <a:ext cx="9152988" cy="1239955"/>
              </a:xfrm>
              <a:prstGeom prst="rect">
                <a:avLst/>
              </a:prstGeom>
              <a:noFill/>
              <a:ln w="50800" cmpd="tri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en-US" sz="2200" b="1" i="1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b="1" i="1" smtClean="0">
                                          <a:solidFill>
                                            <a:srgbClr val="1F497D">
                                              <a:lumMod val="50000"/>
                                            </a:srgb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200" b="1" i="1" smtClean="0">
                                              <a:solidFill>
                                                <a:srgbClr val="1F497D">
                                                  <a:lumMod val="50000"/>
                                                </a:srgbClr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𝒍</m:t>
                                            </m:r>
                                          </m:e>
                                          <m:e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2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b="1" i="1" smtClean="0">
                                          <a:solidFill>
                                            <a:srgbClr val="1F497D">
                                              <a:lumMod val="50000"/>
                                            </a:srgb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200" b="1" i="1" smtClean="0">
                                              <a:solidFill>
                                                <a:srgbClr val="1F497D">
                                                  <a:lumMod val="50000"/>
                                                </a:srgbClr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e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𝒏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2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b="1" i="1" smtClean="0">
                                          <a:solidFill>
                                            <a:srgbClr val="1F497D">
                                              <a:lumMod val="50000"/>
                                            </a:srgb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200" b="1" i="1" smtClean="0">
                                              <a:solidFill>
                                                <a:srgbClr val="1F497D">
                                                  <a:lumMod val="50000"/>
                                                </a:srgbClr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𝒍</m:t>
                                            </m:r>
                                          </m:e>
                                          <m:e>
                                            <m:r>
                                              <a:rPr lang="en-US" sz="2200" b="1" i="1" smtClean="0">
                                                <a:solidFill>
                                                  <a:srgbClr val="1F497D">
                                                    <a:lumMod val="50000"/>
                                                  </a:srgbClr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𝒏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𝒍</m:t>
                                  </m:r>
                                </m:e>
                                <m:sup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2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2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2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2200" b="1" dirty="0">
                  <a:solidFill>
                    <a:srgbClr val="1F497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88" y="4797152"/>
                <a:ext cx="9152988" cy="12399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0800" cmpd="tri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2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5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3277"/>
                <a:ext cx="8229600" cy="4525963"/>
              </a:xfrm>
            </p:spPr>
            <p:txBody>
              <a:bodyPr anchor="ctr"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расстояние от вершины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𝑫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основания правильной четырехугольной призмы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𝑨𝑩𝑪𝑫</m:t>
                    </m:r>
                    <m:sSub>
                      <m:sSubPr>
                        <m:ctrlP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диагонали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4000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𝑪</m:t>
                    </m:r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сторона основания равна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𝟏𝟐</m:t>
                    </m:r>
                  </m:oMath>
                </a14:m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ctr">
                  <a:buNone/>
                </a:pPr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боковое ребро призмы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4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e>
                    </m:rad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3277"/>
                <a:ext cx="8229600" cy="4525963"/>
              </a:xfrm>
              <a:blipFill rotWithShape="1">
                <a:blip r:embed="rId2"/>
                <a:stretch>
                  <a:fillRect t="-6057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1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1227177" y="2370719"/>
            <a:ext cx="2696751" cy="1080120"/>
          </a:xfrm>
          <a:prstGeom prst="parallelogram">
            <a:avLst>
              <a:gd name="adj" fmla="val 83453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2123728" y="2370719"/>
            <a:ext cx="936104" cy="10801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227177" y="2370719"/>
            <a:ext cx="2696751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75552" y="1196753"/>
            <a:ext cx="0" cy="352839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123728" y="1196753"/>
            <a:ext cx="468052" cy="117396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227177" y="1196753"/>
            <a:ext cx="1348375" cy="2254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75552" y="1196753"/>
            <a:ext cx="1348376" cy="1173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75552" y="1196753"/>
            <a:ext cx="428499" cy="225408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23728" y="2370719"/>
            <a:ext cx="451824" cy="23544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27177" y="3450839"/>
            <a:ext cx="1348375" cy="12743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575552" y="2370719"/>
            <a:ext cx="1348376" cy="2354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575552" y="3450840"/>
            <a:ext cx="428499" cy="1274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43404" y="3450838"/>
            <a:ext cx="176064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004051" y="2370727"/>
            <a:ext cx="919877" cy="1080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87494" y="736981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494" y="736981"/>
                <a:ext cx="428322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285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377619" y="4725144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619" y="4725144"/>
                <a:ext cx="450764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703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1596" y="3068960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96" y="3068960"/>
                <a:ext cx="457176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667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31292" y="198884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92" y="1988840"/>
                <a:ext cx="47641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23928" y="2102974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02974"/>
                <a:ext cx="445955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37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963740" y="3220004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740" y="3220004"/>
                <a:ext cx="484427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250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66132" y="2758340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32" y="2758340"/>
                <a:ext cx="479618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532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V="1">
            <a:off x="2566132" y="476672"/>
            <a:ext cx="0" cy="4710137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143494" y="332656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94" y="332656"/>
                <a:ext cx="41229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08164" y="3857158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64" y="3857158"/>
                <a:ext cx="43152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9304" y="3191780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4" y="3191780"/>
                <a:ext cx="437940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2778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V="1">
            <a:off x="611560" y="2102974"/>
            <a:ext cx="3960440" cy="1578696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1791332" y="2060849"/>
            <a:ext cx="1943281" cy="2160239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5724128" y="563488"/>
            <a:ext cx="2304256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215013" y="2420142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13" y="2420142"/>
                <a:ext cx="457176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266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232571" y="275316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71" y="275316"/>
                <a:ext cx="476412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1266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995278" y="331637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278" y="331637"/>
                <a:ext cx="445955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370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056647" y="2430657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647" y="2430657"/>
                <a:ext cx="484427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2532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 стрелкой 84"/>
          <p:cNvCxnSpPr/>
          <p:nvPr/>
        </p:nvCxnSpPr>
        <p:spPr>
          <a:xfrm flipH="1">
            <a:off x="5443602" y="116632"/>
            <a:ext cx="2997631" cy="302433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292080" y="116632"/>
            <a:ext cx="3149153" cy="316835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038338" y="2823319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38" y="2823319"/>
                <a:ext cx="437940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416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441233" y="2960948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33" y="2960948"/>
                <a:ext cx="43152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942417" y="1484784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17" y="1484784"/>
                <a:ext cx="479618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266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3033275" y="151672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rebuchet MS"/>
              </a:rPr>
              <a:t>●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203354" y="1239143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54" y="1239143"/>
                <a:ext cx="476412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единительная линия 100"/>
          <p:cNvCxnSpPr/>
          <p:nvPr/>
        </p:nvCxnSpPr>
        <p:spPr>
          <a:xfrm flipH="1">
            <a:off x="3203354" y="1783736"/>
            <a:ext cx="2599" cy="877753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flipH="1">
            <a:off x="3045750" y="2440188"/>
            <a:ext cx="29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rebuchet MS"/>
              </a:rPr>
              <a:t>●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 flipH="1">
            <a:off x="7230114" y="1012666"/>
            <a:ext cx="29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rebuchet MS"/>
              </a:rPr>
              <a:t>●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flipH="1">
            <a:off x="2405578" y="1860793"/>
            <a:ext cx="29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rebuchet MS"/>
              </a:rPr>
              <a:t>●</a:t>
            </a:r>
            <a:endParaRPr lang="ru-RU" sz="2000" b="1" dirty="0">
              <a:solidFill>
                <a:prstClr val="black"/>
              </a:solidFill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>
            <a:off x="2555786" y="1746394"/>
            <a:ext cx="647568" cy="314455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991333" y="2592486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33" y="2592486"/>
                <a:ext cx="612604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432796" y="1198646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96" y="1198646"/>
                <a:ext cx="612604" cy="461665"/>
              </a:xfrm>
              <a:prstGeom prst="rect">
                <a:avLst/>
              </a:prstGeom>
              <a:blipFill rotWithShape="1">
                <a:blip r:embed="rId21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051720" y="1830300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30300"/>
                <a:ext cx="612604" cy="461665"/>
              </a:xfrm>
              <a:prstGeom prst="rect">
                <a:avLst/>
              </a:prstGeom>
              <a:blipFill rotWithShape="1"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Прямая со стрелкой 111"/>
          <p:cNvCxnSpPr/>
          <p:nvPr/>
        </p:nvCxnSpPr>
        <p:spPr>
          <a:xfrm>
            <a:off x="2110003" y="2351382"/>
            <a:ext cx="479273" cy="2354417"/>
          </a:xfrm>
          <a:prstGeom prst="straightConnector1">
            <a:avLst/>
          </a:prstGeom>
          <a:ln w="50800">
            <a:solidFill>
              <a:srgbClr val="2D1FE7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61" idx="3"/>
          </p:cNvCxnSpPr>
          <p:nvPr/>
        </p:nvCxnSpPr>
        <p:spPr>
          <a:xfrm flipV="1">
            <a:off x="1318772" y="1595349"/>
            <a:ext cx="1884582" cy="1704444"/>
          </a:xfrm>
          <a:prstGeom prst="straightConnector1">
            <a:avLst/>
          </a:prstGeom>
          <a:ln w="50800">
            <a:solidFill>
              <a:srgbClr val="2D1FE7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07039" y="5498071"/>
                <a:ext cx="8757449" cy="12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−</m:t>
                          </m:r>
                          <m:f>
                            <m:fPr>
                              <m:ctrlP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ru-RU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r>
                        <a:rPr lang="ru-RU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  <m:d>
                        <m:d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ru-RU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r>
                        <a:rPr lang="ru-RU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−</m:t>
                          </m:r>
                          <m:f>
                            <m:fPr>
                              <m:ctrlP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ru-RU" sz="32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39" y="5498071"/>
                <a:ext cx="8757449" cy="1258230"/>
              </a:xfrm>
              <a:prstGeom prst="rect">
                <a:avLst/>
              </a:prstGeom>
              <a:blipFill rotWithShape="1">
                <a:blip r:embed="rId23"/>
                <a:stretch>
                  <a:fillRect b="-2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67944" y="3191780"/>
                <a:ext cx="5060849" cy="2424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  <m:d>
                        <m:d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r>
                        <a:rPr lang="ru-RU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32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−</m:t>
                          </m:r>
                          <m:f>
                            <m:fPr>
                              <m:ctrlP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191780"/>
                <a:ext cx="5060849" cy="2424125"/>
              </a:xfrm>
              <a:prstGeom prst="rect">
                <a:avLst/>
              </a:prstGeom>
              <a:blipFill rotWithShape="1">
                <a:blip r:embed="rId24"/>
                <a:stretch>
                  <a:fillRect b="-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48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5" grpId="0"/>
      <p:bldP spid="69" grpId="0"/>
      <p:bldP spid="71" grpId="0"/>
      <p:bldP spid="72" grpId="0"/>
      <p:bldP spid="79" grpId="0" animBg="1"/>
      <p:bldP spid="80" grpId="0"/>
      <p:bldP spid="81" grpId="0"/>
      <p:bldP spid="82" grpId="0"/>
      <p:bldP spid="83" grpId="0"/>
      <p:bldP spid="95" grpId="0"/>
      <p:bldP spid="96" grpId="0"/>
      <p:bldP spid="97" grpId="0"/>
      <p:bldP spid="98" grpId="0"/>
      <p:bldP spid="99" grpId="0"/>
      <p:bldP spid="103" grpId="0"/>
      <p:bldP spid="104" grpId="0"/>
      <p:bldP spid="105" grpId="0"/>
      <p:bldP spid="108" grpId="0"/>
      <p:bldP spid="109" grpId="0"/>
      <p:bldP spid="110" grpId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5580112" y="2132856"/>
            <a:ext cx="3384376" cy="4104456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44208" y="2132856"/>
            <a:ext cx="0" cy="324036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444208" y="5373216"/>
            <a:ext cx="252028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580112" y="5373216"/>
            <a:ext cx="864096" cy="8640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76456" y="5445224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5445224"/>
                <a:ext cx="44595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59040" y="5127575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40" y="5127575"/>
                <a:ext cx="47641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66411" y="5797567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11" y="5797567"/>
                <a:ext cx="45717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59876" y="6165304"/>
                <a:ext cx="484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76" y="6165304"/>
                <a:ext cx="48442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21695" y="1671191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695" y="1671191"/>
                <a:ext cx="59336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00192" y="1671191"/>
                <a:ext cx="623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671191"/>
                <a:ext cx="62382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76056" y="2636912"/>
                <a:ext cx="604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636912"/>
                <a:ext cx="60458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28384" y="2924944"/>
                <a:ext cx="631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924944"/>
                <a:ext cx="63184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5580112" y="2924944"/>
            <a:ext cx="3384376" cy="2448272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617854" y="1714321"/>
            <a:ext cx="0" cy="450681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11295" y="1483487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95" y="1483487"/>
                <a:ext cx="41229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32960" y="6264826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960" y="6264826"/>
                <a:ext cx="43152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92325" y="6230027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325" y="6230027"/>
                <a:ext cx="437940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V="1">
            <a:off x="5378350" y="4969489"/>
            <a:ext cx="1463640" cy="1476892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617854" y="6193624"/>
            <a:ext cx="3319323" cy="27515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260648"/>
                <a:ext cx="8353448" cy="11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353448" cy="117160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10609" y="1902023"/>
                <a:ext cx="4449423" cy="12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𝒍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9" y="1902023"/>
                <a:ext cx="4449423" cy="125245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9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150835" y="980728"/>
                <a:ext cx="9261477" cy="4581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2800" b="1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𝟏𝟐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𝟏𝟐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𝟏𝟐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2800" b="1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𝟏𝟐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𝟏𝟐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𝟒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28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8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𝟕</m:t>
                                                </m:r>
                                              </m:e>
                                            </m:rad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2800" b="1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𝟏𝟐</m:t>
                                            </m:r>
                                          </m:e>
                                          <m:e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8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𝟒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28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8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𝟕</m:t>
                                                </m:r>
                                              </m:e>
                                            </m:rad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𝟏𝟐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800" b="1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800" b="1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𝟕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u-RU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</m:t>
                      </m:r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Ответ: </m:t>
                      </m:r>
                      <m:r>
                        <a:rPr lang="ru-RU" sz="40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ru-RU" sz="40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ru-RU" sz="40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a:rPr lang="ru-RU" sz="40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35" y="980728"/>
                <a:ext cx="9261477" cy="45817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8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63933"/>
              </p:ext>
            </p:extLst>
          </p:nvPr>
        </p:nvGraphicFramePr>
        <p:xfrm>
          <a:off x="971600" y="1616090"/>
          <a:ext cx="7560840" cy="4945904"/>
        </p:xfrm>
        <a:graphic>
          <a:graphicData uri="http://schemas.openxmlformats.org/drawingml/2006/table">
            <a:tbl>
              <a:tblPr/>
              <a:tblGrid>
                <a:gridCol w="2256246"/>
                <a:gridCol w="5304594"/>
              </a:tblGrid>
              <a:tr h="1164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/>
                        </a:rPr>
                        <a:t>Расстояние </a:t>
                      </a:r>
                      <a:r>
                        <a:rPr lang="ru-RU" sz="1600" b="1" i="1" dirty="0">
                          <a:effectLst/>
                          <a:latin typeface="Times New Roman"/>
                        </a:rPr>
                        <a:t>от прямой до непараллельной ей плоскости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 равно нулю. 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80821" marR="80821" marT="40410" marB="40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80821" marR="80821" marT="40410" marB="40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/>
                        </a:rPr>
                        <a:t>Расстояние </a:t>
                      </a:r>
                      <a:r>
                        <a:rPr lang="ru-RU" sz="1600" b="1" i="1" dirty="0">
                          <a:effectLst/>
                          <a:latin typeface="Times New Roman"/>
                        </a:rPr>
                        <a:t>между прямой и параллельной ей плоскостью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 равно длине отрезка их общего перпендикуляра. 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/>
                        </a:rPr>
                        <a:t>Расстояние </a:t>
                      </a:r>
                      <a:r>
                        <a:rPr lang="ru-RU" sz="1600" b="1" i="1" dirty="0">
                          <a:effectLst/>
                          <a:latin typeface="Times New Roman"/>
                        </a:rPr>
                        <a:t>от прямой до параллельной ей плоскости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 равно расстоянию от любой точки этой прямой до плоскости. 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80821" marR="80821" marT="40410" marB="40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80821" marR="80821" marT="40410" marB="4041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 bmk="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smtClean="0" bmk="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 bmk="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smtClean="0" bmk="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прямой и плоскостью</a:t>
            </a:r>
            <a:r>
              <a:rPr lang="ru-RU" sz="3600" b="1" dirty="0" smtClean="0" bmk="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3594620" cy="8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4968552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50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двумя прямыми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27584" y="2996952"/>
            <a:ext cx="324036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2766119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●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66119"/>
                <a:ext cx="43954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8771764">
                <a:off x="-395991" y="2954647"/>
                <a:ext cx="201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71764">
                <a:off x="-395991" y="2954647"/>
                <a:ext cx="2015103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4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2176" y="3645024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●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176" y="3645024"/>
                <a:ext cx="43954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1903956" y="3270176"/>
            <a:ext cx="1443908" cy="5908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0949" y="3875856"/>
                <a:ext cx="201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49" y="3875856"/>
                <a:ext cx="2015103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604" b="-2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0384687">
                <a:off x="1732246" y="2812324"/>
                <a:ext cx="2034121" cy="58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sz="28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ru-RU" sz="28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4687">
                <a:off x="1732246" y="2812324"/>
                <a:ext cx="2034121" cy="587790"/>
              </a:xfrm>
              <a:prstGeom prst="rect">
                <a:avLst/>
              </a:prstGeom>
              <a:blipFill rotWithShape="1">
                <a:blip r:embed="rId6"/>
                <a:stretch>
                  <a:fillRect r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611560" y="1412776"/>
            <a:ext cx="2160240" cy="2321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335388" y="1556792"/>
            <a:ext cx="1290522" cy="13968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8857291">
                <a:off x="1369638" y="1942445"/>
                <a:ext cx="2034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2800" b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ru-RU" sz="28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57291">
                <a:off x="1369638" y="1942445"/>
                <a:ext cx="203412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47764" y="4509120"/>
                <a:ext cx="5654881" cy="2161233"/>
              </a:xfrm>
              <a:prstGeom prst="rect">
                <a:avLst/>
              </a:prstGeom>
              <a:noFill/>
              <a:ln w="50800" cmpd="tri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en-US" sz="2300" b="1" i="1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1" i="1" smtClean="0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solidFill>
                                <a:srgbClr val="1F497D">
                                  <a:lumMod val="50000"/>
                                </a:srgb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3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3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300" b="1" i="1" smtClean="0">
                                        <a:solidFill>
                                          <a:srgbClr val="1F497D">
                                            <a:lumMod val="50000"/>
                                          </a:srgb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300" b="1" i="1" smtClean="0">
                                        <a:solidFill>
                                          <a:srgbClr val="1F497D">
                                            <a:lumMod val="50000"/>
                                          </a:srgb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300" b="1" i="1" smtClean="0">
                                        <a:solidFill>
                                          <a:srgbClr val="1F497D">
                                            <a:lumMod val="50000"/>
                                          </a:srgbClr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𝒍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𝒍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solidFill>
                                              <a:srgbClr val="1F497D">
                                                <a:lumMod val="50000"/>
                                              </a:srgbClr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3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300" b="1" i="1" smtClean="0">
                                          <a:solidFill>
                                            <a:srgbClr val="1F497D">
                                              <a:lumMod val="50000"/>
                                            </a:srgb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300" b="1" i="1" smtClean="0">
                                              <a:solidFill>
                                                <a:srgbClr val="1F497D">
                                                  <a:lumMod val="50000"/>
                                                </a:srgbClr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3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3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300" b="1" i="1" smtClean="0">
                                          <a:solidFill>
                                            <a:srgbClr val="1F497D">
                                              <a:lumMod val="50000"/>
                                            </a:srgb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300" b="1" i="1" smtClean="0">
                                              <a:solidFill>
                                                <a:srgbClr val="1F497D">
                                                  <a:lumMod val="50000"/>
                                                </a:srgbClr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3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300" b="1" i="1" smtClean="0">
                                  <a:solidFill>
                                    <a:srgbClr val="1F497D">
                                      <a:lumMod val="50000"/>
                                    </a:srgb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3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300" b="1" i="1" smtClean="0">
                                          <a:solidFill>
                                            <a:srgbClr val="1F497D">
                                              <a:lumMod val="50000"/>
                                            </a:srgb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300" b="1" i="1" smtClean="0">
                                              <a:solidFill>
                                                <a:srgbClr val="1F497D">
                                                  <a:lumMod val="50000"/>
                                                </a:srgbClr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300" b="1" i="1" smtClean="0">
                                                    <a:solidFill>
                                                      <a:srgbClr val="1F497D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300" b="1" i="1" smtClean="0">
                                      <a:solidFill>
                                        <a:srgbClr val="1F497D">
                                          <a:lumMod val="50000"/>
                                        </a:srgb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2300" b="1" dirty="0">
                  <a:solidFill>
                    <a:srgbClr val="1F497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4509120"/>
                <a:ext cx="5654881" cy="2161233"/>
              </a:xfrm>
              <a:prstGeom prst="rect">
                <a:avLst/>
              </a:prstGeom>
              <a:blipFill rotWithShape="1">
                <a:blip r:embed="rId8"/>
                <a:stretch>
                  <a:fillRect b="-1105"/>
                </a:stretch>
              </a:blipFill>
              <a:ln w="50800" cmpd="tri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6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  <p:bldP spid="20" grpId="0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9317" y="476672"/>
                <a:ext cx="8424936" cy="501675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pPr algn="ctr"/>
                <a:endParaRPr 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Основание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пирамиды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𝑺𝑨𝑩𝑪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равносторонний треугольник со стороной </a:t>
                </a:r>
                <a:r>
                  <a:rPr lang="ru-RU" sz="40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Вершина </a:t>
                </a:r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проецируется в точку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𝑺𝑨</m:t>
                    </m:r>
                    <m:r>
                      <a:rPr lang="ru-RU" sz="4000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4000" b="1" i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Найдите расстояние между прямыми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𝑺𝑪</m:t>
                    </m:r>
                  </m:oMath>
                </a14:m>
                <a:r>
                  <a:rPr lang="ru-RU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17" y="476672"/>
                <a:ext cx="8424936" cy="5016758"/>
              </a:xfrm>
              <a:prstGeom prst="rect">
                <a:avLst/>
              </a:prstGeom>
              <a:blipFill rotWithShape="1">
                <a:blip r:embed="rId2"/>
                <a:stretch>
                  <a:fillRect t="-1823" r="-4414" b="-5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3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195736" y="4567001"/>
            <a:ext cx="1357437" cy="11817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5736" y="1947129"/>
            <a:ext cx="6192688" cy="2619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195736" y="1947129"/>
            <a:ext cx="0" cy="261987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195736" y="4567001"/>
            <a:ext cx="61926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195736" y="4581128"/>
            <a:ext cx="1357437" cy="118174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553173" y="4567001"/>
            <a:ext cx="4835251" cy="11817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95735" y="1947129"/>
            <a:ext cx="1357438" cy="38016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46162" y="3653900"/>
            <a:ext cx="5256584" cy="1440161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05262" y="4105336"/>
            <a:ext cx="2606698" cy="2275992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195735" y="766159"/>
            <a:ext cx="0" cy="4464497"/>
          </a:xfrm>
          <a:prstGeom prst="line">
            <a:avLst/>
          </a:prstGeom>
          <a:ln w="50800">
            <a:solidFill>
              <a:srgbClr val="C00000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67944" y="5919663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919663"/>
                <a:ext cx="43152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8987" y="499982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7" y="4999823"/>
                <a:ext cx="43794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416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95736" y="620688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20688"/>
                <a:ext cx="4122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55773" y="3912315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3" y="3912315"/>
                <a:ext cx="457176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66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130669" y="5762872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669" y="5762872"/>
                <a:ext cx="476412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282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188758" y="4675331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758" y="4675331"/>
                <a:ext cx="445956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274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58301" y="1555711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01" y="1555711"/>
                <a:ext cx="431528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 flipH="1" flipV="1">
            <a:off x="2195736" y="1947130"/>
            <a:ext cx="6192688" cy="2619871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Равнобедренный треугольник 71"/>
          <p:cNvSpPr/>
          <p:nvPr/>
        </p:nvSpPr>
        <p:spPr>
          <a:xfrm>
            <a:off x="5919758" y="1082352"/>
            <a:ext cx="2448272" cy="21105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462582" y="2588833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582" y="2588833"/>
                <a:ext cx="457176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2667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412985" y="265207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985" y="2652070"/>
                <a:ext cx="476412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2564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08304" y="766159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766159"/>
                <a:ext cx="445956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1370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flipV="1">
            <a:off x="5940152" y="44624"/>
            <a:ext cx="0" cy="3419704"/>
          </a:xfrm>
          <a:prstGeom prst="line">
            <a:avLst/>
          </a:prstGeom>
          <a:ln w="50800">
            <a:solidFill>
              <a:srgbClr val="C0000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691170" y="3192931"/>
            <a:ext cx="3198227" cy="0"/>
          </a:xfrm>
          <a:prstGeom prst="line">
            <a:avLst/>
          </a:prstGeom>
          <a:ln w="50800">
            <a:solidFill>
              <a:srgbClr val="C0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712472" y="3192235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472" y="3192235"/>
                <a:ext cx="43152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462582" y="375047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582" y="375047"/>
                <a:ext cx="43794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4167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>
            <a:stCxn id="72" idx="3"/>
            <a:endCxn id="72" idx="0"/>
          </p:cNvCxnSpPr>
          <p:nvPr/>
        </p:nvCxnSpPr>
        <p:spPr>
          <a:xfrm flipV="1">
            <a:off x="7143894" y="1082352"/>
            <a:ext cx="0" cy="211057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72" idx="0"/>
          </p:cNvCxnSpPr>
          <p:nvPr/>
        </p:nvCxnSpPr>
        <p:spPr>
          <a:xfrm flipH="1">
            <a:off x="5940152" y="1082352"/>
            <a:ext cx="1203742" cy="2079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6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72" grpId="0" animBg="1"/>
      <p:bldP spid="73" grpId="0"/>
      <p:bldP spid="74" grpId="0"/>
      <p:bldP spid="75" grpId="0"/>
      <p:bldP spid="78" grpId="0"/>
      <p:bldP spid="7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324544" y="764704"/>
                <a:ext cx="9217024" cy="224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 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  <m:d>
                        <m:d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764704"/>
                <a:ext cx="9217024" cy="22415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91072" y="3314729"/>
                <a:ext cx="7488832" cy="1806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𝑨𝑩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𝑺𝑪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;−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2" y="3314729"/>
                <a:ext cx="7488832" cy="1806328"/>
              </a:xfrm>
              <a:prstGeom prst="rect">
                <a:avLst/>
              </a:prstGeom>
              <a:blipFill rotWithShape="1">
                <a:blip r:embed="rId3"/>
                <a:stretch>
                  <a:fillRect b="-1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0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188640"/>
                <a:ext cx="8640960" cy="6455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𝒎𝒐𝒅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ru-RU" sz="32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32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32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32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32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3200" b="1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e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ru-RU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den>
                                            </m:f>
                                          </m:e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ru-RU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ru-RU" sz="3200" b="1" i="1">
                                                        <a:effectLst>
                                                          <a:outerShdw blurRad="38100" dist="38100" dir="2700000" algn="tl">
                                                            <a:srgbClr val="000000">
                                                              <a:alpha val="43137"/>
                                                            </a:srgbClr>
                                                          </a:outerShdw>
                                                        </a:effectLst>
                                                        <a:latin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3200" b="1" i="1">
                                                        <a:effectLst>
                                                          <a:outerShdw blurRad="38100" dist="38100" dir="2700000" algn="tl">
                                                            <a:srgbClr val="000000">
                                                              <a:alpha val="43137"/>
                                                            </a:srgbClr>
                                                          </a:outerShdw>
                                                        </a:effectLst>
                                                        <a:latin typeface="Cambria Math"/>
                                                      </a:rPr>
                                                      <m:t>𝟑</m:t>
                                                    </m:r>
                                                  </m:e>
                                                </m:rad>
                                              </m:num>
                                              <m:den>
                                                <m:r>
                                                  <a:rPr lang="en-US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32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3200" b="1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ru-RU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ru-RU" sz="3200" b="1" i="1">
                                                        <a:effectLst>
                                                          <a:outerShdw blurRad="38100" dist="38100" dir="2700000" algn="tl">
                                                            <a:srgbClr val="000000">
                                                              <a:alpha val="43137"/>
                                                            </a:srgbClr>
                                                          </a:outerShdw>
                                                        </a:effectLst>
                                                        <a:latin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3200" b="1" i="1">
                                                        <a:effectLst>
                                                          <a:outerShdw blurRad="38100" dist="38100" dir="2700000" algn="tl">
                                                            <a:srgbClr val="000000">
                                                              <a:alpha val="43137"/>
                                                            </a:srgbClr>
                                                          </a:outerShdw>
                                                        </a:effectLst>
                                                        <a:latin typeface="Cambria Math"/>
                                                      </a:rPr>
                                                      <m:t>𝟑</m:t>
                                                    </m:r>
                                                  </m:e>
                                                </m:rad>
                                              </m:num>
                                              <m:den>
                                                <m:r>
                                                  <a:rPr lang="en-US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den>
                                            </m:f>
                                          </m:e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32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ru-RU" sz="3200" b="1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e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ru-RU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1" i="1"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den>
                                            </m:f>
                                          </m:e>
                                          <m:e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200" b="1" i="1"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u-RU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Ответ: 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ru-RU" sz="32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640960" cy="6455742"/>
              </a:xfrm>
              <a:prstGeom prst="rect">
                <a:avLst/>
              </a:prstGeom>
              <a:blipFill rotWithShape="1">
                <a:blip r:embed="rId2"/>
                <a:stretch>
                  <a:fillRect r="-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2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1227177" y="2370719"/>
            <a:ext cx="2696751" cy="1080120"/>
          </a:xfrm>
          <a:prstGeom prst="parallelogram">
            <a:avLst>
              <a:gd name="adj" fmla="val 83453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2123728" y="2370719"/>
            <a:ext cx="936104" cy="10801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227177" y="2370719"/>
            <a:ext cx="2696751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75552" y="1196753"/>
            <a:ext cx="0" cy="352839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123728" y="1196753"/>
            <a:ext cx="468052" cy="117396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227177" y="1196753"/>
            <a:ext cx="1348375" cy="2254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75552" y="1196753"/>
            <a:ext cx="1348376" cy="1173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75552" y="1196753"/>
            <a:ext cx="428499" cy="225408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23728" y="2370719"/>
            <a:ext cx="451824" cy="23544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27177" y="3450839"/>
            <a:ext cx="1348375" cy="12743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575552" y="2370719"/>
            <a:ext cx="1348376" cy="2354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575552" y="3450840"/>
            <a:ext cx="428499" cy="1274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43404" y="3450838"/>
            <a:ext cx="176064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004051" y="2370727"/>
            <a:ext cx="919877" cy="1080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87494" y="736981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494" y="736981"/>
                <a:ext cx="428322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285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377619" y="4725144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619" y="4725144"/>
                <a:ext cx="450764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703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1596" y="3183359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96" y="3183359"/>
                <a:ext cx="457176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66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75656" y="198884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88840"/>
                <a:ext cx="476412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564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23928" y="2102974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02974"/>
                <a:ext cx="445955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37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963740" y="3220004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740" y="3220004"/>
                <a:ext cx="484427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2500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66132" y="2758340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32" y="2758340"/>
                <a:ext cx="479618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532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V="1">
            <a:off x="2566132" y="476672"/>
            <a:ext cx="0" cy="4710137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143494" y="332656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94" y="332656"/>
                <a:ext cx="41229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08164" y="3857158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64" y="3857158"/>
                <a:ext cx="43152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9304" y="3191780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4" y="3191780"/>
                <a:ext cx="437940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2778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V="1">
            <a:off x="611560" y="2102974"/>
            <a:ext cx="3960440" cy="1578696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1791332" y="2060849"/>
            <a:ext cx="1943281" cy="2160239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5724128" y="563488"/>
            <a:ext cx="2304256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215013" y="2420142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13" y="2420142"/>
                <a:ext cx="457176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266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232571" y="275316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71" y="275316"/>
                <a:ext cx="476412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1266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995278" y="331637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278" y="331637"/>
                <a:ext cx="445955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370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056647" y="2430657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647" y="2430657"/>
                <a:ext cx="484427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2532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 стрелкой 84"/>
          <p:cNvCxnSpPr/>
          <p:nvPr/>
        </p:nvCxnSpPr>
        <p:spPr>
          <a:xfrm flipH="1">
            <a:off x="5443602" y="116632"/>
            <a:ext cx="2997631" cy="302433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292080" y="116632"/>
            <a:ext cx="3149153" cy="316835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038338" y="2823319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38" y="2823319"/>
                <a:ext cx="437940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416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441233" y="2960948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33" y="2960948"/>
                <a:ext cx="43152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942417" y="1484784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17" y="1484784"/>
                <a:ext cx="479618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266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3033275" y="151672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rebuchet MS"/>
              </a:rPr>
              <a:t>●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203354" y="1239143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54" y="1239143"/>
                <a:ext cx="476412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единительная линия 100"/>
          <p:cNvCxnSpPr/>
          <p:nvPr/>
        </p:nvCxnSpPr>
        <p:spPr>
          <a:xfrm flipH="1">
            <a:off x="3203354" y="1783736"/>
            <a:ext cx="2599" cy="877753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flipH="1">
            <a:off x="3045750" y="2440188"/>
            <a:ext cx="29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rebuchet MS"/>
              </a:rPr>
              <a:t>●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 flipH="1">
            <a:off x="7230114" y="1012666"/>
            <a:ext cx="29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rebuchet MS"/>
              </a:rPr>
              <a:t>●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flipH="1">
            <a:off x="2405578" y="1860793"/>
            <a:ext cx="29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rebuchet MS"/>
              </a:rPr>
              <a:t>●</a:t>
            </a:r>
            <a:endParaRPr lang="ru-RU" sz="2000" b="1" dirty="0">
              <a:solidFill>
                <a:prstClr val="black"/>
              </a:solidFill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>
            <a:off x="2555786" y="1746394"/>
            <a:ext cx="647568" cy="314455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991333" y="2592486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33" y="2592486"/>
                <a:ext cx="612604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432796" y="1198646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96" y="1198646"/>
                <a:ext cx="612604" cy="461665"/>
              </a:xfrm>
              <a:prstGeom prst="rect">
                <a:avLst/>
              </a:prstGeom>
              <a:blipFill rotWithShape="1">
                <a:blip r:embed="rId21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051720" y="1830300"/>
                <a:ext cx="61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30300"/>
                <a:ext cx="612604" cy="461665"/>
              </a:xfrm>
              <a:prstGeom prst="rect">
                <a:avLst/>
              </a:prstGeom>
              <a:blipFill rotWithShape="1">
                <a:blip r:embed="rId2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Прямая со стрелкой 111"/>
          <p:cNvCxnSpPr/>
          <p:nvPr/>
        </p:nvCxnSpPr>
        <p:spPr>
          <a:xfrm>
            <a:off x="2110003" y="2351382"/>
            <a:ext cx="479273" cy="2354417"/>
          </a:xfrm>
          <a:prstGeom prst="straightConnector1">
            <a:avLst/>
          </a:prstGeom>
          <a:ln w="50800">
            <a:solidFill>
              <a:srgbClr val="2D1FE7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61" idx="3"/>
          </p:cNvCxnSpPr>
          <p:nvPr/>
        </p:nvCxnSpPr>
        <p:spPr>
          <a:xfrm flipV="1">
            <a:off x="1318772" y="1709748"/>
            <a:ext cx="1884582" cy="1704444"/>
          </a:xfrm>
          <a:prstGeom prst="straightConnector1">
            <a:avLst/>
          </a:prstGeom>
          <a:ln w="50800">
            <a:solidFill>
              <a:srgbClr val="2D1FE7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39963" y="3978786"/>
                <a:ext cx="5804037" cy="241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𝑩𝑭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−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𝑨𝑷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𝒐</m:t>
                          </m:r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−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32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ru-RU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63" y="3978786"/>
                <a:ext cx="5804037" cy="2416046"/>
              </a:xfrm>
              <a:prstGeom prst="rect">
                <a:avLst/>
              </a:prstGeom>
              <a:blipFill rotWithShape="1">
                <a:blip r:embed="rId23"/>
                <a:stretch>
                  <a:fillRect b="-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93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3568" y="980728"/>
                <a:ext cx="7776864" cy="506016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ru-RU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36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𝑩𝑭</m:t>
                                  </m:r>
                                </m:e>
                              </m:acc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36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𝑨𝑷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36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𝑩𝑭</m:t>
                                  </m:r>
                                </m:e>
                              </m:acc>
                            </m:e>
                          </m:d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36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𝑨𝑷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endParaRPr lang="ru-RU" sz="3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𝟐𝟓</m:t>
                              </m:r>
                            </m:e>
                          </m:rad>
                        </m:den>
                      </m:f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Ответ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</m:t>
                      </m:r>
                      <m:func>
                        <m:funcPr>
                          <m:ctrlPr>
                            <a:rPr lang="ru-RU" sz="3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</m:e>
                      </m:func>
                      <m:r>
                        <a:rPr lang="en-US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6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80728"/>
                <a:ext cx="7776864" cy="5060168"/>
              </a:xfrm>
              <a:prstGeom prst="rect">
                <a:avLst/>
              </a:prstGeom>
              <a:blipFill rotWithShape="1">
                <a:blip r:embed="rId2"/>
                <a:stretch>
                  <a:fillRect b="-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37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Определитель второго порядка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ru-RU" sz="40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ru-RU" sz="40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ru-RU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ru-RU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endParaRPr lang="en-U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Определитель третьего порядка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endParaRPr lang="ru-RU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Определитель третьего порядка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7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4296</Words>
  <Application>Microsoft Office PowerPoint</Application>
  <PresentationFormat>Экран (4:3)</PresentationFormat>
  <Paragraphs>500</Paragraphs>
  <Slides>47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 «Решение задач С2 ЕГЭ по математике нестандартным методом»</vt:lpstr>
      <vt:lpstr>1. Угол между двумя прямыми</vt:lpstr>
      <vt:lpstr>Задача 1  В правильном октаэдре SABCDF (S и F – несмежные вершины) точка P – середина ребра SC. Найдите косинус угла между прямыми BF и AP. </vt:lpstr>
      <vt:lpstr>Презентация PowerPoint</vt:lpstr>
      <vt:lpstr>Презентация PowerPoint</vt:lpstr>
      <vt:lpstr>Презентация PowerPoint</vt:lpstr>
      <vt:lpstr>Определитель второго порядка</vt:lpstr>
      <vt:lpstr>Определитель третьего порядка</vt:lpstr>
      <vt:lpstr>Определитель третьего порядка</vt:lpstr>
      <vt:lpstr>Презентация PowerPoint</vt:lpstr>
      <vt:lpstr>Презентация PowerPoint</vt:lpstr>
      <vt:lpstr>Плоскость, проходящая через три точки M_0 (x_0;y_0;z_0 ), M_1 (x_1;y_1;z_1 ), M_2 (x_2;y_2;z_2 ),  не лежащие на одной прямой.</vt:lpstr>
      <vt:lpstr>2. Угол между прямой и плоскостью </vt:lpstr>
      <vt:lpstr>2. Угол между прямой и плоскостью </vt:lpstr>
      <vt:lpstr>Задача 2  В прямоугольном параллелепипеде ABCDA_1 B_1 C_1 D_1  AB=AD=1,  AA_1=2.  Найдите угол между прямой BD_1 и плоскостью AB_1 D.  </vt:lpstr>
      <vt:lpstr>Презентация PowerPoint</vt:lpstr>
      <vt:lpstr>Презентация PowerPoint</vt:lpstr>
      <vt:lpstr> </vt:lpstr>
      <vt:lpstr>3. Угол между двумя плоскостями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Расстояние между двумя точками </vt:lpstr>
      <vt:lpstr>Задача 4.  В кубе ABCDA1B1C1D1 с ребром 1. Найти расстояние от точки B до середины отрезка A1D. </vt:lpstr>
      <vt:lpstr>Презентация PowerPoint</vt:lpstr>
      <vt:lpstr>5. Расстояние от точки до плоскости </vt:lpstr>
      <vt:lpstr>Задача 5.  В правильной шестиугольной призме ABCDEFA_1 B_1 C_1 D_1 E_1 F_1 стороны основания равны 2, а боковые ребра равны 4.  N- середина отрезка AC. Найдите расстояние от вершины A до плоскости NA_1 D. </vt:lpstr>
      <vt:lpstr>Презентация PowerPoint</vt:lpstr>
      <vt:lpstr>Презентация PowerPoint</vt:lpstr>
      <vt:lpstr>Презентация PowerPoint</vt:lpstr>
      <vt:lpstr>Презентация PowerPoint</vt:lpstr>
      <vt:lpstr>A(0;√3;0); n ⃗{√3/2;1;-√3/4}; </vt:lpstr>
      <vt:lpstr>Презентация PowerPoint</vt:lpstr>
      <vt:lpstr>6. Расстояние от точки до прямой</vt:lpstr>
      <vt:lpstr>Презентация PowerPoint</vt:lpstr>
      <vt:lpstr>Презентация PowerPoint</vt:lpstr>
      <vt:lpstr>Презентация PowerPoint</vt:lpstr>
      <vt:lpstr>Презентация PowerPoint</vt:lpstr>
      <vt:lpstr>8. Расстояние между двумя прямыми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1. В правильном октаэдре SABCDF (S и F – несмежные вершины) точка P – середина ребра SC. Найдите косинус угла между прямыми BF и AP.</dc:title>
  <dc:creator>Изольда</dc:creator>
  <cp:lastModifiedBy>Изольда</cp:lastModifiedBy>
  <cp:revision>90</cp:revision>
  <dcterms:created xsi:type="dcterms:W3CDTF">2014-05-02T12:13:18Z</dcterms:created>
  <dcterms:modified xsi:type="dcterms:W3CDTF">2014-11-27T09:58:50Z</dcterms:modified>
  <cp:contentStatus/>
</cp:coreProperties>
</file>