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310" r:id="rId3"/>
    <p:sldId id="318" r:id="rId4"/>
    <p:sldId id="301" r:id="rId5"/>
    <p:sldId id="312" r:id="rId6"/>
    <p:sldId id="314" r:id="rId7"/>
    <p:sldId id="313" r:id="rId8"/>
    <p:sldId id="290" r:id="rId9"/>
    <p:sldId id="291" r:id="rId10"/>
    <p:sldId id="296" r:id="rId11"/>
    <p:sldId id="316" r:id="rId12"/>
    <p:sldId id="300" r:id="rId13"/>
    <p:sldId id="317" r:id="rId14"/>
    <p:sldId id="299" r:id="rId15"/>
    <p:sldId id="297" r:id="rId16"/>
    <p:sldId id="30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  <a:srgbClr val="FFFF2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37" autoAdjust="0"/>
    <p:restoredTop sz="94660"/>
  </p:normalViewPr>
  <p:slideViewPr>
    <p:cSldViewPr>
      <p:cViewPr varScale="1">
        <p:scale>
          <a:sx n="72" d="100"/>
          <a:sy n="72" d="100"/>
        </p:scale>
        <p:origin x="-9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A30F84-7F98-4A67-AEF9-4BFADE790554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8004C7-1AF2-45DA-8780-586E772B8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697A-AE68-496D-9A5A-487C80D0EDE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8EDF-1AC7-4C1E-8270-EB8704906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7FA5-6849-4782-81AB-BB21090784A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A6D3-6E81-4F14-BFC0-60420D3A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D1CA-445C-4277-83DD-F700AE7D491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9EB8-D23B-4BA6-8503-CDB141C9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4DDC-7E1F-4EE5-9BE1-3EE5557786BD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9FEC-34A8-489F-9CFF-6F9D4013F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70B4-CD0F-465A-AFA0-7E63FEC78E20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A8D0-C9D0-4AAC-B07F-A0B6CE2F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CB6B-EE9D-425D-A8CC-9F87E40862E0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3F1F-734D-415A-80B0-BDEB3913F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FC08-399D-4953-B995-8F02DFE8F8BB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331F-CE18-4660-9291-EF55536F0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75A9-93D7-4301-A5EA-AC2FB9E99450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C139-DBDD-4D11-BD6C-3F1073530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93C5-76B5-4FB1-8D64-03B9C4A5B56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3F77-02CB-4D6B-9DB0-8C2F3EC1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6AAC-A5E7-4681-B755-D7DE01734646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2341-C27D-4212-97AE-863A286F7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621A-E07F-4C6F-B11A-750A6954F8BD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E446-037B-4359-8434-B3BEEB76F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358B5-B5DF-48FE-8468-8E6F0BAEABC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9D15A-3065-42B7-987B-A75B6D81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4;&#1090;&#1082;&#1088;&#1099;&#1090;&#1099;&#1081;%20&#1091;&#1088;&#1086;&#1082;\&#1050;%20&#1091;&#1088;&#1086;&#1082;&#1091;\Trailer-%20Mit%2017...%20Das%20Jahrhundert%20der%20Jugend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1331913" y="333375"/>
            <a:ext cx="7343775" cy="132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Heute ist der 23. Oktober,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Freitag.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7688" y="2814638"/>
            <a:ext cx="830262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Stunde-Lernwerkstatt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4584" y="61653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Перминова Г.В.				 254-251-444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5093"/>
            <a:ext cx="8640960" cy="13676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Macht Berichte zum Thema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„Mit 17 Jahren…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Geschichte von Deutschland über Schicksale“! </a:t>
            </a:r>
            <a:endParaRPr lang="ru-RU" sz="2800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5256">
            <a:off x="588963" y="1908175"/>
            <a:ext cx="38131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147">
            <a:off x="4868599" y="1919409"/>
            <a:ext cx="37369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02747">
            <a:off x="920750" y="4457700"/>
            <a:ext cx="376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0296">
            <a:off x="4789488" y="4313238"/>
            <a:ext cx="377031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36938"/>
            <a:ext cx="12239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892">
            <a:off x="-161757" y="1377513"/>
            <a:ext cx="2478094" cy="123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284205"/>
            <a:ext cx="2137021" cy="895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6" name="Стрелка влево 15"/>
          <p:cNvSpPr/>
          <p:nvPr/>
        </p:nvSpPr>
        <p:spPr>
          <a:xfrm rot="16200000">
            <a:off x="1482770" y="3748311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6996830" y="3624218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5400000">
            <a:off x="1770801" y="3838738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5400000">
            <a:off x="7299874" y="3614974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0530878">
            <a:off x="1155046" y="2248163"/>
            <a:ext cx="3086260" cy="415498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de-DE" sz="700" dirty="0"/>
              <a:t>Erich </a:t>
            </a:r>
            <a:r>
              <a:rPr lang="de-DE" sz="700" dirty="0" smtClean="0"/>
              <a:t>Krems, 17, </a:t>
            </a:r>
            <a:r>
              <a:rPr lang="de-DE" sz="700" dirty="0"/>
              <a:t>patriotisch und </a:t>
            </a:r>
            <a:r>
              <a:rPr lang="de-DE" sz="700" dirty="0" smtClean="0"/>
              <a:t>religiös, </a:t>
            </a:r>
            <a:r>
              <a:rPr lang="de-DE" sz="700" dirty="0"/>
              <a:t>ein </a:t>
            </a:r>
            <a:r>
              <a:rPr lang="de-DE" sz="700" dirty="0" smtClean="0"/>
              <a:t>„Wandervogel“, meldete sich </a:t>
            </a:r>
            <a:r>
              <a:rPr lang="de-DE" sz="700" b="1" dirty="0" smtClean="0"/>
              <a:t>freiwillig an die Front, </a:t>
            </a:r>
            <a:r>
              <a:rPr lang="de-DE" sz="700" dirty="0"/>
              <a:t>"</a:t>
            </a:r>
            <a:r>
              <a:rPr lang="de-DE" sz="700" dirty="0" smtClean="0"/>
              <a:t>Kanonenfutter„, </a:t>
            </a:r>
            <a:r>
              <a:rPr lang="de-DE" sz="700" dirty="0"/>
              <a:t>überlebte den Krieg, wurde aber stark </a:t>
            </a:r>
            <a:r>
              <a:rPr lang="de-DE" sz="700" dirty="0" smtClean="0"/>
              <a:t>verletzt...</a:t>
            </a:r>
            <a:endParaRPr lang="ru-RU" sz="700" dirty="0"/>
          </a:p>
        </p:txBody>
      </p:sp>
      <p:sp>
        <p:nvSpPr>
          <p:cNvPr id="21" name="TextBox 20"/>
          <p:cNvSpPr txBox="1"/>
          <p:nvPr/>
        </p:nvSpPr>
        <p:spPr>
          <a:xfrm rot="20530878">
            <a:off x="1224753" y="2665790"/>
            <a:ext cx="322121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335924" y="2306552"/>
            <a:ext cx="619851" cy="179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4308905" y="2602259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962015">
            <a:off x="5429907" y="2499941"/>
            <a:ext cx="3406631" cy="276999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de-DE" sz="600" dirty="0"/>
              <a:t>Erich </a:t>
            </a:r>
            <a:r>
              <a:rPr lang="de-DE" sz="600" dirty="0" smtClean="0"/>
              <a:t>Krems,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27" name="TextBox 26"/>
          <p:cNvSpPr txBox="1"/>
          <p:nvPr/>
        </p:nvSpPr>
        <p:spPr>
          <a:xfrm rot="1033692">
            <a:off x="5335841" y="2797746"/>
            <a:ext cx="3406631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28" name="TextBox 27"/>
          <p:cNvSpPr txBox="1"/>
          <p:nvPr/>
        </p:nvSpPr>
        <p:spPr>
          <a:xfrm rot="12580116">
            <a:off x="1030331" y="4997635"/>
            <a:ext cx="315183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29" name="TextBox 28"/>
          <p:cNvSpPr txBox="1"/>
          <p:nvPr/>
        </p:nvSpPr>
        <p:spPr>
          <a:xfrm rot="8945338">
            <a:off x="4760601" y="5081529"/>
            <a:ext cx="3191602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30" name="TextBox 29"/>
          <p:cNvSpPr txBox="1"/>
          <p:nvPr/>
        </p:nvSpPr>
        <p:spPr>
          <a:xfrm rot="12647737">
            <a:off x="1195297" y="4752912"/>
            <a:ext cx="313880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31" name="TextBox 30"/>
          <p:cNvSpPr txBox="1"/>
          <p:nvPr/>
        </p:nvSpPr>
        <p:spPr>
          <a:xfrm rot="8899119">
            <a:off x="4680086" y="4875033"/>
            <a:ext cx="3150239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600" dirty="0" smtClean="0"/>
              <a:t>…, 17, </a:t>
            </a:r>
            <a:r>
              <a:rPr lang="de-DE" sz="600" dirty="0"/>
              <a:t>patriotisch und </a:t>
            </a:r>
            <a:r>
              <a:rPr lang="de-DE" sz="600" dirty="0" smtClean="0"/>
              <a:t>religiös, </a:t>
            </a:r>
            <a:r>
              <a:rPr lang="de-DE" sz="600" dirty="0"/>
              <a:t>ein </a:t>
            </a:r>
            <a:r>
              <a:rPr lang="de-DE" sz="600" dirty="0" smtClean="0"/>
              <a:t>„Wandervogel“, meldete sich </a:t>
            </a:r>
            <a:r>
              <a:rPr lang="de-DE" sz="600" b="1" dirty="0" smtClean="0"/>
              <a:t>freiwillig an die Front, </a:t>
            </a:r>
            <a:r>
              <a:rPr lang="de-DE" sz="600" dirty="0"/>
              <a:t>"</a:t>
            </a:r>
            <a:r>
              <a:rPr lang="de-DE" sz="600" dirty="0" smtClean="0"/>
              <a:t>Kanonenfutter„, </a:t>
            </a:r>
            <a:r>
              <a:rPr lang="de-DE" sz="600" dirty="0"/>
              <a:t>überlebte den Krieg, wurde aber stark </a:t>
            </a:r>
            <a:r>
              <a:rPr lang="de-DE" sz="600" dirty="0" smtClean="0"/>
              <a:t>verletzt...</a:t>
            </a:r>
            <a:endParaRPr lang="ru-RU" sz="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428728" y="5647602"/>
            <a:ext cx="619851" cy="179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391724" y="5853342"/>
            <a:ext cx="619851" cy="2020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179388" y="187325"/>
            <a:ext cx="8857108" cy="3000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700" b="1" dirty="0">
                <a:solidFill>
                  <a:srgbClr val="000000"/>
                </a:solidFill>
                <a:cs typeface="Arial" charset="0"/>
              </a:rPr>
              <a:t>Aufgaben:</a:t>
            </a:r>
            <a:endParaRPr lang="ru-RU" sz="2700" b="1" dirty="0">
              <a:solidFill>
                <a:srgbClr val="000000"/>
              </a:solidFill>
              <a:cs typeface="Arial" charset="0"/>
            </a:endParaRPr>
          </a:p>
          <a:p>
            <a:r>
              <a:rPr lang="de-DE" sz="2700" dirty="0">
                <a:solidFill>
                  <a:srgbClr val="000000"/>
                </a:solidFill>
                <a:cs typeface="Arial" charset="0"/>
              </a:rPr>
              <a:t>1. Analysiert die gesammelte Information zum Thema;</a:t>
            </a:r>
            <a:endParaRPr lang="ru-RU" sz="2700" dirty="0">
              <a:solidFill>
                <a:srgbClr val="000000"/>
              </a:solidFill>
              <a:cs typeface="Arial" charset="0"/>
            </a:endParaRPr>
          </a:p>
          <a:p>
            <a:r>
              <a:rPr lang="de-DE" sz="2700" dirty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de-DE" sz="2700" dirty="0" smtClean="0">
                <a:solidFill>
                  <a:srgbClr val="000000"/>
                </a:solidFill>
                <a:cs typeface="Arial" charset="0"/>
              </a:rPr>
              <a:t>Macht </a:t>
            </a:r>
            <a:r>
              <a:rPr lang="de-DE" sz="2700" dirty="0">
                <a:solidFill>
                  <a:srgbClr val="000000"/>
                </a:solidFill>
                <a:cs typeface="Arial" charset="0"/>
              </a:rPr>
              <a:t>den Plan der Präsentation zum Thema „Mit 17 Jahren… Die Geschichte von Deutschland über Schicksale“;</a:t>
            </a:r>
            <a:endParaRPr lang="ru-RU" sz="2700" dirty="0">
              <a:solidFill>
                <a:srgbClr val="000000"/>
              </a:solidFill>
              <a:cs typeface="Arial" charset="0"/>
            </a:endParaRPr>
          </a:p>
          <a:p>
            <a:r>
              <a:rPr lang="de-DE" sz="2700" dirty="0" smtClean="0">
                <a:solidFill>
                  <a:srgbClr val="000000"/>
                </a:solidFill>
                <a:cs typeface="Arial" charset="0"/>
              </a:rPr>
              <a:t>3. </a:t>
            </a:r>
            <a:r>
              <a:rPr lang="de-DE" sz="2700" dirty="0">
                <a:solidFill>
                  <a:srgbClr val="000000"/>
                </a:solidFill>
                <a:cs typeface="Arial" charset="0"/>
              </a:rPr>
              <a:t>Verteilt die Rollen;</a:t>
            </a:r>
            <a:endParaRPr lang="ru-RU" sz="2700" dirty="0">
              <a:solidFill>
                <a:srgbClr val="000000"/>
              </a:solidFill>
              <a:cs typeface="Arial" charset="0"/>
            </a:endParaRPr>
          </a:p>
          <a:p>
            <a:r>
              <a:rPr lang="de-DE" sz="2700" dirty="0" smtClean="0">
                <a:solidFill>
                  <a:srgbClr val="000000"/>
                </a:solidFill>
                <a:cs typeface="Arial" charset="0"/>
              </a:rPr>
              <a:t>4. Schreibt </a:t>
            </a:r>
            <a:r>
              <a:rPr lang="de-DE" sz="2700" dirty="0">
                <a:solidFill>
                  <a:srgbClr val="000000"/>
                </a:solidFill>
                <a:cs typeface="Arial" charset="0"/>
              </a:rPr>
              <a:t>ein </a:t>
            </a:r>
            <a:r>
              <a:rPr lang="de-DE" sz="2700" dirty="0" smtClean="0">
                <a:solidFill>
                  <a:srgbClr val="000000"/>
                </a:solidFill>
                <a:cs typeface="Arial" charset="0"/>
              </a:rPr>
              <a:t>Cinquain als Fazit; </a:t>
            </a:r>
            <a:endParaRPr lang="de-DE" sz="2700" dirty="0">
              <a:solidFill>
                <a:srgbClr val="000000"/>
              </a:solidFill>
              <a:cs typeface="Arial" charset="0"/>
            </a:endParaRPr>
          </a:p>
          <a:p>
            <a:r>
              <a:rPr lang="de-DE" sz="2700" dirty="0" smtClean="0">
                <a:solidFill>
                  <a:srgbClr val="000000"/>
                </a:solidFill>
                <a:cs typeface="Arial" charset="0"/>
              </a:rPr>
              <a:t>5. </a:t>
            </a:r>
            <a:r>
              <a:rPr lang="de-DE" sz="2700" dirty="0">
                <a:solidFill>
                  <a:srgbClr val="000000"/>
                </a:solidFill>
                <a:cs typeface="Arial" charset="0"/>
              </a:rPr>
              <a:t>Präsentiert eure Arbeitsergebnisse!</a:t>
            </a:r>
            <a:endParaRPr lang="ru-RU" sz="27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6429" y="3284984"/>
            <a:ext cx="5898059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Redemuster:</a:t>
            </a:r>
            <a:endParaRPr lang="ru-RU" sz="2400" b="1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(Im Jahre) 19…  brach … aus/begann … 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Das ist Erich/ … 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Er/sie war damals … .</a:t>
            </a: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Er / sie … 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Heute ist er/sie … 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Die Geschichten zeigen, dass </a:t>
            </a:r>
            <a:r>
              <a:rPr lang="de-DE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cs typeface="Arial" charset="0"/>
              </a:rPr>
              <a:t>…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Unserer Meinung nach/ Wir denken ...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 charset="0"/>
              </a:rPr>
              <a:t>Unser Cinquain lautet…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2731935" y="115888"/>
            <a:ext cx="357059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/>
              <a:t>Wir ziehen </a:t>
            </a:r>
            <a:r>
              <a:rPr lang="de-DE" sz="4000" b="1" dirty="0" smtClean="0"/>
              <a:t>Fazit</a:t>
            </a:r>
            <a:endParaRPr lang="ru-RU" sz="4000" b="1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0025" y="981075"/>
            <a:ext cx="8764588" cy="2676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/>
              <a:t>Die Jugend eines Landes ist seine Zukunft, … .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/>
              <a:t>Die Geschichte zeigt: Wie Länder mit ihrer Jugend umgehen, … 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/>
              <a:t>Nur eine Erziehung, die Menschenrechte, Meinungsfreiheit und Toleranz vermittelt, … 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/>
              <a:t>Nach zwei Weltkriegen und dem Holocaust darf niemals wieder Krieg 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/>
              <a:t>Deutschland führt heute eine Friedenspolitik und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2038" y="3716338"/>
            <a:ext cx="7902575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de-DE" sz="2400" dirty="0"/>
              <a:t>… ist ein Gradmesser für Demokratie und Freiheit.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de-DE" sz="2400" dirty="0"/>
              <a:t>… von  Deutschland  geführt werden.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de-DE" sz="2400" dirty="0"/>
              <a:t>… kann der Grundstein für ein friedliches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Zusammenleben der Völker sein.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F.     … eine humane, sowie ökologische Wirtschaftspolitik.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 startAt="7"/>
              <a:defRPr/>
            </a:pPr>
            <a:r>
              <a:rPr lang="de-DE" sz="2400" dirty="0"/>
              <a:t>…  sie wird später den politischen, wirtschaftlichen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und gesellschaftlichen Kurs bestimmen.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3531" y="-56480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03313" y="1628775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400" b="1" dirty="0" smtClean="0">
                          <a:solidFill>
                            <a:schemeClr val="tx1"/>
                          </a:solidFill>
                        </a:rPr>
                        <a:t>VERGANGENHEIT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400" b="1" dirty="0" smtClean="0"/>
                        <a:t>GEGENWART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400" b="1" dirty="0" smtClean="0"/>
                        <a:t>ZUKUNFT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288" y="260350"/>
            <a:ext cx="7934325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dirty="0"/>
              <a:t>Wie ist … von Deutschland?</a:t>
            </a:r>
            <a:endParaRPr lang="ru-RU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054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7129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71278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Reflexion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3088"/>
            <a:ext cx="604837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2700338" y="404813"/>
            <a:ext cx="3149600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dirty="0"/>
              <a:t>Hausaufgabe</a:t>
            </a:r>
            <a:endParaRPr lang="ru-RU" sz="4400" dirty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3527" y="1484784"/>
            <a:ext cx="84969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latin typeface="Calibri" pitchFamily="34" charset="0"/>
              </a:rPr>
              <a:t>Schreibt bitte einen </a:t>
            </a:r>
            <a:r>
              <a:rPr lang="de-DE" sz="4000" dirty="0" smtClean="0">
                <a:latin typeface="Calibri" pitchFamily="34" charset="0"/>
              </a:rPr>
              <a:t>Brief in die örtliche Zeitung, in dem ihr über einen deutschen Jungen oder einem Mädchen erzählt, den oder das ihr heute in der Lernwerksatt kennen gelernt habt!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916832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600" dirty="0" smtClean="0"/>
              <a:t>Danke für eure Arbeit und Aufmerksamkeit!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8263"/>
            <a:ext cx="9255125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28750"/>
            <a:ext cx="8997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700" y="130175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000000"/>
                </a:solidFill>
              </a:rPr>
              <a:t>Seht das Bild an und </a:t>
            </a:r>
            <a:br>
              <a:rPr lang="en-US" sz="4000" smtClean="0">
                <a:solidFill>
                  <a:srgbClr val="000000"/>
                </a:solidFill>
              </a:rPr>
            </a:br>
            <a:r>
              <a:rPr lang="en-US" sz="4000" smtClean="0">
                <a:solidFill>
                  <a:srgbClr val="000000"/>
                </a:solidFill>
              </a:rPr>
              <a:t>beantwortet die Fragen!</a:t>
            </a:r>
            <a:endParaRPr lang="ru-RU" sz="4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1013" y="115888"/>
            <a:ext cx="8229600" cy="1354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Seht euch das Video an und bestimmt das Thema!</a:t>
            </a:r>
            <a:endParaRPr lang="ru-RU" dirty="0"/>
          </a:p>
        </p:txBody>
      </p:sp>
      <p:pic>
        <p:nvPicPr>
          <p:cNvPr id="30725" name="Trailer- Mit 17... Das Jahrhundert der Jugend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14500"/>
            <a:ext cx="8208963" cy="46180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805" y="6381171"/>
            <a:ext cx="5939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http://www.youtube.com/watch?v=n3Zw7w1PBag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381000" y="2205038"/>
            <a:ext cx="8264525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/>
              <a:t>Deutsche Jugend von </a:t>
            </a:r>
            <a:r>
              <a:rPr lang="de-DE" sz="4000" dirty="0" smtClean="0"/>
              <a:t>heute</a:t>
            </a:r>
            <a:endParaRPr lang="de-DE" sz="4000" dirty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87338" y="3381375"/>
            <a:ext cx="8424862" cy="1323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 dirty="0">
                <a:latin typeface="Calibri" pitchFamily="34" charset="0"/>
              </a:rPr>
              <a:t>Mit 17 Jahren … Die Geschichte von Deutschland über </a:t>
            </a:r>
            <a:r>
              <a:rPr lang="de-DE" sz="4000" dirty="0" smtClean="0">
                <a:latin typeface="Calibri" pitchFamily="34" charset="0"/>
              </a:rPr>
              <a:t>Schicksale.</a:t>
            </a:r>
            <a:endParaRPr lang="de-DE" sz="40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38" y="954088"/>
            <a:ext cx="8281987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/>
              <a:t>Geschichte </a:t>
            </a:r>
            <a:r>
              <a:rPr lang="de-DE" sz="4000" dirty="0" smtClean="0"/>
              <a:t>Deutschlands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00188"/>
            <a:ext cx="1825625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527300"/>
            <a:ext cx="2009775" cy="191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2260600"/>
            <a:ext cx="1714500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144963"/>
            <a:ext cx="1849438" cy="20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646613"/>
            <a:ext cx="1933575" cy="20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360863"/>
            <a:ext cx="1957387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719638"/>
            <a:ext cx="2159000" cy="202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5988050"/>
            <a:ext cx="1143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6083300"/>
            <a:ext cx="7731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680075"/>
            <a:ext cx="771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935413"/>
            <a:ext cx="887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192463"/>
            <a:ext cx="8286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976688"/>
            <a:ext cx="8969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2"/>
          <p:cNvSpPr txBox="1">
            <a:spLocks noChangeArrowheads="1"/>
          </p:cNvSpPr>
          <p:nvPr/>
        </p:nvSpPr>
        <p:spPr bwMode="auto">
          <a:xfrm>
            <a:off x="2771775" y="39989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rush Script MT"/>
              </a:rPr>
              <a:t>194 1</a:t>
            </a:r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" name="Рисунок 24" descr="Hans Scholl *1918-1943+ Medizinstudent, D Mitglied der Widerstandsgruppe 'Weisse Rose' - v.l.: Hans Scholl, Sophie Scholl, Christoph Probst am Münchener Verladebahnhof. Das Foto entstand unmittelbar vor dem Abtransport der Studentenkompanie an die Ostfront. - 22.07.1942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762125"/>
            <a:ext cx="29908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602038"/>
            <a:ext cx="8969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Box 27"/>
          <p:cNvSpPr txBox="1">
            <a:spLocks noChangeArrowheads="1"/>
          </p:cNvSpPr>
          <p:nvPr/>
        </p:nvSpPr>
        <p:spPr bwMode="auto">
          <a:xfrm>
            <a:off x="5605463" y="3686175"/>
            <a:ext cx="696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rush Script MT"/>
              </a:rPr>
              <a:t>1943</a:t>
            </a:r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63" y="115888"/>
            <a:ext cx="889158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/>
              <a:t>100 Jahre - 9 Schicksale - </a:t>
            </a:r>
            <a:r>
              <a:rPr lang="de-DE" sz="4000" dirty="0" smtClean="0"/>
              <a:t>eine Geschichte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413" y="4476750"/>
            <a:ext cx="43465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die Mauer errichten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0" y="979488"/>
            <a:ext cx="424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in Trümmern liegen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261938"/>
            <a:ext cx="821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sich freiwillig zum Krieg</a:t>
            </a:r>
            <a:r>
              <a:rPr lang="de-DE" sz="4000">
                <a:latin typeface="Calibri" pitchFamily="34" charset="0"/>
              </a:rPr>
              <a:t>s</a:t>
            </a:r>
            <a:r>
              <a:rPr lang="en-US" sz="4000">
                <a:latin typeface="Calibri" pitchFamily="34" charset="0"/>
              </a:rPr>
              <a:t>dienst melden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904875"/>
            <a:ext cx="2944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750" y="1682750"/>
            <a:ext cx="5764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die Kriegskindergeneration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2" name="Рисунок 11" descr="Trümmerfrauen bilden eine Kette (Foto: Ullstei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333500"/>
            <a:ext cx="29448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Eine Gruppe Berliner Pimpfe vor ihrer Abreise zum Reichstag der NSDAP in Nürnberg 1938. (Foto: picture-alliance/dp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809750"/>
            <a:ext cx="33416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8750" y="5240338"/>
            <a:ext cx="3236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die Gegenwart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2420938"/>
            <a:ext cx="4281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Kanonenfutter sein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052" name="Picture 4" descr="Symbolbild - Erster Weltkri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036763"/>
            <a:ext cx="29067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8750" y="3103563"/>
            <a:ext cx="434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Wiederstand leisten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0500" y="3811588"/>
            <a:ext cx="427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latin typeface="Calibri" pitchFamily="34" charset="0"/>
              </a:rPr>
              <a:t>Heimat verteidigen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51088"/>
            <a:ext cx="29527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4388"/>
            <a:ext cx="2968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Arbeiter erhöhen die Sektorensperre an der Bernauer Straße in Berlin im August 1961. (Foto: dpa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365625"/>
            <a:ext cx="36131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Teilnehmer der Re:publica 2013 in Berlin(Foto: Sean Gallup/Getty Imag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038725"/>
            <a:ext cx="3238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1113" y="765175"/>
            <a:ext cx="44989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Unsere Kameraden meldeten sich freiwillig an die Front. </a:t>
            </a:r>
            <a:endParaRPr lang="ru-RU" sz="24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Erwachsen wurden sie an der Front.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Er war  Mitglied von der „Hitlerjugend“. Das war für alle Pflicht.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Sie musste Musik spielen, wenn neue Züge mit Juden  in Ausschwitz  ankamen.</a:t>
            </a:r>
            <a:endParaRPr lang="ru-RU" sz="24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Sie leisteten den Widerstand gegen Hitler und seine Diktatur. </a:t>
            </a:r>
            <a:endParaRPr lang="ru-RU" sz="24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Wer den Krieg überlebte, wurde verletzt.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2400">
                <a:latin typeface="Calibri" pitchFamily="34" charset="0"/>
              </a:rPr>
              <a:t>Die "Stunde Null" heißt in Deutschland Neuanfang. 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4356100" y="765175"/>
            <a:ext cx="48958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lphaUcPeriod"/>
            </a:pPr>
            <a:r>
              <a:rPr lang="ru-RU" sz="2400">
                <a:latin typeface="Calibri" pitchFamily="34" charset="0"/>
              </a:rPr>
              <a:t>Пережившие войну люди были ранены.</a:t>
            </a:r>
          </a:p>
          <a:p>
            <a:pPr marL="342900" indent="-342900">
              <a:buFont typeface="Calibri" pitchFamily="34" charset="0"/>
              <a:buAutoNum type="alphaUcPeriod"/>
            </a:pPr>
            <a:r>
              <a:rPr lang="de-DE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Она должна была играть на муз. инструменте, когда в КЛ «Освенцим» прибывали новые поезда с евреями.</a:t>
            </a:r>
            <a:endParaRPr lang="de-DE" sz="24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lphaUcPeriod"/>
            </a:pPr>
            <a:r>
              <a:rPr lang="de-DE" sz="2400">
                <a:latin typeface="Calibri" pitchFamily="34" charset="0"/>
              </a:rPr>
              <a:t>„</a:t>
            </a:r>
            <a:r>
              <a:rPr lang="ru-RU" sz="2400">
                <a:latin typeface="Calibri" pitchFamily="34" charset="0"/>
              </a:rPr>
              <a:t>Час Ноль</a:t>
            </a:r>
            <a:r>
              <a:rPr lang="de-DE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 означает для Германии начать все сначала.</a:t>
            </a:r>
          </a:p>
          <a:p>
            <a:pPr marL="342900" indent="-342900">
              <a:buFont typeface="Calibri" pitchFamily="34" charset="0"/>
              <a:buAutoNum type="alphaUcPeriod"/>
            </a:pPr>
            <a:r>
              <a:rPr lang="ru-RU" sz="2400">
                <a:latin typeface="Calibri" pitchFamily="34" charset="0"/>
              </a:rPr>
              <a:t>Они оказывали сопротивление  Гитлеру и его диктатуре.</a:t>
            </a:r>
          </a:p>
          <a:p>
            <a:pPr marL="342900" indent="-342900">
              <a:buFont typeface="Calibri" pitchFamily="34" charset="0"/>
              <a:buAutoNum type="alphaUcPeriod"/>
            </a:pPr>
            <a:r>
              <a:rPr lang="ru-RU" sz="2400">
                <a:latin typeface="Calibri" pitchFamily="34" charset="0"/>
              </a:rPr>
              <a:t>Они взрослели на фронте.</a:t>
            </a:r>
          </a:p>
          <a:p>
            <a:pPr marL="342900" indent="-342900">
              <a:buFont typeface="Calibri" pitchFamily="34" charset="0"/>
              <a:buAutoNum type="alphaUcPeriod"/>
            </a:pPr>
            <a:r>
              <a:rPr lang="ru-RU" sz="2400">
                <a:latin typeface="Calibri" pitchFamily="34" charset="0"/>
              </a:rPr>
              <a:t>Он был членом организации «Молодежь Гитлера». Это было обязанностью для всех.</a:t>
            </a:r>
          </a:p>
          <a:p>
            <a:pPr marL="342900" indent="-342900">
              <a:buFont typeface="Calibri" pitchFamily="34" charset="0"/>
              <a:buAutoNum type="alphaUcPeriod"/>
            </a:pPr>
            <a:r>
              <a:rPr lang="ru-RU" sz="2400">
                <a:latin typeface="Calibri" pitchFamily="34" charset="0"/>
              </a:rPr>
              <a:t>Наши товарищи добровольно записывались на фронт</a:t>
            </a:r>
            <a:r>
              <a:rPr lang="de-DE" sz="2400">
                <a:latin typeface="Calibri" pitchFamily="34" charset="0"/>
              </a:rPr>
              <a:t>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-26988"/>
            <a:ext cx="8229600" cy="792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Was passt?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1925" y="112713"/>
            <a:ext cx="87122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>
              <a:defRPr>
                <a:latin typeface="Calibri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Lest </a:t>
            </a:r>
            <a:r>
              <a:rPr lang="en-US" sz="3600" dirty="0" smtClean="0">
                <a:latin typeface="+mn-lt"/>
              </a:rPr>
              <a:t>die Texte und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latin typeface="+mn-lt"/>
              </a:rPr>
              <a:t>ergänzt </a:t>
            </a:r>
            <a:r>
              <a:rPr lang="de-DE" sz="3600" dirty="0">
                <a:latin typeface="+mn-lt"/>
              </a:rPr>
              <a:t>die </a:t>
            </a:r>
            <a:r>
              <a:rPr lang="de-DE" sz="3600" dirty="0" smtClean="0">
                <a:latin typeface="+mn-lt"/>
              </a:rPr>
              <a:t>Tabellen!</a:t>
            </a:r>
            <a:endParaRPr lang="de-DE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89742"/>
            <a:ext cx="8265485" cy="463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64096" cy="11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07" y="2250968"/>
            <a:ext cx="2846538" cy="378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598559"/>
            <a:ext cx="4104456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/>
              <a:t>Erich </a:t>
            </a:r>
            <a:r>
              <a:rPr lang="de-DE" sz="1100" dirty="0" smtClean="0"/>
              <a:t>Krems, 17, </a:t>
            </a:r>
            <a:r>
              <a:rPr lang="de-DE" sz="1100" dirty="0"/>
              <a:t>patriotisch und </a:t>
            </a:r>
            <a:r>
              <a:rPr lang="de-DE" sz="1100" dirty="0" smtClean="0"/>
              <a:t>religiös, </a:t>
            </a:r>
            <a:r>
              <a:rPr lang="de-DE" sz="1100" dirty="0"/>
              <a:t>ein </a:t>
            </a:r>
            <a:r>
              <a:rPr lang="de-DE" sz="1100" dirty="0" smtClean="0"/>
              <a:t>„Wandervogel“, meldete sich </a:t>
            </a:r>
            <a:r>
              <a:rPr lang="de-DE" sz="1100" b="1" dirty="0" smtClean="0"/>
              <a:t>freiwillig an die Front, </a:t>
            </a:r>
            <a:r>
              <a:rPr lang="de-DE" sz="1100" dirty="0"/>
              <a:t>"</a:t>
            </a:r>
            <a:r>
              <a:rPr lang="de-DE" sz="1100" dirty="0" smtClean="0"/>
              <a:t>Kanonenfutter„, </a:t>
            </a:r>
            <a:r>
              <a:rPr lang="de-DE" sz="1100" dirty="0"/>
              <a:t>überlebte den Krieg, wurde aber stark </a:t>
            </a:r>
            <a:r>
              <a:rPr lang="de-DE" sz="1100" dirty="0" smtClean="0"/>
              <a:t>verletzt...</a:t>
            </a:r>
            <a:endParaRPr lang="ru-RU" sz="1100" dirty="0"/>
          </a:p>
        </p:txBody>
      </p:sp>
      <p:sp>
        <p:nvSpPr>
          <p:cNvPr id="8" name="Стрелка влево 7"/>
          <p:cNvSpPr/>
          <p:nvPr/>
        </p:nvSpPr>
        <p:spPr>
          <a:xfrm rot="946273">
            <a:off x="4914984" y="3341151"/>
            <a:ext cx="936104" cy="2551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435" y="-27384"/>
            <a:ext cx="9252435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23850" y="188913"/>
            <a:ext cx="8496300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Tauscht Informationen aus! </a:t>
            </a:r>
            <a:br>
              <a:rPr lang="de-DE" sz="3200" dirty="0" smtClean="0"/>
            </a:br>
            <a:r>
              <a:rPr lang="de-DE" sz="3200" dirty="0" smtClean="0"/>
              <a:t>Was habt ihr erfahren? Ergänzt die Tabellen!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933">
            <a:off x="144463" y="2130425"/>
            <a:ext cx="4579937" cy="257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160">
            <a:off x="4395788" y="2130425"/>
            <a:ext cx="4579937" cy="257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14713"/>
            <a:ext cx="12954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530878">
            <a:off x="827740" y="2726252"/>
            <a:ext cx="3406631" cy="507831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de-DE" sz="900" dirty="0"/>
              <a:t>Erich </a:t>
            </a:r>
            <a:r>
              <a:rPr lang="de-DE" sz="900" dirty="0" smtClean="0"/>
              <a:t>Krems, 17, </a:t>
            </a:r>
            <a:r>
              <a:rPr lang="de-DE" sz="900" dirty="0"/>
              <a:t>patriotisch und </a:t>
            </a:r>
            <a:r>
              <a:rPr lang="de-DE" sz="900" dirty="0" smtClean="0"/>
              <a:t>religiös, </a:t>
            </a:r>
            <a:r>
              <a:rPr lang="de-DE" sz="900" dirty="0"/>
              <a:t>ein </a:t>
            </a:r>
            <a:r>
              <a:rPr lang="de-DE" sz="900" dirty="0" smtClean="0"/>
              <a:t>„Wandervogel“, meldete sich </a:t>
            </a:r>
            <a:r>
              <a:rPr lang="de-DE" sz="900" b="1" dirty="0" smtClean="0"/>
              <a:t>freiwillig an die Front, </a:t>
            </a:r>
            <a:r>
              <a:rPr lang="de-DE" sz="900" dirty="0"/>
              <a:t>"</a:t>
            </a:r>
            <a:r>
              <a:rPr lang="de-DE" sz="900" dirty="0" smtClean="0"/>
              <a:t>Kanonenfutter„, </a:t>
            </a:r>
            <a:r>
              <a:rPr lang="de-DE" sz="900" dirty="0"/>
              <a:t>überlebte den Krieg, wurde aber stark </a:t>
            </a:r>
            <a:r>
              <a:rPr lang="de-DE" sz="900" dirty="0" smtClean="0"/>
              <a:t>verletzt...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 rot="930189">
            <a:off x="5276838" y="3187161"/>
            <a:ext cx="3466825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900" dirty="0"/>
              <a:t>Dieter Wellershoff </a:t>
            </a:r>
            <a:r>
              <a:rPr lang="de-DE" sz="900" dirty="0" smtClean="0"/>
              <a:t>, 17, </a:t>
            </a:r>
            <a:r>
              <a:rPr lang="de-DE" sz="900" dirty="0"/>
              <a:t>Mitglied von der „</a:t>
            </a:r>
            <a:r>
              <a:rPr lang="de-DE" sz="900" dirty="0" smtClean="0"/>
              <a:t>Hitlerjugend“, lernte </a:t>
            </a:r>
            <a:r>
              <a:rPr lang="de-DE" sz="900" dirty="0"/>
              <a:t>stramm stehen und </a:t>
            </a:r>
            <a:r>
              <a:rPr lang="de-DE" sz="900" dirty="0" smtClean="0"/>
              <a:t>gehorchen</a:t>
            </a:r>
            <a:r>
              <a:rPr lang="de-DE" sz="900" b="1" dirty="0" smtClean="0"/>
              <a:t>. </a:t>
            </a:r>
            <a:r>
              <a:rPr lang="de-DE" sz="900" b="1" dirty="0"/>
              <a:t>Eine freie Jugend war in Deutschland kaum möglich! </a:t>
            </a:r>
            <a:r>
              <a:rPr lang="de-DE" sz="900" b="1" dirty="0" smtClean="0"/>
              <a:t>…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 rot="931316">
            <a:off x="5357873" y="2667967"/>
            <a:ext cx="3406631" cy="507831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de-DE" sz="900" dirty="0"/>
              <a:t>Erich </a:t>
            </a:r>
            <a:r>
              <a:rPr lang="de-DE" sz="900" dirty="0" smtClean="0"/>
              <a:t>Krems, 17, </a:t>
            </a:r>
            <a:r>
              <a:rPr lang="de-DE" sz="900" dirty="0"/>
              <a:t>patriotisch und </a:t>
            </a:r>
            <a:r>
              <a:rPr lang="de-DE" sz="900" dirty="0" smtClean="0"/>
              <a:t>religiös, </a:t>
            </a:r>
            <a:r>
              <a:rPr lang="de-DE" sz="900" dirty="0"/>
              <a:t>ein </a:t>
            </a:r>
            <a:r>
              <a:rPr lang="de-DE" sz="900" dirty="0" smtClean="0"/>
              <a:t>„Wandervogel“, meldete sich </a:t>
            </a:r>
            <a:r>
              <a:rPr lang="de-DE" sz="900" b="1" dirty="0" smtClean="0"/>
              <a:t>freiwillig an die Front, </a:t>
            </a:r>
            <a:r>
              <a:rPr lang="de-DE" sz="900" dirty="0"/>
              <a:t>"</a:t>
            </a:r>
            <a:r>
              <a:rPr lang="de-DE" sz="900" dirty="0" smtClean="0"/>
              <a:t>Kanonenfutter„, </a:t>
            </a:r>
            <a:r>
              <a:rPr lang="de-DE" sz="900" dirty="0"/>
              <a:t>überlebte den Krieg, wurde aber stark </a:t>
            </a:r>
            <a:r>
              <a:rPr lang="de-DE" sz="900" dirty="0" smtClean="0"/>
              <a:t>verletzt...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 rot="20545009">
            <a:off x="1039328" y="3220704"/>
            <a:ext cx="3466825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900" dirty="0"/>
              <a:t>Dieter Wellershoff </a:t>
            </a:r>
            <a:r>
              <a:rPr lang="de-DE" sz="900" dirty="0" smtClean="0"/>
              <a:t>, 17, </a:t>
            </a:r>
            <a:r>
              <a:rPr lang="de-DE" sz="900" dirty="0"/>
              <a:t>Mitglied von der „</a:t>
            </a:r>
            <a:r>
              <a:rPr lang="de-DE" sz="900" dirty="0" smtClean="0"/>
              <a:t>Hitlerjugend“, lernte </a:t>
            </a:r>
            <a:r>
              <a:rPr lang="de-DE" sz="900" dirty="0"/>
              <a:t>stramm stehen und </a:t>
            </a:r>
            <a:r>
              <a:rPr lang="de-DE" sz="900" dirty="0" smtClean="0"/>
              <a:t>gehorchen</a:t>
            </a:r>
            <a:r>
              <a:rPr lang="de-DE" sz="900" b="1" dirty="0" smtClean="0"/>
              <a:t>. </a:t>
            </a:r>
            <a:r>
              <a:rPr lang="de-DE" sz="900" b="1" dirty="0"/>
              <a:t>Eine freie Jugend war in Deutschland kaum möglich! </a:t>
            </a:r>
            <a:r>
              <a:rPr lang="de-DE" sz="900" b="1" dirty="0" smtClean="0"/>
              <a:t>…</a:t>
            </a:r>
            <a:endParaRPr lang="ru-RU" sz="9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230362" y="2420888"/>
            <a:ext cx="55766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4230362" y="2733073"/>
            <a:ext cx="557662" cy="18880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1459</TotalTime>
  <Words>872</Words>
  <Application>Microsoft Office PowerPoint</Application>
  <PresentationFormat>Экран (4:3)</PresentationFormat>
  <Paragraphs>90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Seht das Bild an und  beantwortet die Fragen!</vt:lpstr>
      <vt:lpstr>Презентация PowerPoint</vt:lpstr>
      <vt:lpstr>Презентация PowerPoint</vt:lpstr>
      <vt:lpstr>100 Jahre - 9 Schicksale - eine Geschichte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Анастасия Черепнева</cp:lastModifiedBy>
  <cp:revision>123</cp:revision>
  <dcterms:created xsi:type="dcterms:W3CDTF">2014-10-09T18:47:09Z</dcterms:created>
  <dcterms:modified xsi:type="dcterms:W3CDTF">2014-12-11T10:14:14Z</dcterms:modified>
</cp:coreProperties>
</file>