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62" r:id="rId5"/>
    <p:sldId id="263" r:id="rId6"/>
    <p:sldId id="264" r:id="rId7"/>
    <p:sldId id="257" r:id="rId8"/>
    <p:sldId id="258" r:id="rId9"/>
    <p:sldId id="259" r:id="rId10"/>
    <p:sldId id="260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3" r:id="rId22"/>
    <p:sldId id="277" r:id="rId23"/>
    <p:sldId id="282" r:id="rId24"/>
    <p:sldId id="278" r:id="rId25"/>
    <p:sldId id="279" r:id="rId26"/>
    <p:sldId id="284" r:id="rId27"/>
    <p:sldId id="280" r:id="rId28"/>
    <p:sldId id="261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5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2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9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7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9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4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8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0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BA33-BC56-45B4-AF4A-B5EDBC5E4C5A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99C8-D4E4-433C-ACE0-DCC50F13F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van-off.com/uploads/posts/2013-02/1359909157_baby_vect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1433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ЗАЧЕТНЫЙ УРОК</a:t>
            </a:r>
            <a:br>
              <a:rPr lang="ru-RU" sz="8800" b="1" dirty="0" smtClean="0"/>
            </a:b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420888"/>
            <a:ext cx="8640960" cy="271385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ПО ТЕМЕ «РАЗМНОЖЕНИЕ</a:t>
            </a:r>
          </a:p>
          <a:p>
            <a:r>
              <a:rPr lang="ru-RU" sz="8800" b="1" dirty="0" smtClean="0">
                <a:solidFill>
                  <a:srgbClr val="FF0000"/>
                </a:solidFill>
              </a:rPr>
              <a:t> И РАЗВИТИЕ»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721080" cy="11430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СПЕРМАТОЗОИД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51" y="2764493"/>
            <a:ext cx="8229600" cy="276917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МУЖСКАЯ ПОЛОВАЯ КЛЕТКА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xMHDxQTBxEUFRMTFRUXFxYVFxYUGBsYGBcaGxYYFxsYHCgiGCExHhcaITIhJzUrMjoxGCAzODMsOSguLisBCgoKDg0OGhAQGiwkHB0sLCwsLCwsLCwsLCssLCwsOC8sLCwsLCwsLCwsLCwrLCwsLCwsLCwsLCwrKyw3Kyw3K//AABEIAMIBAwMBIgACEQEDEQH/xAAcAAEAAgIDAQAAAAAAAAAAAAAABQcEBgIDCAH/xAA+EAACAQIEBAQDBgMGBwEAAAAAAQIDEQQFEiEGMUFREyJhcQcygRQjQmKRoRVSckODsbLR8BYkM1OSweEX/8QAGAEBAAMBAAAAAAAAAAAAAAAAAAECAwT/xAAeEQEBAAICAwEBAAAAAAAAAAAAAQIRAxIhMUFRE//aAAwDAQACEQMRAD8Ao0AAAAAAAAAAAAAAAAAAAAAAAAAAAAAAAAAAAAAAAAAAAAAAAAAAAAAAAAAAAAAAAAAAAAAAAAAAAbTw1wDjeIUpYel4dJ7+LVvCDXeO15+8U0WZlHwmwWVWedTniJrnF/dU/rGL1dOr37LkTMbUW6UbSputJRpJuT5JJtv2SJzCcFZhjFfD4Ku16wcf81i/KVbDZNG2XUqdNy3hClCMVZdZOPP63MXMOI/BpOU7KKlp1S5OXNqOySRrOGq91JYzgLMsHHVWwVW35NNR/pBtkBiMPPCyccTCUJLnGScWvdMvWrxbGjZbJyV1LaTt/S3sjHzvG0eKqUaOOUJ76dem0oPvCb5e26drNMm8F+ImajQSXEGT1MixEqOK5qzjK1lKL3jJf75proRpg0AAAAAAAAAAAAAAAAAAAAAAAAAAAAAAAmuEuG6vFGJjRwWy5zm1eMILnJ9/RdXsBw4b4cxHE1bwsppuT5yk9oQX805dF++21y6+Hfh3guGVGWLSxOJ56ppeHC294w5dObu+1rmxZfl+H4ew1PDZYtMW1e1tU+85v8Unb2XsjHxONjGb8baNr26y092+SvZfQ3w4/wBZ5ZfjOxOZNXcnZRSbv7eX2WzNfxOO+0xk7vTbXqfW76dvL+hiY2u8S4xxT0pvzK/Nvkv0uR+a4hVK1KhbTSleK9bJ31P3tsbzGRTbljc31avsas0oq/q7bR9kQWcY+nVf/Na5yhFShC9lurNpdXvuzhmmNlhJx1xey80Y+jurd+3tYhs1jGXhVYSfWLt1u3s/229i1IjI1XVnqct09tLbd+jfdXNq4Nm6dRRUISlOSvu1KKbdtuS9L2IelkTi06Tbl8yg73V1tdR2XM3fhXJfsadStG0nJSk+3a7e7ZSS/U2ob44YSFKOBnG3iOFaEmusYuDj7pOcv/Iqosr43YtSxGGoL5qVBykv5XVltF9nphF/VFanJn7az0AAqkAAAAAAAAAAAAAAAAAAAAAAAAAAA9A/CTKlk+WwqOP3mK1VZt2vovopRT7W3/vGefj1JiILB0aVOkvJClT5doQ2X7I045uq5XwwsRiPDqOpHe0oKPX25+zbIfHxWNcdLu1olJN9Hd72573M2jV1eJTn/Mtuyttb3iREZNVIypbT0yTh3pp+X67o64xYWMrvG1q9t/DjB2XNKKeq3umYmOxNPH1I3laLhCO6d41El5trrrboSuEp6cVVqxilJq27spU7Wt+qInGYanl1TXF+W+n0s9107tL68iw65YuHlhjZLxISad183Wy6Xvtv+pxwEMPmCUMDFxkm0lNxipb8tm+Vuq5InoYGjjtEo1Hp3VoJST7Xe1v/AIZeEyaFBuWHelc7y8v1u92933IEfgMnmm/ssJxk9pVU9KsrbK636m2/c5Lh51cZJ6acFKpUfS1toJPm+S9WcMpy3VvKpqVrKKtFL9N29+ZV3xc4vjmdT7HlL+4oyvOUeVSottrc4x5X6u76JmXJnqLYzbRs9zSedYmriMV89Wbk/RPlFeiVl9DAAORsAAAAAAAAAAAAAAAAAAAAAAAAAAAAbz8KOH6ec4uVTHLVTw6jLQ+UpylaCl+VWcn/AEpdSZNlZnAPw4ebRWJz68MPZShD5Z1b/L/RFvrza5dy5q9nCUqavCUILbnF03pkvX/RmJisdqUW/wCd3+nO505NmDoTlRrP5/PH1vs0r9duR0Y4dYyt2jZtUqqnW2W0b9O1n9LcyJxGEUpy1T0zjLa6du6s+htuOwsZX0pWkmn0V0+qfJ9LkGqKr/dqXh1adlpm9La6JNqzNpVEXWyidOcZUZN2vs9m1K2y6P6knSwbwz1/eSvFeV04z7W3vdfuc6NBytGMnFK19d99ucZLp7GasO6js3FdlFyuvVNpX9nfkNjFo0ZSjqjTScmttWne+z81lf0JnBZVbzYly1yXlimnZX/w9zvy/KJxeqbc5dHNaV13t1K++IfxG/hniYXh+prrPy1a6d4w/JS6OXeXTpvyyz5NLTHZ8UOOI5VCWByBrxXdV6seUE+dOH5u8uidlZ/LTIlLU7y5s+HNbtrJoABCQAAAAAAAAAAAAAAAAAAAAAAAAA78DhJ4+rClg4uVSpJRjFc23yXoBI8L8O1uJsQqOXJXtqnOW0YQXOUn9eXN3L24T4dw+QUpYfLtXiS0ynWkrOcou1udopXdorlvu2dHC2S0+EcMqOGalVqb1qi/FJLkr/hW6Xu31JXDqeyppeJ79H3OjDj1N1nllvwxY03Vbdv7Rtx3dm15k0uW7bt+h3LLFiVqldNdV5lty/chuJOPsHw9VVPEqVauv+p4Om0WtkpNuzl6Ls+WyNPz34uTqxccgw6ot/2tRqpP3jBJRi/fUTeWRExq0Mz4hw3DtNfx/EQg5W0rS5yl01aN27dZbdjvwtSGbrxMlq0K0fyNP6Pm4nmDG4ypj6kqmMnKdSbvKUm5Sb9WzoMv6Xa/SPV0Mqlf7+mlbtf6vbkQ2b8U5dw839srxU+saUpTqcuTjF+X66Tzi8ZUcdLqT0/y6nb9LnTcXktOsb9xr8Ta2eKVLKFLD4d7PzN1ZrtOS5L8sfW7ZoABntYAAAAAAAAAAAAAAAAAAAAAAAAAAAAACy/hXlCwlKtmGLXyqVOhdfit95NeyelP1l2NEyLKKmeYinQwCvOo7XeyivxSk+iSu37F/wAMPRw+GWFy9XhThGCT2bSb1TbXK/P3ZrxY7quV8OjL6NLM9M6EZPXs7uy263fNuxq3xM42eWynhcnlas0lVqx20J/gp9dTXOXRbLdu2wZ9nEeDMv8AFgoqrKLp4eHPzP8AFbsk7vvt3KDrVHWk5VW5Sk2222229223zZblz+RXDH64nwAwaAAAAAAAAAAAAAAAAAAAAAAAAAAAAAACVy7hvF5mk8Bha001dSjTlpt/VaxILgHMWrvCTX9Uqcf80kTqjWgbR/8AnuY2T+zbPk/Fo2/zndT+GmZzaX2ZK/V1aNv2mNVG41EyMBgqmYVY0sFBzqTdoxirtv8A31N5wnwoxOpfxKvQpRfPS3Un9I2Sf6pFjcJ8J4bIXbL1JTkmp1qjTm1z0qyWlPa6VuW9y047UXKREcMZBDgmjerKEsTV8tWfSEOfh02/VbvrZdkbG508JTeJxktFGEXKTk7Ky6WXPfZd20lucMzwdPBwnXzmvGFODu3JbbcrdW30it2VDx9xvLiRqlg04YaHJP5pyXKdS2y9I9PU2uWOE1FJLlfKN414mlxPinUacacVppQf4Y93ba75v6Lkka+AczUAAAAAAAAAAAAAAAAAAAAAAAAAAA7cNhp4ucYYWEpzk7RjFOUm+yS3Z35VltXNq0aOAg5Tm9ly5K7bb5JLdt9i58i4bw3BeFlVxlWOvT99Xd0rf9ukudr9FvL9lbHHaLdNV4f+F0vLU4oqOlC//Sp2lUfo5K8Y/S/0N9o5dheHYp0aWHw1l5ZVVCEn6upPzSZX/EPxVrYm8MjhGlBbKpKMZVbLttaH7v1NAxmMqY+bqY2pOpOXOU5OUn7tl+2OPqI1b7XnnfFuDow8uYwdS34HUqb/AN3dP3Zh4PjbLpKPjYtxqJWbdOvKLff5SkQP65I6R6GwvFmW4mC1ZhS1q/zRnGPp88FY6I5xg9V3jsL6uNaMZfvJMoA+ic2R0j0VheJ8HBr7Rj8LaPL7xP8Awvdms578UMJhJP8Ag8KlZ3vdt0qd/dx1v9F7lNAi8lTMInOKOKcRxNU1ZhJKMfkpwuqcP6Vfn6u7IMAzWAAAAAAAAAAAAAAAAAAAAAAAAAAAANy+GeQfxXFeLiV91h7S35SqWbpx9vK5PpaO/MmTd0N24TyOnwTgJYnO2o1asbzt80IbOFKP5m7NrvZfhbKy4o4krcQ1XLENxpxb8Okn5YL/ANy7yfP2slLfEjin/iDEaMLJuhR2i77Tn+Ko/wDBei9WacWyvyelZPoACiwAAAAAAAAAAAAAAAAAAAAAAAAAAAAAAAAAAAAA5Qg6jSgm23ZJbtt8kiy89xn/AAblMMFhZJYjExcqri7tRlbXv628NekZEVwllNLJaDzHiKyhpksNRvadWpb50ukVf5vW/RX1HMsdPMqsquKd5Te9uSXRLskrJexaeIj2xj4AVSAAAAAAAAAAAAAAAAAAAAAAAAAAAAAAAAAAAAAB9i9Luv8AU+ADNzbNaub1PEx83KVkl0UYrlGK6Iwg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MHDxQTBxEUFRMTFRUXFxYVFxYUGBsYGBcaGxYYFxsYHCgiGCExHhcaITIhJzUrMjoxGCAzODMsOSguLisBCgoKDg0OGhAQGiwkHB0sLCwsLCwsLCwsLCssLCwsOC8sLCwsLCwsLCwsLCwrLCwsLCwsLCwsLCwrKyw3Kyw3K//AABEIAMIBAwMBIgACEQEDEQH/xAAcAAEAAgIDAQAAAAAAAAAAAAAABQcEBgIDCAH/xAA+EAACAQIEBAQDBgMGBwEAAAAAAQIDEQQFEiEGMUFREyJhcQcygRQjQmKRoRVSckODsbLR8BYkM1OSweEX/8QAGAEBAAMBAAAAAAAAAAAAAAAAAAECAwT/xAAeEQEBAAICAwEBAAAAAAAAAAAAAQIRAxIhMUFRE//aAAwDAQACEQMRAD8Ao0AAAAAAAAAAAAAAAAAAAAAAAAAAAAAAAAAAAAAAAAAAAAAAAAAAAAAAAAAAAAAAAAAAAAAAAAAAAbTw1wDjeIUpYel4dJ7+LVvCDXeO15+8U0WZlHwmwWVWedTniJrnF/dU/rGL1dOr37LkTMbUW6UbSputJRpJuT5JJtv2SJzCcFZhjFfD4Ku16wcf81i/KVbDZNG2XUqdNy3hClCMVZdZOPP63MXMOI/BpOU7KKlp1S5OXNqOySRrOGq91JYzgLMsHHVWwVW35NNR/pBtkBiMPPCyccTCUJLnGScWvdMvWrxbGjZbJyV1LaTt/S3sjHzvG0eKqUaOOUJ76dem0oPvCb5e26drNMm8F+ImajQSXEGT1MixEqOK5qzjK1lKL3jJf75proRpg0AAAAAAAAAAAAAAAAAAAAAAAAAAAAAAAmuEuG6vFGJjRwWy5zm1eMILnJ9/RdXsBw4b4cxHE1bwsppuT5yk9oQX805dF++21y6+Hfh3guGVGWLSxOJ56ppeHC294w5dObu+1rmxZfl+H4ew1PDZYtMW1e1tU+85v8Unb2XsjHxONjGb8baNr26y092+SvZfQ3w4/wBZ5ZfjOxOZNXcnZRSbv7eX2WzNfxOO+0xk7vTbXqfW76dvL+hiY2u8S4xxT0pvzK/Nvkv0uR+a4hVK1KhbTSleK9bJ31P3tsbzGRTbljc31avsas0oq/q7bR9kQWcY+nVf/Na5yhFShC9lurNpdXvuzhmmNlhJx1xey80Y+jurd+3tYhs1jGXhVYSfWLt1u3s/229i1IjI1XVnqct09tLbd+jfdXNq4Nm6dRRUISlOSvu1KKbdtuS9L2IelkTi06Tbl8yg73V1tdR2XM3fhXJfsadStG0nJSk+3a7e7ZSS/U2ob44YSFKOBnG3iOFaEmusYuDj7pOcv/Iqosr43YtSxGGoL5qVBykv5XVltF9nphF/VFanJn7az0AAqkAAAAAAAAAAAAAAAAAAAAAAAAAAA9A/CTKlk+WwqOP3mK1VZt2vovopRT7W3/vGefj1JiILB0aVOkvJClT5doQ2X7I045uq5XwwsRiPDqOpHe0oKPX25+zbIfHxWNcdLu1olJN9Hd72573M2jV1eJTn/Mtuyttb3iREZNVIypbT0yTh3pp+X67o64xYWMrvG1q9t/DjB2XNKKeq3umYmOxNPH1I3laLhCO6d41El5trrrboSuEp6cVVqxilJq27spU7Wt+qInGYanl1TXF+W+n0s9107tL68iw65YuHlhjZLxISad183Wy6Xvtv+pxwEMPmCUMDFxkm0lNxipb8tm+Vuq5InoYGjjtEo1Hp3VoJST7Xe1v/AIZeEyaFBuWHelc7y8v1u92933IEfgMnmm/ssJxk9pVU9KsrbK636m2/c5Lh51cZJ6acFKpUfS1toJPm+S9WcMpy3VvKpqVrKKtFL9N29+ZV3xc4vjmdT7HlL+4oyvOUeVSottrc4x5X6u76JmXJnqLYzbRs9zSedYmriMV89Wbk/RPlFeiVl9DAAORsAAAAAAAAAAAAAAAAAAAAAAAAAAAAbz8KOH6ec4uVTHLVTw6jLQ+UpylaCl+VWcn/AEpdSZNlZnAPw4ebRWJz68MPZShD5Z1b/L/RFvrza5dy5q9nCUqavCUILbnF03pkvX/RmJisdqUW/wCd3+nO505NmDoTlRrP5/PH1vs0r9duR0Y4dYyt2jZtUqqnW2W0b9O1n9LcyJxGEUpy1T0zjLa6du6s+htuOwsZX0pWkmn0V0+qfJ9LkGqKr/dqXh1adlpm9La6JNqzNpVEXWyidOcZUZN2vs9m1K2y6P6knSwbwz1/eSvFeV04z7W3vdfuc6NBytGMnFK19d99ucZLp7GasO6js3FdlFyuvVNpX9nfkNjFo0ZSjqjTScmttWne+z81lf0JnBZVbzYly1yXlimnZX/w9zvy/KJxeqbc5dHNaV13t1K++IfxG/hniYXh+prrPy1a6d4w/JS6OXeXTpvyyz5NLTHZ8UOOI5VCWByBrxXdV6seUE+dOH5u8uidlZ/LTIlLU7y5s+HNbtrJoABCQAAAAAAAAAAAAAAAAAAAAAAAAA78DhJ4+rClg4uVSpJRjFc23yXoBI8L8O1uJsQqOXJXtqnOW0YQXOUn9eXN3L24T4dw+QUpYfLtXiS0ynWkrOcou1udopXdorlvu2dHC2S0+EcMqOGalVqb1qi/FJLkr/hW6Xu31JXDqeyppeJ79H3OjDj1N1nllvwxY03Vbdv7Rtx3dm15k0uW7bt+h3LLFiVqldNdV5lty/chuJOPsHw9VVPEqVauv+p4Om0WtkpNuzl6Ls+WyNPz34uTqxccgw6ot/2tRqpP3jBJRi/fUTeWRExq0Mz4hw3DtNfx/EQg5W0rS5yl01aN27dZbdjvwtSGbrxMlq0K0fyNP6Pm4nmDG4ypj6kqmMnKdSbvKUm5Sb9WzoMv6Xa/SPV0Mqlf7+mlbtf6vbkQ2b8U5dw839srxU+saUpTqcuTjF+X66Tzi8ZUcdLqT0/y6nb9LnTcXktOsb9xr8Ta2eKVLKFLD4d7PzN1ZrtOS5L8sfW7ZoABntYAAAAAAAAAAAAAAAAAAAAAAAAAAAAACy/hXlCwlKtmGLXyqVOhdfit95NeyelP1l2NEyLKKmeYinQwCvOo7XeyivxSk+iSu37F/wAMPRw+GWFy9XhThGCT2bSb1TbXK/P3ZrxY7quV8OjL6NLM9M6EZPXs7uy263fNuxq3xM42eWynhcnlas0lVqx20J/gp9dTXOXRbLdu2wZ9nEeDMv8AFgoqrKLp4eHPzP8AFbsk7vvt3KDrVHWk5VW5Sk2222229223zZblz+RXDH64nwAwaAAAAAAAAAAAAAAAAAAAAAAAAAAAAAACVy7hvF5mk8Bha001dSjTlpt/VaxILgHMWrvCTX9Uqcf80kTqjWgbR/8AnuY2T+zbPk/Fo2/zndT+GmZzaX2ZK/V1aNv2mNVG41EyMBgqmYVY0sFBzqTdoxirtv8A31N5wnwoxOpfxKvQpRfPS3Un9I2Sf6pFjcJ8J4bIXbL1JTkmp1qjTm1z0qyWlPa6VuW9y047UXKREcMZBDgmjerKEsTV8tWfSEOfh02/VbvrZdkbG508JTeJxktFGEXKTk7Ky6WXPfZd20lucMzwdPBwnXzmvGFODu3JbbcrdW30it2VDx9xvLiRqlg04YaHJP5pyXKdS2y9I9PU2uWOE1FJLlfKN414mlxPinUacacVppQf4Y93ba75v6Lkka+AczUAAAAAAAAAAAAAAAAAAAAAAAAAAA7cNhp4ucYYWEpzk7RjFOUm+yS3Z35VltXNq0aOAg5Tm9ly5K7bb5JLdt9i58i4bw3BeFlVxlWOvT99Xd0rf9ukudr9FvL9lbHHaLdNV4f+F0vLU4oqOlC//Sp2lUfo5K8Y/S/0N9o5dheHYp0aWHw1l5ZVVCEn6upPzSZX/EPxVrYm8MjhGlBbKpKMZVbLttaH7v1NAxmMqY+bqY2pOpOXOU5OUn7tl+2OPqI1b7XnnfFuDow8uYwdS34HUqb/AN3dP3Zh4PjbLpKPjYtxqJWbdOvKLff5SkQP65I6R6GwvFmW4mC1ZhS1q/zRnGPp88FY6I5xg9V3jsL6uNaMZfvJMoA+ic2R0j0VheJ8HBr7Rj8LaPL7xP8Awvdms578UMJhJP8Ag8KlZ3vdt0qd/dx1v9F7lNAi8lTMInOKOKcRxNU1ZhJKMfkpwuqcP6Vfn6u7IMAzWAAAAAAAAAAAAAAAAAAAAAAAAAAAANy+GeQfxXFeLiV91h7S35SqWbpx9vK5PpaO/MmTd0N24TyOnwTgJYnO2o1asbzt80IbOFKP5m7NrvZfhbKy4o4krcQ1XLENxpxb8Okn5YL/ANy7yfP2slLfEjin/iDEaMLJuhR2i77Tn+Ko/wDBei9WacWyvyelZPoACiwAAAAAAAAAAAAAAAAAAAAAAAAAAAAAAAAAAAAA5Qg6jSgm23ZJbtt8kiy89xn/AAblMMFhZJYjExcqri7tRlbXv628NekZEVwllNLJaDzHiKyhpksNRvadWpb50ukVf5vW/RX1HMsdPMqsquKd5Te9uSXRLskrJexaeIj2xj4AVSAAAAAAAAAAAAAAAAAAAAAAAAAAAAAAAAAAAAAB9i9Luv8AU+ADNzbNaub1PEx83KVkl0UYrlGK6Iwg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dlyakota.ru/uploads/posts/2012-08/dlyakota.ru_fakty_chem-otlichayutsya-drug-ot-druga-spermatozoidy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4149079"/>
            <a:ext cx="8512498" cy="23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.123rf.com/450wm/coramax/coramax1212/coramax121200313/17048600-3d-n---------nf-n-------n-----n--n--n----n----n--n---no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4396"/>
            <a:ext cx="3446900" cy="39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smtClean="0"/>
              <a:t>2.</a:t>
            </a:r>
            <a:r>
              <a:rPr lang="ru-RU" sz="5400" dirty="0" smtClean="0"/>
              <a:t> </a:t>
            </a:r>
            <a:r>
              <a:rPr lang="ru-RU" sz="5400" b="1" dirty="0" smtClean="0"/>
              <a:t>НАЗОВИТЕ </a:t>
            </a:r>
            <a:r>
              <a:rPr lang="ru-RU" sz="5400" b="1" dirty="0"/>
              <a:t>ПРОЦЕССЫ, ОПИСАННЫЕ НА </a:t>
            </a:r>
            <a:r>
              <a:rPr lang="ru-RU" sz="5400" b="1" dirty="0" smtClean="0"/>
              <a:t>ЭКРАНЕ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/>
              <a:t> (0,5 </a:t>
            </a:r>
            <a:r>
              <a:rPr lang="ru-RU" sz="5400" dirty="0"/>
              <a:t>БАЛЛА </a:t>
            </a:r>
            <a:r>
              <a:rPr lang="ru-RU" sz="5400" dirty="0" smtClean="0"/>
              <a:t>ЗА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КАЖДЫЙ </a:t>
            </a:r>
            <a:br>
              <a:rPr lang="ru-RU" sz="5400" dirty="0" smtClean="0"/>
            </a:br>
            <a:r>
              <a:rPr lang="ru-RU" sz="5400" dirty="0" smtClean="0"/>
              <a:t>ПРАВИЛЬНЫЙ</a:t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sz="5400" dirty="0"/>
              <a:t>ОТВЕТ)</a:t>
            </a:r>
            <a:br>
              <a:rPr lang="ru-RU" sz="5400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559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1) ПРОЦЕСС ПРИКРЕПЛЕНИЯ</a:t>
            </a:r>
            <a:br>
              <a:rPr lang="ru-RU" sz="6600" b="1" dirty="0" smtClean="0"/>
            </a:br>
            <a:r>
              <a:rPr lang="ru-RU" sz="6600" b="1" dirty="0" smtClean="0"/>
              <a:t> ЗАРОДЫША К СТЕНКЕ МАТКИ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940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2) ПРОЦЕСС СЛИЯНИЯ ГАМЕТ (ПОЛОВЫХ КЛЕТОК)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Autofit/>
          </a:bodyPr>
          <a:lstStyle/>
          <a:p>
            <a:r>
              <a:rPr lang="ru-RU" sz="6600" b="1" dirty="0"/>
              <a:t>3</a:t>
            </a:r>
            <a:r>
              <a:rPr lang="ru-RU" sz="6600" b="1" dirty="0" smtClean="0"/>
              <a:t>) ПРОЦЕСС ВЫНАШИВАНИЯ ПЛОДА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/>
              <a:t>4</a:t>
            </a:r>
            <a:r>
              <a:rPr lang="ru-RU" sz="6600" b="1" dirty="0" smtClean="0"/>
              <a:t>) ПРОЦЕСС, КОТОРЫЙ ПРИВОДИТ К ВОЗМОЖНОСТИ ОТЦОВСТВА (МАТЕРИНСТВА)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940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206680" cy="1251570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/>
              <a:t>1) ПРОЦЕСС ПРИКРЕПЛЕНИЯ</a:t>
            </a:r>
            <a:br>
              <a:rPr lang="ru-RU" sz="6600" b="1" dirty="0" smtClean="0"/>
            </a:br>
            <a:r>
              <a:rPr lang="ru-RU" sz="6600" b="1" dirty="0" smtClean="0"/>
              <a:t> ЗАРОДЫША К СТЕНКЕ МАТКИ</a:t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ИМПЛАНТАЦИЯ</a:t>
            </a:r>
            <a:endParaRPr lang="ru-RU" sz="6600" b="1" dirty="0"/>
          </a:p>
        </p:txBody>
      </p:sp>
      <p:pic>
        <p:nvPicPr>
          <p:cNvPr id="4100" name="Picture 4" descr="http://mamababy.uaua.info/pictures/wiki/text06-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7000"/>
            <a:ext cx="230505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784976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2) ПРОЦЕСС СЛИЯНИЯ ГАМЕТ (ПОЛОВЫХ КЛЕТОК</a:t>
            </a:r>
            <a:r>
              <a:rPr lang="ru-RU" sz="6600" b="1" dirty="0" smtClean="0"/>
              <a:t>)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ОПЛОДОТВОРЕНИЕ</a:t>
            </a:r>
            <a:endParaRPr lang="ru-RU" sz="6600" b="1" dirty="0"/>
          </a:p>
        </p:txBody>
      </p:sp>
      <p:pic>
        <p:nvPicPr>
          <p:cNvPr id="3074" name="Picture 2" descr="http://medsputnik.ru/upload/publication/000026/medium/142/Kak_proishodit_oplodotvo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6328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-port.ru/upload/medialibrary/3fb/3fb248a0a2f0dfcfdac9ecd0f3df6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52" y="1628800"/>
            <a:ext cx="46672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80920" cy="1470025"/>
          </a:xfrm>
        </p:spPr>
        <p:txBody>
          <a:bodyPr>
            <a:noAutofit/>
          </a:bodyPr>
          <a:lstStyle/>
          <a:p>
            <a:pPr algn="l"/>
            <a:r>
              <a:rPr lang="ru-RU" sz="6600" b="1" dirty="0"/>
              <a:t>3</a:t>
            </a:r>
            <a:r>
              <a:rPr lang="ru-RU" sz="6600" b="1" dirty="0" smtClean="0"/>
              <a:t>) ПРОЦЕСС ВЫНАШИВАНИЯ ПЛОДА</a:t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БЕРЕМЕННОСТЬ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712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ic.medportal.ru/pic/common/hash/2/0/2057e014-1f3f-4070-bfe6-3c11b9b7d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7" y="260648"/>
            <a:ext cx="853017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/>
              <a:t>4</a:t>
            </a:r>
            <a:r>
              <a:rPr lang="ru-RU" sz="6600" b="1" dirty="0" smtClean="0"/>
              <a:t>) ПРОЦЕСС, КОТОРЫЙ ПРИВОДИТ К ВОЗМОЖНОСТИ ОТЦОВСТВА (МАТЕРИНСТВА)</a:t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ПОЛОВОЕ СОЗРЕВАНИЕ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853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umbs.dreamstime.com/z/none-69062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9"/>
          <a:stretch/>
        </p:blipFill>
        <p:spPr bwMode="auto">
          <a:xfrm>
            <a:off x="113202" y="2852935"/>
            <a:ext cx="3234662" cy="36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1. </a:t>
            </a:r>
            <a:r>
              <a:rPr lang="ru-RU" sz="5400" b="1" dirty="0"/>
              <a:t>ДАЙТЕ ОПРЕДЕЛЕНИЕ ПОНЯТИЯМ, КОТОРЫЕ ВИДИТЕ НА </a:t>
            </a:r>
            <a:r>
              <a:rPr lang="ru-RU" sz="5400" b="1" dirty="0" smtClean="0"/>
              <a:t>ЭКРАНЕ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/>
              <a:t> </a:t>
            </a:r>
            <a:r>
              <a:rPr lang="ru-RU" sz="5400" dirty="0" smtClean="0"/>
              <a:t>          (</a:t>
            </a:r>
            <a:r>
              <a:rPr lang="ru-RU" sz="5400" dirty="0"/>
              <a:t>0,5 БАЛЛА </a:t>
            </a:r>
            <a:r>
              <a:rPr lang="ru-RU" sz="5400" dirty="0" smtClean="0"/>
              <a:t>ЗА</a:t>
            </a:r>
            <a:br>
              <a:rPr lang="ru-RU" sz="5400" dirty="0" smtClean="0"/>
            </a:br>
            <a:r>
              <a:rPr lang="ru-RU" sz="5400" dirty="0"/>
              <a:t> </a:t>
            </a:r>
            <a:r>
              <a:rPr lang="ru-RU" sz="5400" dirty="0" smtClean="0"/>
              <a:t>     </a:t>
            </a:r>
            <a:r>
              <a:rPr lang="ru-RU" sz="5400" dirty="0" smtClean="0"/>
              <a:t>   КАЖДЫЙ</a:t>
            </a:r>
            <a:br>
              <a:rPr lang="ru-RU" sz="5400" dirty="0" smtClean="0"/>
            </a:br>
            <a:r>
              <a:rPr lang="ru-RU" sz="5400" dirty="0"/>
              <a:t> </a:t>
            </a:r>
            <a:r>
              <a:rPr lang="ru-RU" sz="5400" dirty="0" smtClean="0"/>
              <a:t>       </a:t>
            </a:r>
            <a:r>
              <a:rPr lang="ru-RU" sz="5400" dirty="0" smtClean="0"/>
              <a:t>     ПРАВИЛЬНЫЙ </a:t>
            </a:r>
            <a:r>
              <a:rPr lang="ru-RU" sz="5400" dirty="0"/>
              <a:t>ОТВЕТ)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7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.mypage.ru/f3a7394ee3de37d9b1d3290673d8f86f_ad954727fc398910aa466a9c86f74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3" y="4000500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568952" cy="1470025"/>
          </a:xfrm>
        </p:spPr>
        <p:txBody>
          <a:bodyPr>
            <a:noAutofit/>
          </a:bodyPr>
          <a:lstStyle/>
          <a:p>
            <a:pPr lvl="0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smtClean="0"/>
              <a:t>3. ПРАВИЛЬНО </a:t>
            </a:r>
            <a:r>
              <a:rPr lang="ru-RU" sz="5400" b="1" dirty="0"/>
              <a:t>ОПРЕДЕЛИТЕ ПОСЛЕДОВАТЕЛЬНОСТЬ И НАПИШИТЕ ЧИСЛО, </a:t>
            </a:r>
            <a:r>
              <a:rPr lang="ru-RU" sz="5400" b="1" dirty="0" smtClean="0"/>
              <a:t>КОТОРОЕ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ru-RU" sz="5400" b="1" dirty="0"/>
              <a:t>ПОЛУЧИЛОСЬ</a:t>
            </a:r>
            <a:r>
              <a:rPr lang="ru-RU" sz="5400" dirty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(</a:t>
            </a:r>
            <a:r>
              <a:rPr lang="ru-RU" sz="5400" dirty="0"/>
              <a:t>2 БАЛЛА)</a:t>
            </a:r>
            <a:br>
              <a:rPr lang="ru-RU" sz="5400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591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8.depositphotos.com/1109793/973/v/950/depositphotos_9737522-Business-Attention-exclama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4" y="723361"/>
            <a:ext cx="4286060" cy="53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://www.clker.com/cliparts/S/c/i/6/8/9/pink-tilted-tiara-and-number-5.sv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http://d3mlntcv38ck9k.cloudfront.net/content/konspekt_image/87211/a79285f0_5dab_0131_3afd_12313d221e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381615" cy="40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4/79/506/79506670_77700472_3937309_1055271RoyaltyFreeVectorClipArtIllustrationOfADigitalCollageOfQuestionMarkAndExclamationPointCharac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7722"/>
            <a:ext cx="3574158" cy="35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smtClean="0"/>
              <a:t>4. РАССТАВЬТЕ </a:t>
            </a:r>
            <a:r>
              <a:rPr lang="ru-RU" sz="5400" b="1" dirty="0"/>
              <a:t>В ПРАВИЛЬНОМ ПОРЯДКЕ КАРТИНКИ, КОТОРЫЕ ВИДИТЕ НА </a:t>
            </a:r>
            <a:r>
              <a:rPr lang="ru-RU" sz="5400" b="1" dirty="0" smtClean="0"/>
              <a:t>ДОСКЕ</a:t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>                         </a:t>
            </a:r>
            <a:r>
              <a:rPr lang="ru-RU" sz="5400" dirty="0" smtClean="0"/>
              <a:t> </a:t>
            </a:r>
            <a:r>
              <a:rPr lang="ru-RU" sz="5400" dirty="0"/>
              <a:t>(2 БАЛЛА)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853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2,   4,   1,  6,   5,   3</a:t>
            </a:r>
            <a:endParaRPr lang="ru-RU" sz="7200" b="1" dirty="0"/>
          </a:p>
        </p:txBody>
      </p:sp>
      <p:pic>
        <p:nvPicPr>
          <p:cNvPr id="9218" name="Picture 2" descr="E:\DCIM\100OLYMP\P22304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/>
          <a:stretch/>
        </p:blipFill>
        <p:spPr bwMode="auto">
          <a:xfrm>
            <a:off x="539552" y="1380564"/>
            <a:ext cx="8139749" cy="52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755576" y="1844824"/>
            <a:ext cx="3252606" cy="45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1470025"/>
          </a:xfrm>
        </p:spPr>
        <p:txBody>
          <a:bodyPr>
            <a:noAutofit/>
          </a:bodyPr>
          <a:lstStyle/>
          <a:p>
            <a:pPr lvl="0" algn="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/>
              <a:t>5</a:t>
            </a:r>
            <a:r>
              <a:rPr lang="ru-RU" sz="5400" b="1" dirty="0" smtClean="0"/>
              <a:t>. РЕШИТЕ </a:t>
            </a:r>
            <a:r>
              <a:rPr lang="ru-RU" sz="5400" b="1" dirty="0"/>
              <a:t>ТЕСТОВОЕ ЗАДАНИЕ</a:t>
            </a:r>
            <a:r>
              <a:rPr lang="ru-RU" sz="5400" dirty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            (</a:t>
            </a:r>
            <a:r>
              <a:rPr lang="ru-RU" sz="5400" dirty="0"/>
              <a:t>0,5 БАЛЛА ЗА </a:t>
            </a:r>
            <a:r>
              <a:rPr lang="ru-RU" sz="5400" dirty="0" smtClean="0"/>
              <a:t>  КАЖДЫЙ </a:t>
            </a:r>
            <a:br>
              <a:rPr lang="ru-RU" sz="5400" dirty="0" smtClean="0"/>
            </a:br>
            <a:r>
              <a:rPr lang="ru-RU" sz="5400" dirty="0" smtClean="0"/>
              <a:t>ПРАВИЛЬНЫЙ </a:t>
            </a:r>
            <a:br>
              <a:rPr lang="ru-RU" sz="5400" dirty="0" smtClean="0"/>
            </a:br>
            <a:r>
              <a:rPr lang="ru-RU" sz="5400" dirty="0" smtClean="0"/>
              <a:t>ОТВЕТ</a:t>
            </a:r>
            <a:r>
              <a:rPr lang="ru-RU" sz="5400" dirty="0"/>
              <a:t>)</a:t>
            </a:r>
            <a:br>
              <a:rPr lang="ru-RU" sz="5400" dirty="0"/>
            </a:br>
            <a:r>
              <a:rPr lang="ru-RU" sz="5400" dirty="0"/>
              <a:t> 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548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errum-body.ru/wp-content/uploads/2012/11/final-%D0%BE-%D0%BF%D1%80%D0%BE%D0%B5%D0%BA%D1%82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584"/>
            <a:ext cx="3419872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568952" cy="1470025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/>
              <a:t>6</a:t>
            </a:r>
            <a:r>
              <a:rPr lang="ru-RU" sz="5400" b="1" dirty="0" smtClean="0"/>
              <a:t>. </a:t>
            </a:r>
            <a:r>
              <a:rPr lang="ru-RU" sz="5400" b="1" dirty="0"/>
              <a:t>ПРОСМОТРИТЕ ФРАМЕНТ ФИЛЬМА И ВЫПИШИТЕ ЭТАПЫ ПОСТЭМБРИОНАЛЬНОГО РАЗВИТИЯ</a:t>
            </a:r>
            <a:r>
              <a:rPr lang="ru-RU" sz="5400" b="1" dirty="0" smtClean="0"/>
              <a:t>,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ru-RU" sz="5400" b="1" dirty="0"/>
              <a:t>КОТОРЫЕ В НЕМ </a:t>
            </a:r>
            <a:r>
              <a:rPr lang="ru-RU" sz="5400" b="1" dirty="0" smtClean="0"/>
              <a:t>ПОКАЗАНЫ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                               (</a:t>
            </a:r>
            <a:r>
              <a:rPr lang="ru-RU" sz="5400" dirty="0"/>
              <a:t>2 БАЛЛА) </a:t>
            </a:r>
          </a:p>
        </p:txBody>
      </p:sp>
    </p:spTree>
    <p:extLst>
      <p:ext uri="{BB962C8B-B14F-4D97-AF65-F5344CB8AC3E}">
        <p14:creationId xmlns:p14="http://schemas.microsoft.com/office/powerpoint/2010/main" val="22207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0"/>
            <a:ext cx="8260532" cy="63093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НОВОРОЖДЕННЫЙ</a:t>
            </a:r>
          </a:p>
          <a:p>
            <a:r>
              <a:rPr lang="ru-RU" sz="4400" dirty="0" smtClean="0"/>
              <a:t>ГРУДНОЙ</a:t>
            </a:r>
          </a:p>
          <a:p>
            <a:r>
              <a:rPr lang="ru-RU" sz="4400" dirty="0" smtClean="0"/>
              <a:t>ДЕТСТВО</a:t>
            </a:r>
          </a:p>
          <a:p>
            <a:r>
              <a:rPr lang="ru-RU" sz="4400" dirty="0" smtClean="0"/>
              <a:t>ПОДРОСТКОВЫЙ</a:t>
            </a:r>
          </a:p>
          <a:p>
            <a:r>
              <a:rPr lang="ru-RU" sz="4400" dirty="0" smtClean="0"/>
              <a:t>                                   ЮНОШЕСТВО</a:t>
            </a:r>
          </a:p>
          <a:p>
            <a:r>
              <a:rPr lang="ru-RU" sz="4400" dirty="0" smtClean="0"/>
              <a:t>                                   ЗРЕЛОСТЬ</a:t>
            </a:r>
          </a:p>
          <a:p>
            <a:r>
              <a:rPr lang="ru-RU" sz="4400" dirty="0" smtClean="0"/>
              <a:t>                                   ПОЖИЛОЙ  </a:t>
            </a:r>
          </a:p>
          <a:p>
            <a:r>
              <a:rPr lang="ru-RU" sz="4400" dirty="0" smtClean="0"/>
              <a:t>                                   СТАРОСТЬ</a:t>
            </a:r>
            <a:endParaRPr lang="ru-RU" sz="4400" dirty="0"/>
          </a:p>
        </p:txBody>
      </p:sp>
      <p:pic>
        <p:nvPicPr>
          <p:cNvPr id="11266" name="Picture 2" descr="http://www.uznayvse.ru/images/stories/uzn_1339960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15" y="260648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amam96.ru/uploads/posts/2011-03/1299086620_novoroz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104456" cy="30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091" y="2060848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smtClean="0">
                <a:solidFill>
                  <a:srgbClr val="FF0000"/>
                </a:solidFill>
              </a:rPr>
              <a:t>БОНУС- ЛОТО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ru-RU" sz="5400" b="1" dirty="0"/>
              <a:t>КТО БЫСТРЕЕ ВСЕХ СЛОЖИТ ПРАВИЛЬНО КАРТОЧКУ БИОЛОГИЧЕСКОГО ЛОТО, ТОТ ПОЛУЧИТ </a:t>
            </a:r>
            <a:r>
              <a:rPr lang="ru-RU" sz="5400" b="1" dirty="0" smtClean="0"/>
              <a:t>ДОПОЛНИТЕЛЬНЫЙ</a:t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БОНУС-БАЛЛ</a:t>
            </a:r>
            <a:r>
              <a:rPr lang="ru-RU" sz="5400" b="1" dirty="0">
                <a:solidFill>
                  <a:srgbClr val="FF0000"/>
                </a:solidFill>
              </a:rPr>
              <a:t>!!!!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313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.allday.ru/uploads/posts/2009-05/1243795950_e4828ae464ac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08" y="620688"/>
            <a:ext cx="2892960" cy="59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2068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ПОДВЕДИТЕ ИТОГИ </a:t>
            </a:r>
            <a:br>
              <a:rPr lang="ru-RU" b="1" dirty="0" smtClean="0"/>
            </a:br>
            <a:r>
              <a:rPr lang="ru-RU" b="1" dirty="0" smtClean="0"/>
              <a:t>ЗАЧЕТНОЙ РАБОТЫ!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492896"/>
            <a:ext cx="6653027" cy="39212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НЕСОМНЕННО, КАЖДЫЙ ИЗ ВАС ПОСТАРАЛСЯ</a:t>
            </a:r>
          </a:p>
          <a:p>
            <a:pPr marL="0" indent="0" algn="ctr">
              <a:buNone/>
            </a:pPr>
            <a:r>
              <a:rPr lang="ru-RU" b="1" dirty="0" smtClean="0"/>
              <a:t>И ЗАРАБОТАЛ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ВЫСОКИЙ БАЛЛ!!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IYAQQMBIgACEQEDEQH/xAAcAAABBAMBAAAAAAAAAAAAAAAABAUGBwEDCAL/xABBEAABAwIDBAUIBwYHAAAAAAABAgMEABEFEiEGMVGBBxMUQWEVIjJScXKRoSNCQ2KxwfAIU7LR4fEkJSYzNJKi/8QAGQEAAwEBAQAAAAAAAAAAAAAAAAIDBAEF/8QAKBEAAgIBBAEBCQEAAAAAAAAAAAECEQMSITFBBLETMjNCUWFxgcEi/9oADAMBAAIRAxEAPwCx7HHZ0wvSVtQYhyENm2Y79b+FjzpZg76W8UchsPKfYU0Xwo/V1SLfM6eHtrGz6FJexqO6Dfti1Jzd6FAW5bxyohy4+GQyz9GZgNsilZVOknjbxrCqjJSb+tv+F3umkP8ARTF5YnlOmHtZrbu0XF/+ops2i24j7ORI7uLIbjrfzBKSpShmG8XSk8RvtVl5WJul6MT2UiYUVW2HdLuCvhZlvxGQn0bOrJVyyVIcN2xYxSGmZAjl6OpSgFpXbdv0UBXX5GNc7fph7KXQ4Y5LeS7FgRldW9KUbOE2CQmxPypEpU3DQzIE3tkZarlROh0466aaW/OsYniUPEMBXJW2pDisyGUq1Vm3aW7qU4lHDGz7ca1lEoTa9/OuCfzqU3quUX1aGSqk0OfbGvWHxH86K8+Tov7lNFXuYn+RCqQImKuJXa7hFjxBtXrHIDBjPzEpyvoTmuO+3GveNR8wbeH1TY0plkP4W8fWaP4Vn03rhL8oa6poa2hVXftAaQMEFvt3f4U1abW+qv8A2gE/5XgyuElwf+R/Ks/jfERTI9imWfTPjV+dHSOr2DhlWgIfVy6xdUJHH0uveRXQ+ybPVbC4cgixVDzW94E/nVfO9w5g5JFsvgTBiRZz6nHF5fNbJ80ede5HebgfAcKxjM8zMcg4awSMsgZ8v3Tc35A094YUxsGZWs2QhrOTwG+mPZWIuTiUrFHvXVkHddW8/lTOCUYY498hduUn0SvWii1FbjNueXW0uNqQsXBFjTfEKkF6E7vsSnx/W/40503Yww6pkSIv/JYOdA9cDennUcsfnXXoPF9MQMHMAeIvVa9PgC8LwZsEFZkrUE95ARr+IqxMPebdaC2jmRcgHwvW/EMNgYqwGMShsSmkqCkpeQFAHiL7jXn4nplZeStFA9Gexzm0ePNmSyvydFIckrtYK4IB4nw7r+FXTLaahYeI8dGVlpCW0IveyRYAfCpBh8KHh0URoEZqMwDcNtJCRfjTFiim0KbDyrIDqVKHEJOYj26U3kS10GJaWOeKqWWI2Exz9K4lIWR9VI/tTvCjNw4yGGhZKBb20iweI4M82YP8VI1I/dp7k06VtxRtub79CMntpQUUUVcQKwd1ZooAjQj9jnyW0izSnc6AO64BPzJ+BpahVOEyMH2ikWC7gpVwI/VudRHG5+MYe6gwcKEphCVGQpbuTKbgJCTY3J17uFedlxPHK1wXjLUSXPpvqPx4pxXHm1LAMWO4pRvuUpNvwKhWzBZeLS3JDGJ4emG8lyzGRwrStFhrmsNb37hpapFh8BmBGaZaHoC2Y71Em5J9pruPC8jTfCBz0ioC1Zoor0CAUUUUAFFFFAHlZISSBcgaDjUK2mmSU4VIbZTElvuuIvFcUlNgVi58492/dU2NV/0iH/S86bFS2iYqQwhh7ICpOZ1Cbg+6fnWbyL2SKQrex3wuS8vElFlqP1SX8oSyoElJSLqVY6EG4seHKpVUW2eY8kzDDcd6zK44z1hABUTZxN7fdNqlNPgvS7OTq9goooqwgUUUUAFFFRPG8ZSiatrtqGcmgT1oSeetcboB2xmdkT2ZlSM69FkqtlTpfna9Vx0v4hIj7NswmGkhuS+gl/PfKpCgpKQBc3Nr3NhYHW5Ap4h7T4bmU3Oy9YFEKXmSoK13771DulbFY7vkpGz7vVJWpxUoxTkKgMuXNx768/XKeU0aaiL9ncR2i8ruxcWLUhUzLKafS5lKcmRBOtt6bWGhuNd5q2MKniW1lcsl9PpJ4gfWtwqj28RxkrwSdieHwWIyZLalyG38zj4OhK0lZ3gk7t+ulTBO0cNzFGkwVhlNldY6XEpFraDQ8aeM5RmvuccU4ln0VHtm8S7U8ptMlL6LE3C81jp3/GpDW1OyAUUUV0DB3GuVZy+3yXJks9ZIeOdxxRN1GuqzurlZwBvRQ8KnkKYxOGmTolCTp41gMIT6KU251sStpPpfGvZWk21qZU1pSAk2Si/u1govvSn4VuSWxceaedCRcXH4VwCZdDi32NsUtIUUsPMOZ0g6KIGl/nV8VRXRKLbZx9fsXdOVXrVocEcnIUUUU4gVy6+CVOBRtlcI5Xrpuc+I0N98/ZtlQ5CuXJi1dqUFKKfON7i1TmPBmFRLki9uVHZTbRevjW7MyvcpXtAtXizN/wDdI9pqdsrseOykgjMOVZMVd/NPzrYlsaZXN/fevJzJv9KNPGjcCYdErbje2sbObjqXe/7tXxXPGwct5jaOO606AUIWbjhauhgbjSqw4JT5M0UUU4hG+kGTJjbKy1wygOkoSCvcAVC9c7S4jgWVLWlS1KJKiNSb6miipyW48XSNRglNwXEnT1K2twFkAhxNvdooqbKIUdgWnQrQfaivCYBKt7d/coooOjts8h2BNTKbcAUAQMotfdcHiP6HuroyEsuQ2HCLFTaVHmKKKpAlM3UUUVQ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IYAQQMBIgACEQEDEQH/xAAcAAABBAMBAAAAAAAAAAAAAAAABAUGBwEDCAL/xABBEAABAwIDBAUIBwYHAAAAAAABAgMEABEFEiEGMVGBBxMUQWEVIjJScXKRoSNCQ2KxwfAIU7LR4fEkJSYzNJKi/8QAGQEAAwEBAQAAAAAAAAAAAAAAAAIDBAEF/8QAKBEAAgIBBAEBCQEAAAAAAAAAAAECEQMSITFBBLETMjNCUWFxgcEi/9oADAMBAAIRAxEAPwCx7HHZ0wvSVtQYhyENm2Y79b+FjzpZg76W8UchsPKfYU0Xwo/V1SLfM6eHtrGz6FJexqO6Dfti1Jzd6FAW5bxyohy4+GQyz9GZgNsilZVOknjbxrCqjJSb+tv+F3umkP8ARTF5YnlOmHtZrbu0XF/+ops2i24j7ORI7uLIbjrfzBKSpShmG8XSk8RvtVl5WJul6MT2UiYUVW2HdLuCvhZlvxGQn0bOrJVyyVIcN2xYxSGmZAjl6OpSgFpXbdv0UBXX5GNc7fph7KXQ4Y5LeS7FgRldW9KUbOE2CQmxPypEpU3DQzIE3tkZarlROh0466aaW/OsYniUPEMBXJW2pDisyGUq1Vm3aW7qU4lHDGz7ca1lEoTa9/OuCfzqU3quUX1aGSqk0OfbGvWHxH86K8+Tov7lNFXuYn+RCqQImKuJXa7hFjxBtXrHIDBjPzEpyvoTmuO+3GveNR8wbeH1TY0plkP4W8fWaP4Vn03rhL8oa6poa2hVXftAaQMEFvt3f4U1abW+qv8A2gE/5XgyuElwf+R/Ks/jfERTI9imWfTPjV+dHSOr2DhlWgIfVy6xdUJHH0uveRXQ+ybPVbC4cgixVDzW94E/nVfO9w5g5JFsvgTBiRZz6nHF5fNbJ80ede5HebgfAcKxjM8zMcg4awSMsgZ8v3Tc35A094YUxsGZWs2QhrOTwG+mPZWIuTiUrFHvXVkHddW8/lTOCUYY498hduUn0SvWii1FbjNueXW0uNqQsXBFjTfEKkF6E7vsSnx/W/40503Yww6pkSIv/JYOdA9cDennUcsfnXXoPF9MQMHMAeIvVa9PgC8LwZsEFZkrUE95ARr+IqxMPebdaC2jmRcgHwvW/EMNgYqwGMShsSmkqCkpeQFAHiL7jXn4nplZeStFA9Gexzm0ePNmSyvydFIckrtYK4IB4nw7r+FXTLaahYeI8dGVlpCW0IveyRYAfCpBh8KHh0URoEZqMwDcNtJCRfjTFiim0KbDyrIDqVKHEJOYj26U3kS10GJaWOeKqWWI2Exz9K4lIWR9VI/tTvCjNw4yGGhZKBb20iweI4M82YP8VI1I/dp7k06VtxRtub79CMntpQUUUVcQKwd1ZooAjQj9jnyW0izSnc6AO64BPzJ+BpahVOEyMH2ikWC7gpVwI/VudRHG5+MYe6gwcKEphCVGQpbuTKbgJCTY3J17uFedlxPHK1wXjLUSXPpvqPx4pxXHm1LAMWO4pRvuUpNvwKhWzBZeLS3JDGJ4emG8lyzGRwrStFhrmsNb37hpapFh8BmBGaZaHoC2Y71Em5J9pruPC8jTfCBz0ioC1Zoor0CAUUUUAFFFFAHlZISSBcgaDjUK2mmSU4VIbZTElvuuIvFcUlNgVi58492/dU2NV/0iH/S86bFS2iYqQwhh7ICpOZ1Cbg+6fnWbyL2SKQrex3wuS8vElFlqP1SX8oSyoElJSLqVY6EG4seHKpVUW2eY8kzDDcd6zK44z1hABUTZxN7fdNqlNPgvS7OTq9goooqwgUUUUAFFFRPG8ZSiatrtqGcmgT1oSeetcboB2xmdkT2ZlSM69FkqtlTpfna9Vx0v4hIj7NswmGkhuS+gl/PfKpCgpKQBc3Nr3NhYHW5Ap4h7T4bmU3Oy9YFEKXmSoK13771DulbFY7vkpGz7vVJWpxUoxTkKgMuXNx768/XKeU0aaiL9ncR2i8ruxcWLUhUzLKafS5lKcmRBOtt6bWGhuNd5q2MKniW1lcsl9PpJ4gfWtwqj28RxkrwSdieHwWIyZLalyG38zj4OhK0lZ3gk7t+ulTBO0cNzFGkwVhlNldY6XEpFraDQ8aeM5RmvuccU4ln0VHtm8S7U8ptMlL6LE3C81jp3/GpDW1OyAUUUV0DB3GuVZy+3yXJks9ZIeOdxxRN1GuqzurlZwBvRQ8KnkKYxOGmTolCTp41gMIT6KU251sStpPpfGvZWk21qZU1pSAk2Si/u1govvSn4VuSWxceaedCRcXH4VwCZdDi32NsUtIUUsPMOZ0g6KIGl/nV8VRXRKLbZx9fsXdOVXrVocEcnIUUUU4gVy6+CVOBRtlcI5Xrpuc+I0N98/ZtlQ5CuXJi1dqUFKKfON7i1TmPBmFRLki9uVHZTbRevjW7MyvcpXtAtXizN/wDdI9pqdsrseOykgjMOVZMVd/NPzrYlsaZXN/fevJzJv9KNPGjcCYdErbje2sbObjqXe/7tXxXPGwct5jaOO606AUIWbjhauhgbjSqw4JT5M0UUU4hG+kGTJjbKy1wygOkoSCvcAVC9c7S4jgWVLWlS1KJKiNSb6miipyW48XSNRglNwXEnT1K2twFkAhxNvdooqbKIUdgWnQrQfaivCYBKt7d/coooOjts8h2BNTKbcAUAQMotfdcHiP6HuroyEsuQ2HCLFTaVHmKKKpAlM3UUUVQQ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IYAQQMBIgACEQEDEQH/xAAcAAABBAMBAAAAAAAAAAAAAAAABAUGBwEDCAL/xABBEAABAwIDBAUIBwYHAAAAAAABAgMEABEFEiEGMVGBBxMUQWEVIjJScXKRoSNCQ2KxwfAIU7LR4fEkJSYzNJKi/8QAGQEAAwEBAQAAAAAAAAAAAAAAAAIDBAEF/8QAKBEAAgIBBAEBCQEAAAAAAAAAAAECEQMSITFBBLETMjNCUWFxgcEi/9oADAMBAAIRAxEAPwCx7HHZ0wvSVtQYhyENm2Y79b+FjzpZg76W8UchsPKfYU0Xwo/V1SLfM6eHtrGz6FJexqO6Dfti1Jzd6FAW5bxyohy4+GQyz9GZgNsilZVOknjbxrCqjJSb+tv+F3umkP8ARTF5YnlOmHtZrbu0XF/+ops2i24j7ORI7uLIbjrfzBKSpShmG8XSk8RvtVl5WJul6MT2UiYUVW2HdLuCvhZlvxGQn0bOrJVyyVIcN2xYxSGmZAjl6OpSgFpXbdv0UBXX5GNc7fph7KXQ4Y5LeS7FgRldW9KUbOE2CQmxPypEpU3DQzIE3tkZarlROh0466aaW/OsYniUPEMBXJW2pDisyGUq1Vm3aW7qU4lHDGz7ca1lEoTa9/OuCfzqU3quUX1aGSqk0OfbGvWHxH86K8+Tov7lNFXuYn+RCqQImKuJXa7hFjxBtXrHIDBjPzEpyvoTmuO+3GveNR8wbeH1TY0plkP4W8fWaP4Vn03rhL8oa6poa2hVXftAaQMEFvt3f4U1abW+qv8A2gE/5XgyuElwf+R/Ks/jfERTI9imWfTPjV+dHSOr2DhlWgIfVy6xdUJHH0uveRXQ+ybPVbC4cgixVDzW94E/nVfO9w5g5JFsvgTBiRZz6nHF5fNbJ80ede5HebgfAcKxjM8zMcg4awSMsgZ8v3Tc35A094YUxsGZWs2QhrOTwG+mPZWIuTiUrFHvXVkHddW8/lTOCUYY498hduUn0SvWii1FbjNueXW0uNqQsXBFjTfEKkF6E7vsSnx/W/40503Yww6pkSIv/JYOdA9cDennUcsfnXXoPF9MQMHMAeIvVa9PgC8LwZsEFZkrUE95ARr+IqxMPebdaC2jmRcgHwvW/EMNgYqwGMShsSmkqCkpeQFAHiL7jXn4nplZeStFA9Gexzm0ePNmSyvydFIckrtYK4IB4nw7r+FXTLaahYeI8dGVlpCW0IveyRYAfCpBh8KHh0URoEZqMwDcNtJCRfjTFiim0KbDyrIDqVKHEJOYj26U3kS10GJaWOeKqWWI2Exz9K4lIWR9VI/tTvCjNw4yGGhZKBb20iweI4M82YP8VI1I/dp7k06VtxRtub79CMntpQUUUVcQKwd1ZooAjQj9jnyW0izSnc6AO64BPzJ+BpahVOEyMH2ikWC7gpVwI/VudRHG5+MYe6gwcKEphCVGQpbuTKbgJCTY3J17uFedlxPHK1wXjLUSXPpvqPx4pxXHm1LAMWO4pRvuUpNvwKhWzBZeLS3JDGJ4emG8lyzGRwrStFhrmsNb37hpapFh8BmBGaZaHoC2Y71Em5J9pruPC8jTfCBz0ioC1Zoor0CAUUUUAFFFFAHlZISSBcgaDjUK2mmSU4VIbZTElvuuIvFcUlNgVi58492/dU2NV/0iH/S86bFS2iYqQwhh7ICpOZ1Cbg+6fnWbyL2SKQrex3wuS8vElFlqP1SX8oSyoElJSLqVY6EG4seHKpVUW2eY8kzDDcd6zK44z1hABUTZxN7fdNqlNPgvS7OTq9goooqwgUUUUAFFFRPG8ZSiatrtqGcmgT1oSeetcboB2xmdkT2ZlSM69FkqtlTpfna9Vx0v4hIj7NswmGkhuS+gl/PfKpCgpKQBc3Nr3NhYHW5Ap4h7T4bmU3Oy9YFEKXmSoK13771DulbFY7vkpGz7vVJWpxUoxTkKgMuXNx768/XKeU0aaiL9ncR2i8ruxcWLUhUzLKafS5lKcmRBOtt6bWGhuNd5q2MKniW1lcsl9PpJ4gfWtwqj28RxkrwSdieHwWIyZLalyG38zj4OhK0lZ3gk7t+ulTBO0cNzFGkwVhlNldY6XEpFraDQ8aeM5RmvuccU4ln0VHtm8S7U8ptMlL6LE3C81jp3/GpDW1OyAUUUV0DB3GuVZy+3yXJks9ZIeOdxxRN1GuqzurlZwBvRQ8KnkKYxOGmTolCTp41gMIT6KU251sStpPpfGvZWk21qZU1pSAk2Si/u1govvSn4VuSWxceaedCRcXH4VwCZdDi32NsUtIUUsPMOZ0g6KIGl/nV8VRXRKLbZx9fsXdOVXrVocEcnIUUUU4gVy6+CVOBRtlcI5Xrpuc+I0N98/ZtlQ5CuXJi1dqUFKKfON7i1TmPBmFRLki9uVHZTbRevjW7MyvcpXtAtXizN/wDdI9pqdsrseOykgjMOVZMVd/NPzrYlsaZXN/fevJzJv9KNPGjcCYdErbje2sbObjqXe/7tXxXPGwct5jaOO606AUIWbjhauhgbjSqw4JT5M0UUU4hG+kGTJjbKy1wygOkoSCvcAVC9c7S4jgWVLWlS1KJKiNSb6miipyW48XSNRglNwXEnT1K2twFkAhxNvdooqbKIUdgWnQrQfaivCYBKt7d/coooOjts8h2BNTKbcAUAQMotfdcHiP6HuroyEsuQ2HCLFTaVHmKKKpAlM3UUUVQQ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biletvdet.ru/wp-content/uploads/2012/06/Risuno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7124"/>
            <a:ext cx="3059832" cy="41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korpunktrf.ru/sites/default/files/styles/large/public/field/image/vrach_34.jpg?itok=rLBkxx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82701"/>
            <a:ext cx="285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ТЕПЕРЬ ПРЕДСТАВЬТЕ СЕБЯ ВРАЧАМИ, К КОТОРЫМ </a:t>
            </a:r>
            <a:r>
              <a:rPr lang="ru-RU" dirty="0" smtClean="0"/>
              <a:t>ЖЕНЩИНЫ </a:t>
            </a:r>
            <a:r>
              <a:rPr lang="ru-RU" dirty="0" smtClean="0"/>
              <a:t>ПРИШЛИ НА </a:t>
            </a:r>
            <a:r>
              <a:rPr lang="ru-RU" dirty="0" smtClean="0"/>
              <a:t>КОНСУЛЬТАЦИЮ </a:t>
            </a:r>
            <a:r>
              <a:rPr lang="ru-RU" dirty="0" smtClean="0"/>
              <a:t>И ПРОСЯТ ВАС ПОДОБРАТЬ ИМ ПОДХОДЯЩИЕ СРЕДСТВА КОНТРАЦЕПЦИИ</a:t>
            </a:r>
            <a:endParaRPr lang="ru-RU" dirty="0"/>
          </a:p>
        </p:txBody>
      </p:sp>
      <p:pic>
        <p:nvPicPr>
          <p:cNvPr id="8198" name="Picture 6" descr="http://itop-gear.ru/uploads/posts/2013-12/1385999116_vopr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56" y="4365104"/>
            <a:ext cx="2491777" cy="23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1) ЯИЧНИКИ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2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2) ПЛАЦЕНТА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3) МАТКА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4) СПЕРМАТОЗОИД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mirtut.ru/wp-content/uploads/2012/07/%D1%8F%D0%B8%D1%87%D0%BD%D0%B8%D0%BA%D0%B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210550" cy="299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ЯИЧНИКИ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9851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ЖЕНСКИЕ ПОЛОВЫЕ ЖЕЛЕЗЫ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ЖЕНСКИЕ ВНУТРЕННИЕ ПОЛОВЫЕ ОРГАНЫ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c.academic.ru/pictures/enc_medicine/0268840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738692"/>
            <a:ext cx="3949105" cy="49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9" y="-24340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ПЛАЦЕНТА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38692"/>
            <a:ext cx="4114800" cy="464263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«ДЕТСКОЕ МЕСТО», МЕСТО ПРИКРЕПЛЕНИЯ ЭМБРИОНА К СТЕНКЕ МАТЕРИ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ОРГАН СВЯЗИ МАТЕРИ И ПЛОДА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3.gstatic.com/images?q=tbn:ANd9GcTIsQbPgpfzjEBq0lIbjwZbWa8XheC83I6Rx0AkPADJGA_uoJJz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7"/>
            <a:ext cx="43087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174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МАТКА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2132858"/>
            <a:ext cx="4480049" cy="4392486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МЫШЕЧНЫЙ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ВНУТРЕННИЙ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ПОЛОВОЙ ОРГАН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ЖЕНЩИНЫ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ОРГАН, В КОТОРОМ ПРОИСХОДИТ ВЫНАШИВАНИЕ ПЛОДА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0ApwMBIgACEQEDEQH/xAAbAAEAAgMBAQAAAAAAAAAAAAAABQYBAwQHAv/EADsQAAIBAwMCBAQEBQIFBQAAAAECAwAEEQUSIQYxE0FRYSIycZEUQoGhFSNSscHw8QczotHhJENyktL/xAAaAQEAAgMBAAAAAAAAAAAAAAAAAgMBBAUG/8QAJhEAAgMAAgIBAgcAAAAAAAAAAAECAxESIQQxQQVREyJhcbHB8P/aAAwDAQACEQMRAD8A9xpSlAKxms1w6xFdzWRSwl8KfxIyGzj4Q4Lf9ORQHbms1Wba36ljj8KS6iJYO7SnDEMZdwVQR8oQkDPt756Jh1F4M7Ry2QkDuIlKHkYG058uc/egJ6lVy4HVDxzLbvZI5QiNyMgN4hwcf/DHrzirDHu8Nd/zYGcetAfVKVX76XXk1N/wsQeyDqw+XcQF+JeSO5P/AEn1FAWClV+K86hJiMlhb4Zl3gcFF2gn83JySPLGM8+crpct1NZRPfwiG4IO+MY45OPM+WD3NAddKVquplt7eSZ87I0LttGTgDPAoDbSoa06m0q5iD/jIotxICyOueDgngkEZHfNbj1BpIVmOo22Fxu+PtkEj7gH7UBJ0rns7y3vYzJazJKgbaWQ5GfMV0UApSlAKUpQClKUArGagep9efSRbwW0ayXVwTt3n4UAHJP+Peq++r66fiF6ASeywrtz6c5qErEnhs1eLOyPLpL9S2a7YT31sDa3LwTRrJsKuyhmKMozg+RIPIPao246eu7uGS2uNSZ4GiVRvBb495YkjdkjAUDJ9efXgsOp5ZB+E1YIjlxsmQEK2CCQR5HAP+u1ttbqC5QtBKjqDg7T2PvWYyUvRVZVOt5JHPpdlcWbXRuLxrkTTGSMFSPDXGAo5Pp5YGc8Cu7NMioXX9ZNgggtFEt44+FT8sY/qf0H96y3iIwg5y4o6tV1qx0pAbuXDt8kajLt9B/ntVYvOsNSckafpSKn9VxJk/8A1H/eo3esbvO4e8u5Dl55BxnHl7Vlrm6PdmHkQo2jPoMVRKxt9HXq8GuK2fbDdZ6zp5cSafbToJHONzRnliTzz5+1TGhf8Q9I1GZbe6D2Fw3AExyhPs3/AHxULvnQfM4zI2Rk5PJ/aobVtAg1EbliaKVuzRgfuv8AsaKxp9h+HVOPXTPYwc9q+J4UnieKVQ8bqVdT2IPlXm3RHVN3o8kOg9THCFglnf5zG3ojE4IPbGR9fIn0zIq9PUcqyuVcsZxrpdilwbhbSETH84QZ8/8A9N965bfSdKubYH+HW4XcRtKD8u5P7Ej9a7dQvYNPtJLq5fZFGMsao0V51BrMTDTEmt7EO4BRVDyZYn83HnWHLDNVTs+cX3Zd4EsrCNli8GFASzAEAA+tRlz1hotu5Q3JkYd/DQtj9ar1v0RdyJ4k00cTt825jIce/ln6cV9dRdPWWi9PzXMdy63Ma5RiRhz6BRxUHKWejZjT4/JRcm/2RcNL1ay1WHxbCdZVHBx3H1Fd1UDocEayXUBRNbFnA9iMf3NX4VOEuS0p8mlU2OKZmlKVI1xWDWaUBReuY9mt6Vctwmx4/qTg/tj96memdRheza2lKxy25wwJxkHsf1rf1Zpv8R0eVIwfFj/mR7Rzkc8fbt59q8tlkivprVTbRy3STBWxhgwB5GDww9B7iqJbCenTpivI8fhvcT0zUbHR9Rky06Ry45aMgbvr5GoOeyvun5DPp8rSW5/Mnyt7EeR/Y/U1gyxNLndwchf6fTGO/Hof8VvEqujwNGBE5UNH8wbzzgHIxj5hg/ao802FCcI5ur7M67jqpZ0SLRreS5uZBjLIURD7kjn9M/rUVeaLeRRG61e9zLK2TFFIY8+/B3NgY7t2HAHauyzvJYLiW30fR53k7G6eQyLnzG5zgfT9q7rfppriVr3W5RdXeP5aD/lxHyI/qI9TgDyAqzHJFKlGp9dfyUW70SwvNxuINr4+dZCrr5c+v65qo3+jS2WotZzTvIjDcj5+ZT54z3yD9s+dejSr4bN8ONwBAHcEnkfeq51ZCfwsN4q5a2l+Lbz8DcH7HH2JqjtdHZai0po430K1uLiRpXY/ESSeexxn7Cs6d03by4nmknijYbo1jfYdvkSe+T/r0qUtQJNMZjlhJhBjvk9/0FSu1QAoAzwSMdh/ntTfky4R6giOeztoLUxyzzrbAHe88hlGB7ODxweMVOaRB1CbZX0bW7W6gX5YyQ/HkCfIfoK6ul7KG9vroXNvHNBHEq4kQMCW55H6VI3XRtiBu0mSbTpl+TwnJQe23PA9lIq2uLzTm+XdCNnDP7Ia803U7+VT1JIIbYHJSIhmkx5Z8l7cYHuT2qTsdbFrbJb28KAIzgBjkkbj6dv3rhuJLgXCw6nJsuYgVJkOQwwcMjcDB9/cVqjlDuqQBp27hI1LNyT+g8+e3NRlJp9EVXGa2Xo6tZ6+h06MRyWE3jyqREdy7C3pnII8u486qqQT6nP+O1a6kuZGIYLuPhxj2H7VbG6Kg1Q21xqgZXifOxTyU242k+5AJ+nfvUJpmiXun6zCurWTDTp7p4omV87ecJv9mwMf7VmSm80s8ezx6+XH3/vRZ+jrMgS3zLgONkZ9V7k/erQK+URUUKqgADAAr6q+KxYcy6x2zc2KUpWSsUpSgNVysjQusLBJCCFZhkA+uPOqt0t0dHpU9zdXrrcy3BO5ZEVgpDsQw+qkfTmrdWM4rGJklOUU0vk4L3SLS8kEjqVcfmTAz9a5U6ct1PxXFw65zgsOfqcVM5FM0cUzKsmliZqtraK1hWGBAkajhRW3GBWa5rqeSJ4UiRWaVyvxNgDCk+h9KyQKn1PaNbXbeGMCc+NEfVhy6fX8w9ct6VBXMMc0bpIivGylGQcZBx5/671eNdinn02YzRQL4K+KjiY5RlBIPy/t5gkVTryMxmQrGBwQFD4wPQDHv39qosjj1HZ8G7lD8Nlf0ETvPJbTP/Ksm2IwXg5/MffGPvU7IZGfIUszELg+vt9hXDpvgpcX5iOM3GGBy/JijJxz71MaFbm41u3jYqNil920kgge5571DNeG3z4Rc2vRctC08adp6RNgyt8UjerGpGtMKSqSXmLj0KgYrg6lGqmxQaI7rceJ8RRY2O3a39ZA77a2UsWHnZyc5OT+TvubS3ulC3MEUyg5xIgYfvWYbW3gz4EMUWe+xAM1CR3uvi8gguLGFIpZCnjq27aAGO5hkY4VRj1cehFalvupvDlVbC3kmjSMcjYpc7S2Muc4y327nsMkdLLivlo1b5gDznkVAzXXU4eURabaFQzBD4/dd42n6lcnHl6+VbLCfqGS9h/HWdvDblX8Tw5Q2DufbjzPwiPJ47nj0AnaVV7q96tWJfw+mWrObdGb4xxKWwwxv7BcHv8Ar5VZ1ztG7vQGaUpQClKUAqB1W21mTVVeykUWh8Pdm4KFcMd2FAOeMedT1RmuaVJqkSRxX9xZ7d2WgYqWBUrjgj1P0OD5UBGG26sLKTdaeMGTPwsQQQ2wY489p5zwMd8mpPSk1SOef+IvE0WyPwthBO7B39lGBnGBz5/SuNunp38Vjq14sjtIVZHI2BtnYZxxtOMg/Ma69H0qXTpZ3kv57lZQoVJSSI8Fj8OST+b9hQHbJNIj7VtZZB/UpTH7muWWaSS+sg1vJGBIxyxU/kb0JqRriv3EdxZu+diyNuIGcfA1Ac3U7Y0W5izg3AEAPpvO0n9ASf0ql3js6ysM5yTg4OAf9/2q29QzwXFhtRySrg9j6Ef5rzyLVwWktr9FgnjYqwLhlYDHY9wD3wQKptOr9OcYptvs09MguL1w3wNeuQAxPmRxx548j5VO6ZdfhNYtJwf5e/ax9jxwP1FVzSLuCyguo5RcIHnZ1ZIiwKlmIIxk/wCamNDd9Yu08BJtnjYHiKoyBycc+g71Vj035Sh+G0/WHqQr6rnieZnAeDYv9W8GtGr3N5bRQtY2wuHaQqykkYXaxzny5A+9bZ5s7tozmmKrkfUF6b22s30lzJNnLbmXsEycFOwL889hwSeK+YupbydIZYNDupIprczq4fHuqduGI59B65oCzUquL1FeNFKTod6kqAEoRkEGMtwR3II24/et0ur30Nnby/wiaSaS2kleFGOUdQMJnGOST5+XANATtKhtB1a81K4uY7zSZrBYljKGR93iblyR2wMHjuamaAUpSgFKUoBSlKAUpSgFYxWaUBpukEsEiN2ZSK8R6jsFXqmKRgP/AFEALADJ3qSpwMegH717mRkEeorxrrDjqKyJXgxSD158Q57/AKVVb6Oj9Of58JSxGLMxhmAxyCSD+vw5qZ6BtlWXxFA2iNzxnHLntn6VB2DqYSFUZ9ov/FWToljFG58N3OzB2Kf629cVGC7RueZPKpIuGKzWuKTxBnY6c9mFc+q6hHptsJ5I5JNzhAkYGST9SKvOEde0d8U2ioqLqPTJP/fdW2xsQ0TcbwpHOMfnXODxnmst1FpaxJKZ3CvGJFHgSbmUttBA25PJH3B7UBKbRTaKjE6h0lywS8VirBWwrcE5wDx7Gt1jq9hqE88FncpLNbhDKi90DDK5+ooDtAArNKUApSlAKUpQClKUApSlAKUpQCvKf+I8QtNTsZwq4W4dMZwfjUN38hlT+1erVQv+JVvDOkCsHMxkQxYOBuGe57DjPJ9KrsWo2/ClxtRD2U7NaHLkYB7Tg/2GTV06Ng8LT/iwWCpGWAxnCDnHlyTVDj/EWVoYblE2EbSPHO4n2DYBr0bRJIoLNE2yjcSf+S+Oe3OKjWuzc+oWLjiJfFabq1t7yLwbqFJY8g7XGRkVqfUbSO8Fm86LORkIfoT/AGB+1bWuoFUs00YAwSS4Hft96uOQam0uwZVU2cBC4KjwxxjGMfYfan8MsN6yfg4N6oEDbBkKOw+gra1zCrMplQMgywLAFR6n0o1zCjMrSxqVXcwLAbR6n2oDml0TS5k2S6fbMu7dgxjGeefr8R+5rfZ2NrZR7LWFY12qvHchRgZPnwAKyby2wD+IiwcY/mDnIyP2p+Lt923x4txUMBvGSPX6UBvpWr8TDgnxY8AZPxDgVsBzQGaUpQClKUApSlAKUpQClKUArmeyt5blLiSINIgwhbnb7gevvXTSg9Gm5toLqFobmJJY2GCrjINZt4EgQJGCFHbJJ/vW2lBpE3vT9je6g97OjGVo/DJBxkbWXv37M3Gcc571y3/StleK6iS4hMgAkZHB3AIVHcEeh+qj3zYKUBDXHTlhc3dxdTLK0twio5DkD4SpBA9cov2o/Tmnvem7aNzIbdbYjedvhgg4x+gFTNKAhY+mtPjm8VFmD7AgPiH4QFZRj04du1a5ulNKmtlt5YpSgVF4lIJVSpAz3x8I48+fWp6lAVx+jtNd5Sz3RjlVlaMyfDy6vxx6qKsESCONUX5VGAPQV90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178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ЗАЧЕТНЫЙ УРОК </vt:lpstr>
      <vt:lpstr>  1. ДАЙТЕ ОПРЕДЕЛЕНИЕ ПОНЯТИЯМ, КОТОРЫЕ ВИДИТЕ НА ЭКРАНЕ             (0,5 БАЛЛА ЗА          КАЖДЫЙ              ПРАВИЛЬНЫЙ ОТВЕТ) </vt:lpstr>
      <vt:lpstr>1) ЯИЧНИКИ</vt:lpstr>
      <vt:lpstr>2) ПЛАЦЕНТА</vt:lpstr>
      <vt:lpstr>3) МАТКА</vt:lpstr>
      <vt:lpstr>4) СПЕРМАТОЗОИД</vt:lpstr>
      <vt:lpstr> ЯИЧНИКИ</vt:lpstr>
      <vt:lpstr> ПЛАЦЕНТА</vt:lpstr>
      <vt:lpstr> МАТКА</vt:lpstr>
      <vt:lpstr> СПЕРМАТОЗОИД</vt:lpstr>
      <vt:lpstr>  2. НАЗОВИТЕ ПРОЦЕССЫ, ОПИСАННЫЕ НА ЭКРАНЕ   (0,5 БАЛЛА ЗА КАЖДЫЙ  ПРАВИЛЬНЫЙ  ОТВЕТ)  </vt:lpstr>
      <vt:lpstr>1) ПРОЦЕСС ПРИКРЕПЛЕНИЯ  ЗАРОДЫША К СТЕНКЕ МАТКИ</vt:lpstr>
      <vt:lpstr>2) ПРОЦЕСС СЛИЯНИЯ ГАМЕТ (ПОЛОВЫХ КЛЕТОК)</vt:lpstr>
      <vt:lpstr>3) ПРОЦЕСС ВЫНАШИВАНИЯ ПЛОДА</vt:lpstr>
      <vt:lpstr>4) ПРОЦЕСС, КОТОРЫЙ ПРИВОДИТ К ВОЗМОЖНОСТИ ОТЦОВСТВА (МАТЕРИНСТВА)</vt:lpstr>
      <vt:lpstr>1) ПРОЦЕСС ПРИКРЕПЛЕНИЯ  ЗАРОДЫША К СТЕНКЕ МАТКИ  ИМПЛАНТАЦИЯ</vt:lpstr>
      <vt:lpstr>2) ПРОЦЕСС СЛИЯНИЯ ГАМЕТ (ПОЛОВЫХ КЛЕТОК)   ОПЛОДОТВОРЕНИЕ</vt:lpstr>
      <vt:lpstr>3) ПРОЦЕСС ВЫНАШИВАНИЯ ПЛОДА   БЕРЕМЕННОСТЬ </vt:lpstr>
      <vt:lpstr>4) ПРОЦЕСС, КОТОРЫЙ ПРИВОДИТ К ВОЗМОЖНОСТИ ОТЦОВСТВА (МАТЕРИНСТВА) ПОЛОВОЕ СОЗРЕВАНИЕ</vt:lpstr>
      <vt:lpstr>  3. ПРАВИЛЬНО ОПРЕДЕЛИТЕ ПОСЛЕДОВАТЕЛЬНОСТЬ И НАПИШИТЕ ЧИСЛО, КОТОРОЕ  ПОЛУЧИЛОСЬ   (2 БАЛЛА)  </vt:lpstr>
      <vt:lpstr>Презентация PowerPoint</vt:lpstr>
      <vt:lpstr>  4. РАССТАВЬТЕ В ПРАВИЛЬНОМ ПОРЯДКЕ КАРТИНКИ, КОТОРЫЕ ВИДИТЕ НА ДОСКЕ                            (2 БАЛЛА) </vt:lpstr>
      <vt:lpstr>2,   4,   1,  6,   5,   3</vt:lpstr>
      <vt:lpstr>   5. РЕШИТЕ ТЕСТОВОЕ ЗАДАНИЕ                  (0,5 БАЛЛА ЗА   КАЖДЫЙ  ПРАВИЛЬНЫЙ  ОТВЕТ)   </vt:lpstr>
      <vt:lpstr>  6. ПРОСМОТРИТЕ ФРАМЕНТ ФИЛЬМА И ВЫПИШИТЕ ЭТАПЫ ПОСТЭМБРИОНАЛЬНОГО РАЗВИТИЯ,  КОТОРЫЕ В НЕМ ПОКАЗАНЫ                                 (2 БАЛЛА) </vt:lpstr>
      <vt:lpstr>Презентация PowerPoint</vt:lpstr>
      <vt:lpstr>  БОНУС- ЛОТО  КТО БЫСТРЕЕ ВСЕХ СЛОЖИТ ПРАВИЛЬНО КАРТОЧКУ БИОЛОГИЧЕСКОГО ЛОТО, ТОТ ПОЛУЧИТ ДОПОЛНИТЕЛЬНЫЙ   БОНУС-БАЛЛ!!!! </vt:lpstr>
      <vt:lpstr>ПОДВЕДИТЕ ИТОГИ  ЗАЧЕТНОЙ РАБОТЫ!</vt:lpstr>
      <vt:lpstr>А ТЕПЕРЬ ПРЕДСТАВЬТЕ СЕБЯ ВРАЧАМИ, К КОТОРЫМ ЖЕНЩИНЫ ПРИШЛИ НА КОНСУЛЬТАЦИЮ И ПРОСЯТ ВАС ПОДОБРАТЬ ИМ ПОДХОДЯЩИЕ СРЕДСТВА КОНТРАЦЕПЦИИ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13</cp:revision>
  <dcterms:created xsi:type="dcterms:W3CDTF">2014-02-23T16:58:57Z</dcterms:created>
  <dcterms:modified xsi:type="dcterms:W3CDTF">2014-02-23T19:19:43Z</dcterms:modified>
</cp:coreProperties>
</file>