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5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9A892-4E37-4DCC-B349-49BFA23C6348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A2A29-EB78-45C0-A7C4-89CB74152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A2A29-EB78-45C0-A7C4-89CB7415274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9FEB-6E4B-40DC-99D3-A1F3847C2635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9B1C-590C-4C1A-99EB-0FC3067B8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9FEB-6E4B-40DC-99D3-A1F3847C2635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9B1C-590C-4C1A-99EB-0FC3067B8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9FEB-6E4B-40DC-99D3-A1F3847C2635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9B1C-590C-4C1A-99EB-0FC3067B8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9FEB-6E4B-40DC-99D3-A1F3847C2635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9B1C-590C-4C1A-99EB-0FC3067B8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9FEB-6E4B-40DC-99D3-A1F3847C2635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9B1C-590C-4C1A-99EB-0FC3067B8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9FEB-6E4B-40DC-99D3-A1F3847C2635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9B1C-590C-4C1A-99EB-0FC3067B8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9FEB-6E4B-40DC-99D3-A1F3847C2635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9B1C-590C-4C1A-99EB-0FC3067B8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9FEB-6E4B-40DC-99D3-A1F3847C2635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9B1C-590C-4C1A-99EB-0FC3067B8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9FEB-6E4B-40DC-99D3-A1F3847C2635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9B1C-590C-4C1A-99EB-0FC3067B8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9FEB-6E4B-40DC-99D3-A1F3847C2635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9B1C-590C-4C1A-99EB-0FC3067B8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9FEB-6E4B-40DC-99D3-A1F3847C2635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19B1C-590C-4C1A-99EB-0FC3067B8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F9FEB-6E4B-40DC-99D3-A1F3847C2635}" type="datetimeFigureOut">
              <a:rPr lang="ru-RU" smtClean="0"/>
              <a:pPr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19B1C-590C-4C1A-99EB-0FC3067B8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image" Target="../media/image11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image" Target="../media/image12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image" Target="../media/image13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image" Target="../media/image14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image" Target="../media/image15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3" Type="http://schemas.openxmlformats.org/officeDocument/2006/relationships/image" Target="../media/image17.png"/><Relationship Id="rId7" Type="http://schemas.openxmlformats.org/officeDocument/2006/relationships/slide" Target="slide6.xml"/><Relationship Id="rId12" Type="http://schemas.openxmlformats.org/officeDocument/2006/relationships/slide" Target="slide13.xml"/><Relationship Id="rId17" Type="http://schemas.openxmlformats.org/officeDocument/2006/relationships/slide" Target="slide17.xml"/><Relationship Id="rId2" Type="http://schemas.openxmlformats.org/officeDocument/2006/relationships/image" Target="../media/image16.png"/><Relationship Id="rId16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image" Target="../media/image18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image" Target="../media/image3.png"/><Relationship Id="rId2" Type="http://schemas.openxmlformats.org/officeDocument/2006/relationships/slide" Target="slide3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image" Target="../media/image4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2" Type="http://schemas.openxmlformats.org/officeDocument/2006/relationships/slide" Target="slide3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image" Target="../media/image5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image" Target="../media/image6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image" Target="../media/image7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8.xml"/><Relationship Id="rId2" Type="http://schemas.openxmlformats.org/officeDocument/2006/relationships/image" Target="../media/image8.png"/><Relationship Id="rId16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5" Type="http://schemas.openxmlformats.org/officeDocument/2006/relationships/slide" Target="slide5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ЗНАЮ, УМЕЮ, МОГУ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63688" y="836712"/>
            <a:ext cx="51845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Утром бабочка проснулась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Улыбнулась, потянулась,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Раз – росой она умылась,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Два – изящно покружилась,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Три – нагнулась и присела, 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На четыре улетела.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Гость\Desktop\перебрать\Новая папка\Изображения\анимашки\Бабочки\342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4"/>
            <a:ext cx="2788212" cy="2716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Гость\Desktop\перебрать\Новая папка\Изображения\анимашки\Бабочки\340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2005013" cy="1743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Гость\Desktop\перебрать\Новая папка\Изображения\анимашки\Бабочки\340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5045" y="3573016"/>
            <a:ext cx="2278955" cy="1743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Знаю 8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81057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483768" y="548680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Разгадай ребус по первым буквам предметов и животных, изображенных на картинках. 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1700808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Получившееся слово означает: </a:t>
            </a:r>
          </a:p>
          <a:p>
            <a:r>
              <a:rPr lang="ru-RU" sz="2400" b="1" dirty="0" smtClean="0"/>
              <a:t>1) устройство для вывода информации; </a:t>
            </a:r>
          </a:p>
          <a:p>
            <a:r>
              <a:rPr lang="ru-RU" sz="2400" b="1" dirty="0" smtClean="0"/>
              <a:t>2) прибор для измерения температуры; </a:t>
            </a:r>
          </a:p>
          <a:p>
            <a:r>
              <a:rPr lang="ru-RU" sz="2400" b="1" dirty="0" smtClean="0"/>
              <a:t>3) в переводе с английского «умный» телефон; </a:t>
            </a:r>
          </a:p>
          <a:p>
            <a:r>
              <a:rPr lang="ru-RU" sz="2400" b="1" dirty="0" smtClean="0"/>
              <a:t>4) способ защиты информации. </a:t>
            </a:r>
          </a:p>
        </p:txBody>
      </p:sp>
      <p:sp>
        <p:nvSpPr>
          <p:cNvPr id="46" name="Скругленный прямоугольник 45">
            <a:hlinkClick r:id="rId3" action="ppaction://hlinksldjump"/>
          </p:cNvPr>
          <p:cNvSpPr/>
          <p:nvPr/>
        </p:nvSpPr>
        <p:spPr>
          <a:xfrm>
            <a:off x="179512" y="5661248"/>
            <a:ext cx="642937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Старт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>
            <a:hlinkClick r:id="rId3" action="ppaction://hlinksldjump"/>
          </p:cNvPr>
          <p:cNvSpPr/>
          <p:nvPr/>
        </p:nvSpPr>
        <p:spPr>
          <a:xfrm>
            <a:off x="104360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>
            <a:hlinkClick r:id="rId4" action="ppaction://hlinksldjump"/>
          </p:cNvPr>
          <p:cNvSpPr/>
          <p:nvPr/>
        </p:nvSpPr>
        <p:spPr>
          <a:xfrm>
            <a:off x="21237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>
            <a:hlinkClick r:id="rId5" action="ppaction://hlinksldjump"/>
          </p:cNvPr>
          <p:cNvSpPr/>
          <p:nvPr/>
        </p:nvSpPr>
        <p:spPr>
          <a:xfrm>
            <a:off x="298782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>
            <a:hlinkClick r:id="rId6" action="ppaction://hlinksldjump"/>
          </p:cNvPr>
          <p:cNvSpPr/>
          <p:nvPr/>
        </p:nvSpPr>
        <p:spPr>
          <a:xfrm>
            <a:off x="39239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>
            <a:hlinkClick r:id="rId7" action="ppaction://hlinksldjump"/>
          </p:cNvPr>
          <p:cNvSpPr/>
          <p:nvPr/>
        </p:nvSpPr>
        <p:spPr>
          <a:xfrm>
            <a:off x="493204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>
            <a:hlinkClick r:id="rId8" action="ppaction://hlinksldjump"/>
          </p:cNvPr>
          <p:cNvSpPr/>
          <p:nvPr/>
        </p:nvSpPr>
        <p:spPr>
          <a:xfrm>
            <a:off x="601216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>
            <a:hlinkClick r:id="rId9" action="ppaction://hlinksldjump"/>
          </p:cNvPr>
          <p:cNvSpPr/>
          <p:nvPr/>
        </p:nvSpPr>
        <p:spPr>
          <a:xfrm>
            <a:off x="7020272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>
            <a:hlinkClick r:id="rId10" action="ppaction://hlinksldjump"/>
          </p:cNvPr>
          <p:cNvSpPr/>
          <p:nvPr/>
        </p:nvSpPr>
        <p:spPr>
          <a:xfrm>
            <a:off x="802838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54">
            <a:hlinkClick r:id="rId11" action="ppaction://hlinksldjump"/>
          </p:cNvPr>
          <p:cNvSpPr/>
          <p:nvPr/>
        </p:nvSpPr>
        <p:spPr>
          <a:xfrm>
            <a:off x="2627784" y="6237312"/>
            <a:ext cx="828675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кругленный прямоугольник 55">
            <a:hlinkClick r:id="rId12" action="ppaction://hlinksldjump"/>
          </p:cNvPr>
          <p:cNvSpPr/>
          <p:nvPr/>
        </p:nvSpPr>
        <p:spPr>
          <a:xfrm>
            <a:off x="1547664" y="6237312"/>
            <a:ext cx="642937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4">
            <a:hlinkClick r:id="rId13" action="ppaction://hlinksldjump"/>
          </p:cNvPr>
          <p:cNvSpPr/>
          <p:nvPr/>
        </p:nvSpPr>
        <p:spPr>
          <a:xfrm>
            <a:off x="3779912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5">
            <a:hlinkClick r:id="rId14" action="ppaction://hlinksldjump"/>
          </p:cNvPr>
          <p:cNvSpPr/>
          <p:nvPr/>
        </p:nvSpPr>
        <p:spPr>
          <a:xfrm>
            <a:off x="4716016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Скругленный прямоугольник 6">
            <a:hlinkClick r:id="rId15" action="ppaction://hlinksldjump"/>
          </p:cNvPr>
          <p:cNvSpPr/>
          <p:nvPr/>
        </p:nvSpPr>
        <p:spPr>
          <a:xfrm>
            <a:off x="565212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Скругленный прямоугольник 7">
            <a:hlinkClick r:id="rId16" action="ppaction://hlinksldjump"/>
          </p:cNvPr>
          <p:cNvSpPr/>
          <p:nvPr/>
        </p:nvSpPr>
        <p:spPr>
          <a:xfrm>
            <a:off x="673224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Скругленный прямоугольник 8">
            <a:hlinkClick r:id="rId17" action="ppaction://hlinksldjump"/>
          </p:cNvPr>
          <p:cNvSpPr/>
          <p:nvPr/>
        </p:nvSpPr>
        <p:spPr>
          <a:xfrm>
            <a:off x="781236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64533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Погодаева Вера Витальевна МБОУ г. Иркутска СОШ № 53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2242592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Знаю 9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132856"/>
            <a:ext cx="5348485" cy="334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0" y="1772816"/>
            <a:ext cx="3563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/>
              <a:t>1) точная последовательность действий для исполнителя; </a:t>
            </a:r>
          </a:p>
          <a:p>
            <a:r>
              <a:rPr lang="ru-RU" b="1" dirty="0" smtClean="0"/>
              <a:t>2) определенный набор команд для написания программы; </a:t>
            </a:r>
          </a:p>
          <a:p>
            <a:r>
              <a:rPr lang="ru-RU" b="1" dirty="0" smtClean="0"/>
              <a:t>3) правила чтения формулы; </a:t>
            </a:r>
          </a:p>
          <a:p>
            <a:r>
              <a:rPr lang="ru-RU" b="1" dirty="0" smtClean="0"/>
              <a:t>4) описание работы программы.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55776" y="260648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Помоги </a:t>
            </a:r>
            <a:r>
              <a:rPr lang="ru-RU" sz="2400" b="1" dirty="0" err="1" smtClean="0"/>
              <a:t>Цифровичку</a:t>
            </a:r>
            <a:r>
              <a:rPr lang="ru-RU" sz="2400" b="1" dirty="0" smtClean="0"/>
              <a:t> узнать слово, закодированное в таблице. Выбирая буквы, указанные последовательно </a:t>
            </a:r>
            <a:r>
              <a:rPr lang="ru-RU" sz="2400" b="1" dirty="0" err="1" smtClean="0"/>
              <a:t>Цифровичком</a:t>
            </a:r>
            <a:r>
              <a:rPr lang="ru-RU" sz="2400" b="1" dirty="0" smtClean="0"/>
              <a:t>, определи получившееся слово. Полученное слово означает: </a:t>
            </a:r>
            <a:endParaRPr lang="ru-RU" sz="2400" b="1" dirty="0"/>
          </a:p>
        </p:txBody>
      </p:sp>
      <p:sp>
        <p:nvSpPr>
          <p:cNvPr id="46" name="Скругленный прямоугольник 45">
            <a:hlinkClick r:id="rId3" action="ppaction://hlinksldjump"/>
          </p:cNvPr>
          <p:cNvSpPr/>
          <p:nvPr/>
        </p:nvSpPr>
        <p:spPr>
          <a:xfrm>
            <a:off x="179512" y="5661248"/>
            <a:ext cx="642937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Старт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>
            <a:hlinkClick r:id="rId3" action="ppaction://hlinksldjump"/>
          </p:cNvPr>
          <p:cNvSpPr/>
          <p:nvPr/>
        </p:nvSpPr>
        <p:spPr>
          <a:xfrm>
            <a:off x="104360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>
            <a:hlinkClick r:id="rId4" action="ppaction://hlinksldjump"/>
          </p:cNvPr>
          <p:cNvSpPr/>
          <p:nvPr/>
        </p:nvSpPr>
        <p:spPr>
          <a:xfrm>
            <a:off x="21237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>
            <a:hlinkClick r:id="rId5" action="ppaction://hlinksldjump"/>
          </p:cNvPr>
          <p:cNvSpPr/>
          <p:nvPr/>
        </p:nvSpPr>
        <p:spPr>
          <a:xfrm>
            <a:off x="298782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>
            <a:hlinkClick r:id="rId6" action="ppaction://hlinksldjump"/>
          </p:cNvPr>
          <p:cNvSpPr/>
          <p:nvPr/>
        </p:nvSpPr>
        <p:spPr>
          <a:xfrm>
            <a:off x="39239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>
            <a:hlinkClick r:id="rId7" action="ppaction://hlinksldjump"/>
          </p:cNvPr>
          <p:cNvSpPr/>
          <p:nvPr/>
        </p:nvSpPr>
        <p:spPr>
          <a:xfrm>
            <a:off x="493204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>
            <a:hlinkClick r:id="rId8" action="ppaction://hlinksldjump"/>
          </p:cNvPr>
          <p:cNvSpPr/>
          <p:nvPr/>
        </p:nvSpPr>
        <p:spPr>
          <a:xfrm>
            <a:off x="601216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>
            <a:hlinkClick r:id="rId9" action="ppaction://hlinksldjump"/>
          </p:cNvPr>
          <p:cNvSpPr/>
          <p:nvPr/>
        </p:nvSpPr>
        <p:spPr>
          <a:xfrm>
            <a:off x="7020272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>
            <a:hlinkClick r:id="rId10" action="ppaction://hlinksldjump"/>
          </p:cNvPr>
          <p:cNvSpPr/>
          <p:nvPr/>
        </p:nvSpPr>
        <p:spPr>
          <a:xfrm>
            <a:off x="802838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54">
            <a:hlinkClick r:id="rId11" action="ppaction://hlinksldjump"/>
          </p:cNvPr>
          <p:cNvSpPr/>
          <p:nvPr/>
        </p:nvSpPr>
        <p:spPr>
          <a:xfrm>
            <a:off x="2627784" y="6237312"/>
            <a:ext cx="828675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кругленный прямоугольник 55">
            <a:hlinkClick r:id="rId12" action="ppaction://hlinksldjump"/>
          </p:cNvPr>
          <p:cNvSpPr/>
          <p:nvPr/>
        </p:nvSpPr>
        <p:spPr>
          <a:xfrm>
            <a:off x="1547664" y="6237312"/>
            <a:ext cx="642937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4">
            <a:hlinkClick r:id="rId13" action="ppaction://hlinksldjump"/>
          </p:cNvPr>
          <p:cNvSpPr/>
          <p:nvPr/>
        </p:nvSpPr>
        <p:spPr>
          <a:xfrm>
            <a:off x="3779912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5">
            <a:hlinkClick r:id="rId14" action="ppaction://hlinksldjump"/>
          </p:cNvPr>
          <p:cNvSpPr/>
          <p:nvPr/>
        </p:nvSpPr>
        <p:spPr>
          <a:xfrm>
            <a:off x="4716016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Скругленный прямоугольник 6">
            <a:hlinkClick r:id="rId15" action="ppaction://hlinksldjump"/>
          </p:cNvPr>
          <p:cNvSpPr/>
          <p:nvPr/>
        </p:nvSpPr>
        <p:spPr>
          <a:xfrm>
            <a:off x="565212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Скругленный прямоугольник 7">
            <a:hlinkClick r:id="rId16" action="ppaction://hlinksldjump"/>
          </p:cNvPr>
          <p:cNvSpPr/>
          <p:nvPr/>
        </p:nvSpPr>
        <p:spPr>
          <a:xfrm>
            <a:off x="673224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Скругленный прямоугольник 8">
            <a:hlinkClick r:id="rId17" action="ppaction://hlinksldjump"/>
          </p:cNvPr>
          <p:cNvSpPr/>
          <p:nvPr/>
        </p:nvSpPr>
        <p:spPr>
          <a:xfrm>
            <a:off x="781236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64533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Погодаева Вера Витальевна МБОУ г. Иркутска СОШ № 53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Знаю 10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51339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627784" y="2492896"/>
            <a:ext cx="5436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Чем отличается </a:t>
            </a:r>
            <a:r>
              <a:rPr lang="ru-RU" sz="2400" b="1" dirty="0" err="1" smtClean="0"/>
              <a:t>нетбук</a:t>
            </a:r>
            <a:r>
              <a:rPr lang="ru-RU" sz="2400" b="1" dirty="0" smtClean="0"/>
              <a:t> от ноутбука: </a:t>
            </a:r>
          </a:p>
          <a:p>
            <a:r>
              <a:rPr lang="ru-RU" sz="2400" b="1" dirty="0" smtClean="0"/>
              <a:t>1) размером; </a:t>
            </a:r>
          </a:p>
          <a:p>
            <a:r>
              <a:rPr lang="ru-RU" sz="2400" b="1" dirty="0" smtClean="0"/>
              <a:t>2) у </a:t>
            </a:r>
            <a:r>
              <a:rPr lang="ru-RU" sz="2400" b="1" dirty="0" err="1" smtClean="0"/>
              <a:t>нетбука</a:t>
            </a:r>
            <a:r>
              <a:rPr lang="ru-RU" sz="2400" b="1" dirty="0" smtClean="0"/>
              <a:t> нет дисковода; </a:t>
            </a:r>
          </a:p>
          <a:p>
            <a:r>
              <a:rPr lang="ru-RU" sz="2400" b="1" dirty="0" smtClean="0"/>
              <a:t>3) ценой; </a:t>
            </a:r>
          </a:p>
          <a:p>
            <a:r>
              <a:rPr lang="ru-RU" sz="2400" b="1" dirty="0" smtClean="0"/>
              <a:t>4) всем выше названным. </a:t>
            </a:r>
          </a:p>
        </p:txBody>
      </p:sp>
      <p:sp>
        <p:nvSpPr>
          <p:cNvPr id="24" name="Скругленный прямоугольник 23">
            <a:hlinkClick r:id="rId3" action="ppaction://hlinksldjump"/>
          </p:cNvPr>
          <p:cNvSpPr/>
          <p:nvPr/>
        </p:nvSpPr>
        <p:spPr>
          <a:xfrm>
            <a:off x="179512" y="5661248"/>
            <a:ext cx="642937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Старт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>
            <a:hlinkClick r:id="rId3" action="ppaction://hlinksldjump"/>
          </p:cNvPr>
          <p:cNvSpPr/>
          <p:nvPr/>
        </p:nvSpPr>
        <p:spPr>
          <a:xfrm>
            <a:off x="104360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>
            <a:hlinkClick r:id="rId4" action="ppaction://hlinksldjump"/>
          </p:cNvPr>
          <p:cNvSpPr/>
          <p:nvPr/>
        </p:nvSpPr>
        <p:spPr>
          <a:xfrm>
            <a:off x="21237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>
            <a:hlinkClick r:id="rId5" action="ppaction://hlinksldjump"/>
          </p:cNvPr>
          <p:cNvSpPr/>
          <p:nvPr/>
        </p:nvSpPr>
        <p:spPr>
          <a:xfrm>
            <a:off x="298782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>
            <a:hlinkClick r:id="rId6" action="ppaction://hlinksldjump"/>
          </p:cNvPr>
          <p:cNvSpPr/>
          <p:nvPr/>
        </p:nvSpPr>
        <p:spPr>
          <a:xfrm>
            <a:off x="39239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>
            <a:hlinkClick r:id="rId7" action="ppaction://hlinksldjump"/>
          </p:cNvPr>
          <p:cNvSpPr/>
          <p:nvPr/>
        </p:nvSpPr>
        <p:spPr>
          <a:xfrm>
            <a:off x="493204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>
            <a:hlinkClick r:id="rId8" action="ppaction://hlinksldjump"/>
          </p:cNvPr>
          <p:cNvSpPr/>
          <p:nvPr/>
        </p:nvSpPr>
        <p:spPr>
          <a:xfrm>
            <a:off x="601216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>
            <a:hlinkClick r:id="rId9" action="ppaction://hlinksldjump"/>
          </p:cNvPr>
          <p:cNvSpPr/>
          <p:nvPr/>
        </p:nvSpPr>
        <p:spPr>
          <a:xfrm>
            <a:off x="7020272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>
            <a:hlinkClick r:id="rId10" action="ppaction://hlinksldjump"/>
          </p:cNvPr>
          <p:cNvSpPr/>
          <p:nvPr/>
        </p:nvSpPr>
        <p:spPr>
          <a:xfrm>
            <a:off x="802838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>
            <a:hlinkClick r:id="rId11" action="ppaction://hlinksldjump"/>
          </p:cNvPr>
          <p:cNvSpPr/>
          <p:nvPr/>
        </p:nvSpPr>
        <p:spPr>
          <a:xfrm>
            <a:off x="2627784" y="6237312"/>
            <a:ext cx="828675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>
            <a:hlinkClick r:id="rId12" action="ppaction://hlinksldjump"/>
          </p:cNvPr>
          <p:cNvSpPr/>
          <p:nvPr/>
        </p:nvSpPr>
        <p:spPr>
          <a:xfrm>
            <a:off x="1547664" y="6237312"/>
            <a:ext cx="642937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4">
            <a:hlinkClick r:id="rId13" action="ppaction://hlinksldjump"/>
          </p:cNvPr>
          <p:cNvSpPr/>
          <p:nvPr/>
        </p:nvSpPr>
        <p:spPr>
          <a:xfrm>
            <a:off x="3779912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кругленный прямоугольник 5">
            <a:hlinkClick r:id="rId14" action="ppaction://hlinksldjump"/>
          </p:cNvPr>
          <p:cNvSpPr/>
          <p:nvPr/>
        </p:nvSpPr>
        <p:spPr>
          <a:xfrm>
            <a:off x="4716016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6">
            <a:hlinkClick r:id="rId15" action="ppaction://hlinksldjump"/>
          </p:cNvPr>
          <p:cNvSpPr/>
          <p:nvPr/>
        </p:nvSpPr>
        <p:spPr>
          <a:xfrm>
            <a:off x="565212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7">
            <a:hlinkClick r:id="rId16" action="ppaction://hlinksldjump"/>
          </p:cNvPr>
          <p:cNvSpPr/>
          <p:nvPr/>
        </p:nvSpPr>
        <p:spPr>
          <a:xfrm>
            <a:off x="673224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Скругленный прямоугольник 8">
            <a:hlinkClick r:id="rId17" action="ppaction://hlinksldjump"/>
          </p:cNvPr>
          <p:cNvSpPr/>
          <p:nvPr/>
        </p:nvSpPr>
        <p:spPr>
          <a:xfrm>
            <a:off x="781236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Знаю 11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17240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555776" y="476672"/>
            <a:ext cx="64087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последнее время на рабочем столе компьютера или мобильного телефона (см. рисунок справа) стали размещать небольшие независимые программные модули, работающие в некоторой среде (напр. сайте, браузере, мобильном телефоне) и исполняющие, как правило, одну </a:t>
            </a:r>
            <a:r>
              <a:rPr lang="ru-RU" sz="2400" b="1" dirty="0" err="1" smtClean="0"/>
              <a:t>определѐнную </a:t>
            </a:r>
            <a:r>
              <a:rPr lang="ru-RU" sz="2400" b="1" dirty="0" smtClean="0"/>
              <a:t>функцию. Такие модули нельзя назвать: </a:t>
            </a:r>
          </a:p>
          <a:p>
            <a:pPr algn="just"/>
            <a:endParaRPr lang="ru-RU" sz="2400" b="1" dirty="0" smtClean="0"/>
          </a:p>
          <a:p>
            <a:r>
              <a:rPr lang="ru-RU" sz="2400" b="1" dirty="0" smtClean="0"/>
              <a:t>1) </a:t>
            </a:r>
            <a:r>
              <a:rPr lang="ru-RU" sz="2400" b="1" dirty="0" err="1" smtClean="0"/>
              <a:t>виджет</a:t>
            </a:r>
            <a:r>
              <a:rPr lang="ru-RU" sz="2400" b="1" dirty="0" smtClean="0"/>
              <a:t>; 2) </a:t>
            </a:r>
            <a:r>
              <a:rPr lang="ru-RU" sz="2400" b="1" dirty="0" err="1" smtClean="0"/>
              <a:t>гаджет</a:t>
            </a:r>
            <a:r>
              <a:rPr lang="ru-RU" sz="2400" b="1" dirty="0" smtClean="0"/>
              <a:t>; 3) </a:t>
            </a:r>
            <a:r>
              <a:rPr lang="ru-RU" sz="2400" b="1" dirty="0" err="1" smtClean="0"/>
              <a:t>девайс</a:t>
            </a:r>
            <a:r>
              <a:rPr lang="ru-RU" sz="2400" b="1" dirty="0" smtClean="0"/>
              <a:t>; 4) </a:t>
            </a:r>
            <a:r>
              <a:rPr lang="ru-RU" sz="2400" b="1" dirty="0" err="1" smtClean="0"/>
              <a:t>информер</a:t>
            </a:r>
            <a:r>
              <a:rPr lang="ru-RU" sz="2400" b="1" dirty="0" smtClean="0"/>
              <a:t>. </a:t>
            </a:r>
          </a:p>
        </p:txBody>
      </p:sp>
      <p:sp>
        <p:nvSpPr>
          <p:cNvPr id="24" name="Скругленный прямоугольник 23">
            <a:hlinkClick r:id="rId3" action="ppaction://hlinksldjump"/>
          </p:cNvPr>
          <p:cNvSpPr/>
          <p:nvPr/>
        </p:nvSpPr>
        <p:spPr>
          <a:xfrm>
            <a:off x="179512" y="5661248"/>
            <a:ext cx="642937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Старт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>
            <a:hlinkClick r:id="rId3" action="ppaction://hlinksldjump"/>
          </p:cNvPr>
          <p:cNvSpPr/>
          <p:nvPr/>
        </p:nvSpPr>
        <p:spPr>
          <a:xfrm>
            <a:off x="104360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>
            <a:hlinkClick r:id="rId4" action="ppaction://hlinksldjump"/>
          </p:cNvPr>
          <p:cNvSpPr/>
          <p:nvPr/>
        </p:nvSpPr>
        <p:spPr>
          <a:xfrm>
            <a:off x="21237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>
            <a:hlinkClick r:id="rId5" action="ppaction://hlinksldjump"/>
          </p:cNvPr>
          <p:cNvSpPr/>
          <p:nvPr/>
        </p:nvSpPr>
        <p:spPr>
          <a:xfrm>
            <a:off x="298782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>
            <a:hlinkClick r:id="rId6" action="ppaction://hlinksldjump"/>
          </p:cNvPr>
          <p:cNvSpPr/>
          <p:nvPr/>
        </p:nvSpPr>
        <p:spPr>
          <a:xfrm>
            <a:off x="39239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>
            <a:hlinkClick r:id="rId7" action="ppaction://hlinksldjump"/>
          </p:cNvPr>
          <p:cNvSpPr/>
          <p:nvPr/>
        </p:nvSpPr>
        <p:spPr>
          <a:xfrm>
            <a:off x="493204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>
            <a:hlinkClick r:id="rId8" action="ppaction://hlinksldjump"/>
          </p:cNvPr>
          <p:cNvSpPr/>
          <p:nvPr/>
        </p:nvSpPr>
        <p:spPr>
          <a:xfrm>
            <a:off x="601216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>
            <a:hlinkClick r:id="rId9" action="ppaction://hlinksldjump"/>
          </p:cNvPr>
          <p:cNvSpPr/>
          <p:nvPr/>
        </p:nvSpPr>
        <p:spPr>
          <a:xfrm>
            <a:off x="7020272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>
            <a:hlinkClick r:id="rId10" action="ppaction://hlinksldjump"/>
          </p:cNvPr>
          <p:cNvSpPr/>
          <p:nvPr/>
        </p:nvSpPr>
        <p:spPr>
          <a:xfrm>
            <a:off x="802838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>
            <a:hlinkClick r:id="rId11" action="ppaction://hlinksldjump"/>
          </p:cNvPr>
          <p:cNvSpPr/>
          <p:nvPr/>
        </p:nvSpPr>
        <p:spPr>
          <a:xfrm>
            <a:off x="2627784" y="6237312"/>
            <a:ext cx="828675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>
            <a:hlinkClick r:id="rId12" action="ppaction://hlinksldjump"/>
          </p:cNvPr>
          <p:cNvSpPr/>
          <p:nvPr/>
        </p:nvSpPr>
        <p:spPr>
          <a:xfrm>
            <a:off x="1547664" y="6237312"/>
            <a:ext cx="642937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4">
            <a:hlinkClick r:id="rId13" action="ppaction://hlinksldjump"/>
          </p:cNvPr>
          <p:cNvSpPr/>
          <p:nvPr/>
        </p:nvSpPr>
        <p:spPr>
          <a:xfrm>
            <a:off x="3779912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кругленный прямоугольник 5">
            <a:hlinkClick r:id="rId14" action="ppaction://hlinksldjump"/>
          </p:cNvPr>
          <p:cNvSpPr/>
          <p:nvPr/>
        </p:nvSpPr>
        <p:spPr>
          <a:xfrm>
            <a:off x="4716016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6">
            <a:hlinkClick r:id="rId15" action="ppaction://hlinksldjump"/>
          </p:cNvPr>
          <p:cNvSpPr/>
          <p:nvPr/>
        </p:nvSpPr>
        <p:spPr>
          <a:xfrm>
            <a:off x="565212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7">
            <a:hlinkClick r:id="rId16" action="ppaction://hlinksldjump"/>
          </p:cNvPr>
          <p:cNvSpPr/>
          <p:nvPr/>
        </p:nvSpPr>
        <p:spPr>
          <a:xfrm>
            <a:off x="673224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Скругленный прямоугольник 8">
            <a:hlinkClick r:id="rId17" action="ppaction://hlinksldjump"/>
          </p:cNvPr>
          <p:cNvSpPr/>
          <p:nvPr/>
        </p:nvSpPr>
        <p:spPr>
          <a:xfrm>
            <a:off x="781236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64533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Погодаева Вера Витальевна МБОУ г. Иркутска СОШ № 53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Могу 12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30243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3563888" y="620688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В результате логической операции над исходным изображением под номером 1 получено изображение –2. Какая логическая операция была использована. </a:t>
            </a:r>
          </a:p>
          <a:p>
            <a:pPr algn="just"/>
            <a:endParaRPr lang="ru-RU" sz="2400" b="1" dirty="0" smtClean="0"/>
          </a:p>
          <a:p>
            <a:pPr algn="just"/>
            <a:r>
              <a:rPr lang="en-US" sz="2400" b="1" dirty="0" smtClean="0"/>
              <a:t>1) XOR; 2) AND; 3) OR; 4) NOT. </a:t>
            </a:r>
          </a:p>
        </p:txBody>
      </p:sp>
      <p:sp>
        <p:nvSpPr>
          <p:cNvPr id="24" name="Скругленный прямоугольник 23">
            <a:hlinkClick r:id="rId3" action="ppaction://hlinksldjump"/>
          </p:cNvPr>
          <p:cNvSpPr/>
          <p:nvPr/>
        </p:nvSpPr>
        <p:spPr>
          <a:xfrm>
            <a:off x="179512" y="5661248"/>
            <a:ext cx="642937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Старт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>
            <a:hlinkClick r:id="rId3" action="ppaction://hlinksldjump"/>
          </p:cNvPr>
          <p:cNvSpPr/>
          <p:nvPr/>
        </p:nvSpPr>
        <p:spPr>
          <a:xfrm>
            <a:off x="104360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>
            <a:hlinkClick r:id="rId4" action="ppaction://hlinksldjump"/>
          </p:cNvPr>
          <p:cNvSpPr/>
          <p:nvPr/>
        </p:nvSpPr>
        <p:spPr>
          <a:xfrm>
            <a:off x="21237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>
            <a:hlinkClick r:id="rId5" action="ppaction://hlinksldjump"/>
          </p:cNvPr>
          <p:cNvSpPr/>
          <p:nvPr/>
        </p:nvSpPr>
        <p:spPr>
          <a:xfrm>
            <a:off x="298782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>
            <a:hlinkClick r:id="rId6" action="ppaction://hlinksldjump"/>
          </p:cNvPr>
          <p:cNvSpPr/>
          <p:nvPr/>
        </p:nvSpPr>
        <p:spPr>
          <a:xfrm>
            <a:off x="39239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>
            <a:hlinkClick r:id="rId7" action="ppaction://hlinksldjump"/>
          </p:cNvPr>
          <p:cNvSpPr/>
          <p:nvPr/>
        </p:nvSpPr>
        <p:spPr>
          <a:xfrm>
            <a:off x="493204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>
            <a:hlinkClick r:id="rId8" action="ppaction://hlinksldjump"/>
          </p:cNvPr>
          <p:cNvSpPr/>
          <p:nvPr/>
        </p:nvSpPr>
        <p:spPr>
          <a:xfrm>
            <a:off x="601216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>
            <a:hlinkClick r:id="rId9" action="ppaction://hlinksldjump"/>
          </p:cNvPr>
          <p:cNvSpPr/>
          <p:nvPr/>
        </p:nvSpPr>
        <p:spPr>
          <a:xfrm>
            <a:off x="7020272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>
            <a:hlinkClick r:id="rId10" action="ppaction://hlinksldjump"/>
          </p:cNvPr>
          <p:cNvSpPr/>
          <p:nvPr/>
        </p:nvSpPr>
        <p:spPr>
          <a:xfrm>
            <a:off x="802838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>
            <a:hlinkClick r:id="rId11" action="ppaction://hlinksldjump"/>
          </p:cNvPr>
          <p:cNvSpPr/>
          <p:nvPr/>
        </p:nvSpPr>
        <p:spPr>
          <a:xfrm>
            <a:off x="2627784" y="6237312"/>
            <a:ext cx="828675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>
            <a:hlinkClick r:id="rId12" action="ppaction://hlinksldjump"/>
          </p:cNvPr>
          <p:cNvSpPr/>
          <p:nvPr/>
        </p:nvSpPr>
        <p:spPr>
          <a:xfrm>
            <a:off x="1547664" y="6237312"/>
            <a:ext cx="642937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4">
            <a:hlinkClick r:id="rId13" action="ppaction://hlinksldjump"/>
          </p:cNvPr>
          <p:cNvSpPr/>
          <p:nvPr/>
        </p:nvSpPr>
        <p:spPr>
          <a:xfrm>
            <a:off x="3779912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кругленный прямоугольник 5">
            <a:hlinkClick r:id="rId14" action="ppaction://hlinksldjump"/>
          </p:cNvPr>
          <p:cNvSpPr/>
          <p:nvPr/>
        </p:nvSpPr>
        <p:spPr>
          <a:xfrm>
            <a:off x="4716016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6">
            <a:hlinkClick r:id="rId15" action="ppaction://hlinksldjump"/>
          </p:cNvPr>
          <p:cNvSpPr/>
          <p:nvPr/>
        </p:nvSpPr>
        <p:spPr>
          <a:xfrm>
            <a:off x="565212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7">
            <a:hlinkClick r:id="rId16" action="ppaction://hlinksldjump"/>
          </p:cNvPr>
          <p:cNvSpPr/>
          <p:nvPr/>
        </p:nvSpPr>
        <p:spPr>
          <a:xfrm>
            <a:off x="673224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Скругленный прямоугольник 8">
            <a:hlinkClick r:id="rId17" action="ppaction://hlinksldjump"/>
          </p:cNvPr>
          <p:cNvSpPr/>
          <p:nvPr/>
        </p:nvSpPr>
        <p:spPr>
          <a:xfrm>
            <a:off x="781236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64533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Погодаева Вера Витальевна МБОУ г. Иркутска СОШ № 53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Знаю 13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627784" y="260648"/>
            <a:ext cx="6228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Запиши слово, означающее последовательность действий, приводящую к ожидаемому результату. Каждую букву смести по алфавиту на указанное число букв (знак «-» означает смещение назад). Получится слово. Какой из рисунков означает это слово? </a:t>
            </a:r>
            <a:endParaRPr lang="ru-RU" sz="2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52936"/>
            <a:ext cx="641214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77072"/>
            <a:ext cx="4695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Скругленный прямоугольник 25">
            <a:hlinkClick r:id="rId4" action="ppaction://hlinksldjump"/>
          </p:cNvPr>
          <p:cNvSpPr/>
          <p:nvPr/>
        </p:nvSpPr>
        <p:spPr>
          <a:xfrm>
            <a:off x="179512" y="5661248"/>
            <a:ext cx="642937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Старт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>
            <a:hlinkClick r:id="rId4" action="ppaction://hlinksldjump"/>
          </p:cNvPr>
          <p:cNvSpPr/>
          <p:nvPr/>
        </p:nvSpPr>
        <p:spPr>
          <a:xfrm>
            <a:off x="104360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>
            <a:hlinkClick r:id="rId5" action="ppaction://hlinksldjump"/>
          </p:cNvPr>
          <p:cNvSpPr/>
          <p:nvPr/>
        </p:nvSpPr>
        <p:spPr>
          <a:xfrm>
            <a:off x="21237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>
            <a:hlinkClick r:id="rId6" action="ppaction://hlinksldjump"/>
          </p:cNvPr>
          <p:cNvSpPr/>
          <p:nvPr/>
        </p:nvSpPr>
        <p:spPr>
          <a:xfrm>
            <a:off x="298782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>
            <a:hlinkClick r:id="rId7" action="ppaction://hlinksldjump"/>
          </p:cNvPr>
          <p:cNvSpPr/>
          <p:nvPr/>
        </p:nvSpPr>
        <p:spPr>
          <a:xfrm>
            <a:off x="39239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>
            <a:hlinkClick r:id="rId8" action="ppaction://hlinksldjump"/>
          </p:cNvPr>
          <p:cNvSpPr/>
          <p:nvPr/>
        </p:nvSpPr>
        <p:spPr>
          <a:xfrm>
            <a:off x="493204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>
            <a:hlinkClick r:id="rId9" action="ppaction://hlinksldjump"/>
          </p:cNvPr>
          <p:cNvSpPr/>
          <p:nvPr/>
        </p:nvSpPr>
        <p:spPr>
          <a:xfrm>
            <a:off x="601216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>
            <a:hlinkClick r:id="rId10" action="ppaction://hlinksldjump"/>
          </p:cNvPr>
          <p:cNvSpPr/>
          <p:nvPr/>
        </p:nvSpPr>
        <p:spPr>
          <a:xfrm>
            <a:off x="7020272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>
            <a:hlinkClick r:id="rId11" action="ppaction://hlinksldjump"/>
          </p:cNvPr>
          <p:cNvSpPr/>
          <p:nvPr/>
        </p:nvSpPr>
        <p:spPr>
          <a:xfrm>
            <a:off x="802838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>
            <a:hlinkClick r:id="rId12" action="ppaction://hlinksldjump"/>
          </p:cNvPr>
          <p:cNvSpPr/>
          <p:nvPr/>
        </p:nvSpPr>
        <p:spPr>
          <a:xfrm>
            <a:off x="2627784" y="6237312"/>
            <a:ext cx="828675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54">
            <a:hlinkClick r:id="rId13" action="ppaction://hlinksldjump"/>
          </p:cNvPr>
          <p:cNvSpPr/>
          <p:nvPr/>
        </p:nvSpPr>
        <p:spPr>
          <a:xfrm>
            <a:off x="1547664" y="6237312"/>
            <a:ext cx="642937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кругленный прямоугольник 4">
            <a:hlinkClick r:id="rId14" action="ppaction://hlinksldjump"/>
          </p:cNvPr>
          <p:cNvSpPr/>
          <p:nvPr/>
        </p:nvSpPr>
        <p:spPr>
          <a:xfrm>
            <a:off x="3779912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5">
            <a:hlinkClick r:id="rId15" action="ppaction://hlinksldjump"/>
          </p:cNvPr>
          <p:cNvSpPr/>
          <p:nvPr/>
        </p:nvSpPr>
        <p:spPr>
          <a:xfrm>
            <a:off x="4716016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6">
            <a:hlinkClick r:id="rId16" action="ppaction://hlinksldjump"/>
          </p:cNvPr>
          <p:cNvSpPr/>
          <p:nvPr/>
        </p:nvSpPr>
        <p:spPr>
          <a:xfrm>
            <a:off x="565212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Скругленный прямоугольник 7">
            <a:hlinkClick r:id="rId17" action="ppaction://hlinksldjump"/>
          </p:cNvPr>
          <p:cNvSpPr/>
          <p:nvPr/>
        </p:nvSpPr>
        <p:spPr>
          <a:xfrm>
            <a:off x="673224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Скругленный прямоугольник 8">
            <a:hlinkClick r:id="rId18" action="ppaction://hlinksldjump"/>
          </p:cNvPr>
          <p:cNvSpPr/>
          <p:nvPr/>
        </p:nvSpPr>
        <p:spPr>
          <a:xfrm>
            <a:off x="781236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64533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Погодаева Вера Витальевна МБОУ г. Иркутска СОШ № 53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Знаю 14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13372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3347864" y="188640"/>
            <a:ext cx="56166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/>
              <a:t>Для модели руки человека - </a:t>
            </a:r>
            <a:r>
              <a:rPr lang="ru-RU" sz="2200" b="1" dirty="0" err="1" smtClean="0"/>
              <a:t>биоруки</a:t>
            </a:r>
            <a:r>
              <a:rPr lang="ru-RU" sz="2200" b="1" dirty="0" smtClean="0"/>
              <a:t> заложены дискретные состояния пальцев, чтобы можно было захватывать предметы различных размеров. Если учесть, что каждый палец состоит из 3 фаланг, способных находиться в одном из двух состояний (прямо и наклон), определи по таблице импульсов, какие пальцы будут сжаты, и для чего может пригодиться данное состояние. </a:t>
            </a:r>
          </a:p>
          <a:p>
            <a:pPr marL="457200" indent="-457200">
              <a:buAutoNum type="arabicParenR"/>
            </a:pPr>
            <a:r>
              <a:rPr lang="ru-RU" sz="2400" b="1" dirty="0" smtClean="0"/>
              <a:t>ухватить лист бумаги;</a:t>
            </a:r>
          </a:p>
          <a:p>
            <a:pPr marL="457200" indent="-457200">
              <a:buAutoNum type="arabicParenR"/>
            </a:pPr>
            <a:r>
              <a:rPr lang="ru-RU" sz="2400" b="1" dirty="0" smtClean="0"/>
              <a:t>взять большой мяч; </a:t>
            </a:r>
          </a:p>
          <a:p>
            <a:r>
              <a:rPr lang="ru-RU" sz="2400" b="1" dirty="0" smtClean="0"/>
              <a:t>3)свободно управлять перемещением компьютерной мыши; </a:t>
            </a:r>
          </a:p>
          <a:p>
            <a:r>
              <a:rPr lang="ru-RU" sz="2400" b="1" dirty="0" smtClean="0"/>
              <a:t>4)взяться за ручку чемодана. </a:t>
            </a:r>
            <a:endParaRPr lang="ru-RU" sz="2400" b="1" dirty="0"/>
          </a:p>
        </p:txBody>
      </p:sp>
      <p:sp>
        <p:nvSpPr>
          <p:cNvPr id="24" name="Скругленный прямоугольник 23">
            <a:hlinkClick r:id="rId3" action="ppaction://hlinksldjump"/>
          </p:cNvPr>
          <p:cNvSpPr/>
          <p:nvPr/>
        </p:nvSpPr>
        <p:spPr>
          <a:xfrm>
            <a:off x="179512" y="5661248"/>
            <a:ext cx="642937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Старт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>
            <a:hlinkClick r:id="rId3" action="ppaction://hlinksldjump"/>
          </p:cNvPr>
          <p:cNvSpPr/>
          <p:nvPr/>
        </p:nvSpPr>
        <p:spPr>
          <a:xfrm>
            <a:off x="104360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>
            <a:hlinkClick r:id="rId4" action="ppaction://hlinksldjump"/>
          </p:cNvPr>
          <p:cNvSpPr/>
          <p:nvPr/>
        </p:nvSpPr>
        <p:spPr>
          <a:xfrm>
            <a:off x="21237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>
            <a:hlinkClick r:id="rId5" action="ppaction://hlinksldjump"/>
          </p:cNvPr>
          <p:cNvSpPr/>
          <p:nvPr/>
        </p:nvSpPr>
        <p:spPr>
          <a:xfrm>
            <a:off x="298782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>
            <a:hlinkClick r:id="rId6" action="ppaction://hlinksldjump"/>
          </p:cNvPr>
          <p:cNvSpPr/>
          <p:nvPr/>
        </p:nvSpPr>
        <p:spPr>
          <a:xfrm>
            <a:off x="39239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>
            <a:hlinkClick r:id="rId7" action="ppaction://hlinksldjump"/>
          </p:cNvPr>
          <p:cNvSpPr/>
          <p:nvPr/>
        </p:nvSpPr>
        <p:spPr>
          <a:xfrm>
            <a:off x="493204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>
            <a:hlinkClick r:id="rId8" action="ppaction://hlinksldjump"/>
          </p:cNvPr>
          <p:cNvSpPr/>
          <p:nvPr/>
        </p:nvSpPr>
        <p:spPr>
          <a:xfrm>
            <a:off x="601216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>
            <a:hlinkClick r:id="rId9" action="ppaction://hlinksldjump"/>
          </p:cNvPr>
          <p:cNvSpPr/>
          <p:nvPr/>
        </p:nvSpPr>
        <p:spPr>
          <a:xfrm>
            <a:off x="7020272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>
            <a:hlinkClick r:id="rId10" action="ppaction://hlinksldjump"/>
          </p:cNvPr>
          <p:cNvSpPr/>
          <p:nvPr/>
        </p:nvSpPr>
        <p:spPr>
          <a:xfrm>
            <a:off x="802838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>
            <a:hlinkClick r:id="rId11" action="ppaction://hlinksldjump"/>
          </p:cNvPr>
          <p:cNvSpPr/>
          <p:nvPr/>
        </p:nvSpPr>
        <p:spPr>
          <a:xfrm>
            <a:off x="2627784" y="6237312"/>
            <a:ext cx="828675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>
            <a:hlinkClick r:id="rId12" action="ppaction://hlinksldjump"/>
          </p:cNvPr>
          <p:cNvSpPr/>
          <p:nvPr/>
        </p:nvSpPr>
        <p:spPr>
          <a:xfrm>
            <a:off x="1547664" y="6237312"/>
            <a:ext cx="642937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4">
            <a:hlinkClick r:id="rId13" action="ppaction://hlinksldjump"/>
          </p:cNvPr>
          <p:cNvSpPr/>
          <p:nvPr/>
        </p:nvSpPr>
        <p:spPr>
          <a:xfrm>
            <a:off x="3779912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кругленный прямоугольник 5">
            <a:hlinkClick r:id="rId14" action="ppaction://hlinksldjump"/>
          </p:cNvPr>
          <p:cNvSpPr/>
          <p:nvPr/>
        </p:nvSpPr>
        <p:spPr>
          <a:xfrm>
            <a:off x="4716016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6">
            <a:hlinkClick r:id="rId15" action="ppaction://hlinksldjump"/>
          </p:cNvPr>
          <p:cNvSpPr/>
          <p:nvPr/>
        </p:nvSpPr>
        <p:spPr>
          <a:xfrm>
            <a:off x="565212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7">
            <a:hlinkClick r:id="rId16" action="ppaction://hlinksldjump"/>
          </p:cNvPr>
          <p:cNvSpPr/>
          <p:nvPr/>
        </p:nvSpPr>
        <p:spPr>
          <a:xfrm>
            <a:off x="673224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Скругленный прямоугольник 8">
            <a:hlinkClick r:id="rId17" action="ppaction://hlinksldjump"/>
          </p:cNvPr>
          <p:cNvSpPr/>
          <p:nvPr/>
        </p:nvSpPr>
        <p:spPr>
          <a:xfrm>
            <a:off x="781236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64533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Погодаева Вера Витальевна МБОУ г. Иркутска СОШ № 53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33227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«СИНКВЕЙН»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5936" y="332656"/>
            <a:ext cx="48965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 строка </a:t>
            </a:r>
            <a:r>
              <a:rPr lang="ru-RU" sz="2000" dirty="0" smtClean="0"/>
              <a:t>– одно ключевое слово, определяющее содержание </a:t>
            </a:r>
            <a:r>
              <a:rPr lang="ru-RU" sz="2000" dirty="0" err="1" smtClean="0"/>
              <a:t>синквейна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2 строка </a:t>
            </a:r>
            <a:r>
              <a:rPr lang="ru-RU" sz="2000" dirty="0" smtClean="0"/>
              <a:t>– два прилагательных, характеризующих ключевое слово; </a:t>
            </a:r>
          </a:p>
          <a:p>
            <a:r>
              <a:rPr lang="ru-RU" sz="2000" b="1" dirty="0" smtClean="0"/>
              <a:t>3 строка </a:t>
            </a:r>
            <a:r>
              <a:rPr lang="ru-RU" sz="2000" dirty="0" smtClean="0"/>
              <a:t>– три глагола, показывающие действия понятия;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4 строка </a:t>
            </a:r>
            <a:r>
              <a:rPr lang="ru-RU" sz="2000" dirty="0" smtClean="0"/>
              <a:t>– короткое предложение, в котором отражено авторское отношение к понятию; </a:t>
            </a:r>
          </a:p>
          <a:p>
            <a:r>
              <a:rPr lang="ru-RU" sz="2000" b="1" dirty="0" smtClean="0"/>
              <a:t>5 строка </a:t>
            </a:r>
            <a:r>
              <a:rPr lang="ru-RU" sz="2000" dirty="0" smtClean="0"/>
              <a:t>– резюме: одно слово, обычно существительное, через которое автор выражает свои чувства и ассоциации, связанные с понятием.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3312368" cy="267765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Пример.</a:t>
            </a:r>
            <a:endParaRPr lang="ru-RU" sz="2400" dirty="0" smtClean="0"/>
          </a:p>
          <a:p>
            <a:r>
              <a:rPr lang="ru-RU" sz="2400" dirty="0" smtClean="0"/>
              <a:t>Информация</a:t>
            </a:r>
          </a:p>
          <a:p>
            <a:r>
              <a:rPr lang="ru-RU" sz="2400" dirty="0" smtClean="0"/>
              <a:t>Увлекательная,  вездесущая</a:t>
            </a:r>
          </a:p>
          <a:p>
            <a:r>
              <a:rPr lang="ru-RU" sz="2400" dirty="0" smtClean="0"/>
              <a:t>Проникает, дает, учит </a:t>
            </a:r>
          </a:p>
          <a:p>
            <a:r>
              <a:rPr lang="ru-RU" sz="2400" dirty="0" smtClean="0"/>
              <a:t>Мне нужно все узнать. </a:t>
            </a:r>
          </a:p>
          <a:p>
            <a:r>
              <a:rPr lang="ru-RU" sz="2400" dirty="0" smtClean="0"/>
              <a:t>Информатика.</a:t>
            </a:r>
            <a:endParaRPr lang="ru-RU" sz="2400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79512" y="5661248"/>
            <a:ext cx="642937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Старт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04360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21237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>
            <a:hlinkClick r:id="rId5" action="ppaction://hlinksldjump"/>
          </p:cNvPr>
          <p:cNvSpPr/>
          <p:nvPr/>
        </p:nvSpPr>
        <p:spPr>
          <a:xfrm>
            <a:off x="298782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>
            <a:hlinkClick r:id="rId6" action="ppaction://hlinksldjump"/>
          </p:cNvPr>
          <p:cNvSpPr/>
          <p:nvPr/>
        </p:nvSpPr>
        <p:spPr>
          <a:xfrm>
            <a:off x="39239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>
            <a:hlinkClick r:id="rId7" action="ppaction://hlinksldjump"/>
          </p:cNvPr>
          <p:cNvSpPr/>
          <p:nvPr/>
        </p:nvSpPr>
        <p:spPr>
          <a:xfrm>
            <a:off x="493204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>
            <a:hlinkClick r:id="rId8" action="ppaction://hlinksldjump"/>
          </p:cNvPr>
          <p:cNvSpPr/>
          <p:nvPr/>
        </p:nvSpPr>
        <p:spPr>
          <a:xfrm>
            <a:off x="601216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>
            <a:hlinkClick r:id="rId9" action="ppaction://hlinksldjump"/>
          </p:cNvPr>
          <p:cNvSpPr/>
          <p:nvPr/>
        </p:nvSpPr>
        <p:spPr>
          <a:xfrm>
            <a:off x="7020272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>
            <a:hlinkClick r:id="rId10" action="ppaction://hlinksldjump"/>
          </p:cNvPr>
          <p:cNvSpPr/>
          <p:nvPr/>
        </p:nvSpPr>
        <p:spPr>
          <a:xfrm>
            <a:off x="802838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>
            <a:hlinkClick r:id="rId11" action="ppaction://hlinksldjump"/>
          </p:cNvPr>
          <p:cNvSpPr/>
          <p:nvPr/>
        </p:nvSpPr>
        <p:spPr>
          <a:xfrm>
            <a:off x="2627784" y="6237312"/>
            <a:ext cx="828675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>
            <a:hlinkClick r:id="rId12" action="ppaction://hlinksldjump"/>
          </p:cNvPr>
          <p:cNvSpPr/>
          <p:nvPr/>
        </p:nvSpPr>
        <p:spPr>
          <a:xfrm>
            <a:off x="1547664" y="6237312"/>
            <a:ext cx="642937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4">
            <a:hlinkClick r:id="rId13" action="ppaction://hlinksldjump"/>
          </p:cNvPr>
          <p:cNvSpPr/>
          <p:nvPr/>
        </p:nvSpPr>
        <p:spPr>
          <a:xfrm>
            <a:off x="3779912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5">
            <a:hlinkClick r:id="rId14" action="ppaction://hlinksldjump"/>
          </p:cNvPr>
          <p:cNvSpPr/>
          <p:nvPr/>
        </p:nvSpPr>
        <p:spPr>
          <a:xfrm>
            <a:off x="4716016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6">
            <a:hlinkClick r:id="rId15" action="ppaction://hlinksldjump"/>
          </p:cNvPr>
          <p:cNvSpPr/>
          <p:nvPr/>
        </p:nvSpPr>
        <p:spPr>
          <a:xfrm>
            <a:off x="565212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7">
            <a:hlinkClick r:id="rId16" action="ppaction://hlinksldjump"/>
          </p:cNvPr>
          <p:cNvSpPr/>
          <p:nvPr/>
        </p:nvSpPr>
        <p:spPr>
          <a:xfrm>
            <a:off x="673224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8">
            <a:hlinkClick r:id="rId17" action="ppaction://hlinksldjump"/>
          </p:cNvPr>
          <p:cNvSpPr/>
          <p:nvPr/>
        </p:nvSpPr>
        <p:spPr>
          <a:xfrm>
            <a:off x="781236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64533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Погодаева Вера Витальевна МБОУ г. Иркутска СОШ № 53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Вот и все! До новых встреч!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4" name="Рисунок 8" descr="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9334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5" descr="1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36912"/>
            <a:ext cx="733425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C:\Documents and Settings\Учитель.594-6F881932895\Рабочий стол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8550" y="3111500"/>
            <a:ext cx="12239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Рисунок 12" descr="1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196752"/>
            <a:ext cx="11001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6" descr="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1588" y="2781300"/>
            <a:ext cx="8858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10" descr="6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3838" y="1241425"/>
            <a:ext cx="10556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376092"/>
                </a:solidFill>
                <a:latin typeface="Calibri" pitchFamily="34" charset="0"/>
              </a:rPr>
              <a:t>Здравствуйте!</a:t>
            </a:r>
            <a:br>
              <a:rPr lang="ru-RU" b="1" dirty="0" smtClean="0">
                <a:solidFill>
                  <a:srgbClr val="376092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23528" y="935142"/>
            <a:ext cx="8269511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6092"/>
                </a:solidFill>
                <a:effectLst/>
                <a:latin typeface="Calibri" pitchFamily="34" charset="0"/>
              </a:rPr>
              <a:t>Вы попали на сказочную игру по информатике.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6092"/>
                </a:solidFill>
                <a:effectLst/>
                <a:latin typeface="Calibri" pitchFamily="34" charset="0"/>
              </a:rPr>
              <a:t>Пройдите по станицам игры и ответьте на вопросы </a:t>
            </a:r>
          </a:p>
          <a:p>
            <a:pPr lvl="0" algn="ctr" fontAlgn="base">
              <a:spcBef>
                <a:spcPts val="120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6092"/>
                </a:solidFill>
                <a:effectLst/>
                <a:latin typeface="Calibri" pitchFamily="34" charset="0"/>
              </a:rPr>
              <a:t>ЗНАЮ, </a:t>
            </a:r>
            <a:r>
              <a:rPr lang="ru-RU" sz="2400" b="1" dirty="0" smtClean="0">
                <a:solidFill>
                  <a:srgbClr val="376092"/>
                </a:solidFill>
                <a:latin typeface="Calibri" pitchFamily="34" charset="0"/>
              </a:rPr>
              <a:t>УМЕЮ, МОГУ.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76092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6092"/>
                </a:solidFill>
                <a:effectLst/>
                <a:latin typeface="Calibri" pitchFamily="34" charset="0"/>
              </a:rPr>
              <a:t>На решение и написания ответа Вам дается от 1 до 5 минут.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76092"/>
              </a:solidFill>
              <a:effectLst/>
              <a:latin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6092"/>
                </a:solidFill>
                <a:effectLst/>
                <a:latin typeface="Calibri" pitchFamily="34" charset="0"/>
              </a:rPr>
              <a:t>Счастливого путешествия!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64533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Погодаева Вера Витальевна МБОУ г. Иркутска СОШ № 53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Знаю 1</a:t>
            </a:r>
            <a:endParaRPr lang="ru-RU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179512" y="5661248"/>
            <a:ext cx="642937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Старт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>
            <a:hlinkClick r:id="rId2" action="ppaction://hlinksldjump"/>
          </p:cNvPr>
          <p:cNvSpPr/>
          <p:nvPr/>
        </p:nvSpPr>
        <p:spPr>
          <a:xfrm>
            <a:off x="104360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1237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298782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>
            <a:hlinkClick r:id="rId5" action="ppaction://hlinksldjump"/>
          </p:cNvPr>
          <p:cNvSpPr/>
          <p:nvPr/>
        </p:nvSpPr>
        <p:spPr>
          <a:xfrm>
            <a:off x="39239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>
            <a:hlinkClick r:id="rId6" action="ppaction://hlinksldjump"/>
          </p:cNvPr>
          <p:cNvSpPr/>
          <p:nvPr/>
        </p:nvSpPr>
        <p:spPr>
          <a:xfrm>
            <a:off x="493204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>
            <a:hlinkClick r:id="rId7" action="ppaction://hlinksldjump"/>
          </p:cNvPr>
          <p:cNvSpPr/>
          <p:nvPr/>
        </p:nvSpPr>
        <p:spPr>
          <a:xfrm>
            <a:off x="601216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>
            <a:hlinkClick r:id="rId8" action="ppaction://hlinksldjump"/>
          </p:cNvPr>
          <p:cNvSpPr/>
          <p:nvPr/>
        </p:nvSpPr>
        <p:spPr>
          <a:xfrm>
            <a:off x="7020272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>
            <a:hlinkClick r:id="rId9" action="ppaction://hlinksldjump"/>
          </p:cNvPr>
          <p:cNvSpPr/>
          <p:nvPr/>
        </p:nvSpPr>
        <p:spPr>
          <a:xfrm>
            <a:off x="802838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>
            <a:hlinkClick r:id="rId10" action="ppaction://hlinksldjump"/>
          </p:cNvPr>
          <p:cNvSpPr/>
          <p:nvPr/>
        </p:nvSpPr>
        <p:spPr>
          <a:xfrm>
            <a:off x="2627784" y="6237312"/>
            <a:ext cx="828675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>
            <a:hlinkClick r:id="rId11" action="ppaction://hlinksldjump"/>
          </p:cNvPr>
          <p:cNvSpPr/>
          <p:nvPr/>
        </p:nvSpPr>
        <p:spPr>
          <a:xfrm>
            <a:off x="1547664" y="6237312"/>
            <a:ext cx="642937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4">
            <a:hlinkClick r:id="rId12" action="ppaction://hlinksldjump"/>
          </p:cNvPr>
          <p:cNvSpPr/>
          <p:nvPr/>
        </p:nvSpPr>
        <p:spPr>
          <a:xfrm>
            <a:off x="3779912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5">
            <a:hlinkClick r:id="rId13" action="ppaction://hlinksldjump"/>
          </p:cNvPr>
          <p:cNvSpPr/>
          <p:nvPr/>
        </p:nvSpPr>
        <p:spPr>
          <a:xfrm>
            <a:off x="4716016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6">
            <a:hlinkClick r:id="rId14" action="ppaction://hlinksldjump"/>
          </p:cNvPr>
          <p:cNvSpPr/>
          <p:nvPr/>
        </p:nvSpPr>
        <p:spPr>
          <a:xfrm>
            <a:off x="565212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7">
            <a:hlinkClick r:id="rId15" action="ppaction://hlinksldjump"/>
          </p:cNvPr>
          <p:cNvSpPr/>
          <p:nvPr/>
        </p:nvSpPr>
        <p:spPr>
          <a:xfrm>
            <a:off x="673224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8">
            <a:hlinkClick r:id="rId16" action="ppaction://hlinksldjump"/>
          </p:cNvPr>
          <p:cNvSpPr/>
          <p:nvPr/>
        </p:nvSpPr>
        <p:spPr>
          <a:xfrm>
            <a:off x="781236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07704" y="2852936"/>
            <a:ext cx="64579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555776" y="620688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b="1" dirty="0" err="1" smtClean="0"/>
              <a:t>Personal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Identification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Number</a:t>
            </a:r>
            <a:r>
              <a:rPr lang="ru-RU" sz="2400" b="1" dirty="0" smtClean="0"/>
              <a:t> — личный опознавательный номер для электронных карточек или </a:t>
            </a:r>
            <a:r>
              <a:rPr lang="ru-RU" sz="2400" b="1" dirty="0" err="1" smtClean="0"/>
              <a:t>симок</a:t>
            </a:r>
            <a:r>
              <a:rPr lang="ru-RU" sz="2400" b="1" dirty="0" smtClean="0"/>
              <a:t> мобильных телефонов. Но это еще и имя одного из героев </a:t>
            </a:r>
            <a:r>
              <a:rPr lang="ru-RU" sz="2400" b="1" dirty="0" err="1" smtClean="0"/>
              <a:t>Смешариков</a:t>
            </a:r>
            <a:r>
              <a:rPr lang="ru-RU" sz="2400" b="1" dirty="0" smtClean="0"/>
              <a:t>. Кого? 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187624" y="64533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Погодаева Вера Витальевна МБОУ г. Иркутска СОШ № 53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Умею 2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2657475"/>
            <a:ext cx="86201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635896" y="90872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Отгадай ребус. Какой рисунок обычно не используют для обозначения этого слова? </a:t>
            </a:r>
            <a:endParaRPr lang="ru-RU" sz="24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779912" y="2348880"/>
            <a:ext cx="72008" cy="2160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>
            <a:hlinkClick r:id="rId3" action="ppaction://hlinksldjump"/>
          </p:cNvPr>
          <p:cNvSpPr/>
          <p:nvPr/>
        </p:nvSpPr>
        <p:spPr>
          <a:xfrm>
            <a:off x="179512" y="5661248"/>
            <a:ext cx="642937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Старт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>
            <a:hlinkClick r:id="rId3" action="ppaction://hlinksldjump"/>
          </p:cNvPr>
          <p:cNvSpPr/>
          <p:nvPr/>
        </p:nvSpPr>
        <p:spPr>
          <a:xfrm>
            <a:off x="104360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>
            <a:hlinkClick r:id="rId4" action="ppaction://hlinksldjump"/>
          </p:cNvPr>
          <p:cNvSpPr/>
          <p:nvPr/>
        </p:nvSpPr>
        <p:spPr>
          <a:xfrm>
            <a:off x="21237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>
            <a:hlinkClick r:id="rId5" action="ppaction://hlinksldjump"/>
          </p:cNvPr>
          <p:cNvSpPr/>
          <p:nvPr/>
        </p:nvSpPr>
        <p:spPr>
          <a:xfrm>
            <a:off x="298782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>
            <a:hlinkClick r:id="rId6" action="ppaction://hlinksldjump"/>
          </p:cNvPr>
          <p:cNvSpPr/>
          <p:nvPr/>
        </p:nvSpPr>
        <p:spPr>
          <a:xfrm>
            <a:off x="39239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>
            <a:hlinkClick r:id="rId7" action="ppaction://hlinksldjump"/>
          </p:cNvPr>
          <p:cNvSpPr/>
          <p:nvPr/>
        </p:nvSpPr>
        <p:spPr>
          <a:xfrm>
            <a:off x="493204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>
            <a:hlinkClick r:id="rId8" action="ppaction://hlinksldjump"/>
          </p:cNvPr>
          <p:cNvSpPr/>
          <p:nvPr/>
        </p:nvSpPr>
        <p:spPr>
          <a:xfrm>
            <a:off x="601216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>
            <a:hlinkClick r:id="rId9" action="ppaction://hlinksldjump"/>
          </p:cNvPr>
          <p:cNvSpPr/>
          <p:nvPr/>
        </p:nvSpPr>
        <p:spPr>
          <a:xfrm>
            <a:off x="7020272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>
            <a:hlinkClick r:id="rId10" action="ppaction://hlinksldjump"/>
          </p:cNvPr>
          <p:cNvSpPr/>
          <p:nvPr/>
        </p:nvSpPr>
        <p:spPr>
          <a:xfrm>
            <a:off x="802838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54">
            <a:hlinkClick r:id="rId11" action="ppaction://hlinksldjump"/>
          </p:cNvPr>
          <p:cNvSpPr/>
          <p:nvPr/>
        </p:nvSpPr>
        <p:spPr>
          <a:xfrm>
            <a:off x="2627784" y="6237312"/>
            <a:ext cx="828675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кругленный прямоугольник 55">
            <a:hlinkClick r:id="rId12" action="ppaction://hlinksldjump"/>
          </p:cNvPr>
          <p:cNvSpPr/>
          <p:nvPr/>
        </p:nvSpPr>
        <p:spPr>
          <a:xfrm>
            <a:off x="1547664" y="6237312"/>
            <a:ext cx="642937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4">
            <a:hlinkClick r:id="rId13" action="ppaction://hlinksldjump"/>
          </p:cNvPr>
          <p:cNvSpPr/>
          <p:nvPr/>
        </p:nvSpPr>
        <p:spPr>
          <a:xfrm>
            <a:off x="3779912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5">
            <a:hlinkClick r:id="rId14" action="ppaction://hlinksldjump"/>
          </p:cNvPr>
          <p:cNvSpPr/>
          <p:nvPr/>
        </p:nvSpPr>
        <p:spPr>
          <a:xfrm>
            <a:off x="4716016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Скругленный прямоугольник 6">
            <a:hlinkClick r:id="rId15" action="ppaction://hlinksldjump"/>
          </p:cNvPr>
          <p:cNvSpPr/>
          <p:nvPr/>
        </p:nvSpPr>
        <p:spPr>
          <a:xfrm>
            <a:off x="565212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Скругленный прямоугольник 7">
            <a:hlinkClick r:id="rId16" action="ppaction://hlinksldjump"/>
          </p:cNvPr>
          <p:cNvSpPr/>
          <p:nvPr/>
        </p:nvSpPr>
        <p:spPr>
          <a:xfrm>
            <a:off x="673224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Скругленный прямоугольник 8">
            <a:hlinkClick r:id="rId17" action="ppaction://hlinksldjump"/>
          </p:cNvPr>
          <p:cNvSpPr/>
          <p:nvPr/>
        </p:nvSpPr>
        <p:spPr>
          <a:xfrm>
            <a:off x="781236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64533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Погодаева Вера Витальевна МБОУ г. Иркутска СОШ № 53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ru-RU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Знаю 3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55576" y="1124744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b="1" dirty="0" err="1" smtClean="0"/>
              <a:t>Аватарки</a:t>
            </a:r>
            <a:r>
              <a:rPr lang="ru-RU" sz="2400" b="1" dirty="0" smtClean="0"/>
              <a:t>, представляющие человека в социальных сетях, создаются с помощью: </a:t>
            </a:r>
          </a:p>
          <a:p>
            <a:r>
              <a:rPr lang="ru-RU" sz="2400" b="1" dirty="0" smtClean="0"/>
              <a:t>1) файловых менеджеров; </a:t>
            </a:r>
          </a:p>
          <a:p>
            <a:r>
              <a:rPr lang="ru-RU" sz="2400" b="1" dirty="0" smtClean="0"/>
              <a:t>2) графических редакторов; </a:t>
            </a:r>
          </a:p>
          <a:p>
            <a:r>
              <a:rPr lang="ru-RU" sz="2400" b="1" dirty="0" smtClean="0"/>
              <a:t>3) текстовых редакторов; </a:t>
            </a:r>
          </a:p>
          <a:p>
            <a:r>
              <a:rPr lang="ru-RU" sz="2400" b="1" dirty="0" smtClean="0"/>
              <a:t>4) средств для разработки программ. </a:t>
            </a:r>
          </a:p>
        </p:txBody>
      </p:sp>
      <p:sp>
        <p:nvSpPr>
          <p:cNvPr id="23" name="Скругленный прямоугольник 22">
            <a:hlinkClick r:id="rId2" action="ppaction://hlinksldjump"/>
          </p:cNvPr>
          <p:cNvSpPr/>
          <p:nvPr/>
        </p:nvSpPr>
        <p:spPr>
          <a:xfrm>
            <a:off x="179512" y="5661248"/>
            <a:ext cx="642937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Старт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>
            <a:hlinkClick r:id="rId2" action="ppaction://hlinksldjump"/>
          </p:cNvPr>
          <p:cNvSpPr/>
          <p:nvPr/>
        </p:nvSpPr>
        <p:spPr>
          <a:xfrm>
            <a:off x="104360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>
            <a:hlinkClick r:id="rId3" action="ppaction://hlinksldjump"/>
          </p:cNvPr>
          <p:cNvSpPr/>
          <p:nvPr/>
        </p:nvSpPr>
        <p:spPr>
          <a:xfrm>
            <a:off x="21237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>
            <a:hlinkClick r:id="rId4" action="ppaction://hlinksldjump"/>
          </p:cNvPr>
          <p:cNvSpPr/>
          <p:nvPr/>
        </p:nvSpPr>
        <p:spPr>
          <a:xfrm>
            <a:off x="298782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>
            <a:hlinkClick r:id="rId5" action="ppaction://hlinksldjump"/>
          </p:cNvPr>
          <p:cNvSpPr/>
          <p:nvPr/>
        </p:nvSpPr>
        <p:spPr>
          <a:xfrm>
            <a:off x="39239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>
            <a:hlinkClick r:id="rId6" action="ppaction://hlinksldjump"/>
          </p:cNvPr>
          <p:cNvSpPr/>
          <p:nvPr/>
        </p:nvSpPr>
        <p:spPr>
          <a:xfrm>
            <a:off x="493204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>
            <a:hlinkClick r:id="rId7" action="ppaction://hlinksldjump"/>
          </p:cNvPr>
          <p:cNvSpPr/>
          <p:nvPr/>
        </p:nvSpPr>
        <p:spPr>
          <a:xfrm>
            <a:off x="601216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>
            <a:hlinkClick r:id="rId8" action="ppaction://hlinksldjump"/>
          </p:cNvPr>
          <p:cNvSpPr/>
          <p:nvPr/>
        </p:nvSpPr>
        <p:spPr>
          <a:xfrm>
            <a:off x="7020272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>
            <a:hlinkClick r:id="rId9" action="ppaction://hlinksldjump"/>
          </p:cNvPr>
          <p:cNvSpPr/>
          <p:nvPr/>
        </p:nvSpPr>
        <p:spPr>
          <a:xfrm>
            <a:off x="802838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>
            <a:hlinkClick r:id="rId10" action="ppaction://hlinksldjump"/>
          </p:cNvPr>
          <p:cNvSpPr/>
          <p:nvPr/>
        </p:nvSpPr>
        <p:spPr>
          <a:xfrm>
            <a:off x="2627784" y="6237312"/>
            <a:ext cx="828675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>
            <a:hlinkClick r:id="rId11" action="ppaction://hlinksldjump"/>
          </p:cNvPr>
          <p:cNvSpPr/>
          <p:nvPr/>
        </p:nvSpPr>
        <p:spPr>
          <a:xfrm>
            <a:off x="1547664" y="6237312"/>
            <a:ext cx="642937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4">
            <a:hlinkClick r:id="rId12" action="ppaction://hlinksldjump"/>
          </p:cNvPr>
          <p:cNvSpPr/>
          <p:nvPr/>
        </p:nvSpPr>
        <p:spPr>
          <a:xfrm>
            <a:off x="3779912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5">
            <a:hlinkClick r:id="rId13" action="ppaction://hlinksldjump"/>
          </p:cNvPr>
          <p:cNvSpPr/>
          <p:nvPr/>
        </p:nvSpPr>
        <p:spPr>
          <a:xfrm>
            <a:off x="4716016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кругленный прямоугольник 6">
            <a:hlinkClick r:id="rId14" action="ppaction://hlinksldjump"/>
          </p:cNvPr>
          <p:cNvSpPr/>
          <p:nvPr/>
        </p:nvSpPr>
        <p:spPr>
          <a:xfrm>
            <a:off x="565212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7">
            <a:hlinkClick r:id="rId15" action="ppaction://hlinksldjump"/>
          </p:cNvPr>
          <p:cNvSpPr/>
          <p:nvPr/>
        </p:nvSpPr>
        <p:spPr>
          <a:xfrm>
            <a:off x="673224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8">
            <a:hlinkClick r:id="rId16" action="ppaction://hlinksldjump"/>
          </p:cNvPr>
          <p:cNvSpPr/>
          <p:nvPr/>
        </p:nvSpPr>
        <p:spPr>
          <a:xfrm>
            <a:off x="781236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64533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Погодаева Вера Витальевна МБОУ г. Иркутска СОШ № 53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Знаю 4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69056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699792" y="764704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На рисунках изображены (выбери наиболее точный ответ): </a:t>
            </a:r>
            <a:endParaRPr lang="ru-RU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79512" y="3212976"/>
            <a:ext cx="7920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000" b="1" dirty="0" smtClean="0"/>
              <a:t>1)навигаторы;     2) телефоны;     3) компьютеры;          4) игрушки. </a:t>
            </a:r>
            <a:endParaRPr lang="ru-RU" sz="2000" b="1" dirty="0"/>
          </a:p>
        </p:txBody>
      </p:sp>
      <p:sp>
        <p:nvSpPr>
          <p:cNvPr id="46" name="Скругленный прямоугольник 45">
            <a:hlinkClick r:id="rId3" action="ppaction://hlinksldjump"/>
          </p:cNvPr>
          <p:cNvSpPr/>
          <p:nvPr/>
        </p:nvSpPr>
        <p:spPr>
          <a:xfrm>
            <a:off x="179512" y="5661248"/>
            <a:ext cx="642937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Старт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>
            <a:hlinkClick r:id="rId3" action="ppaction://hlinksldjump"/>
          </p:cNvPr>
          <p:cNvSpPr/>
          <p:nvPr/>
        </p:nvSpPr>
        <p:spPr>
          <a:xfrm>
            <a:off x="104360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>
            <a:hlinkClick r:id="rId4" action="ppaction://hlinksldjump"/>
          </p:cNvPr>
          <p:cNvSpPr/>
          <p:nvPr/>
        </p:nvSpPr>
        <p:spPr>
          <a:xfrm>
            <a:off x="21237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>
            <a:hlinkClick r:id="rId5" action="ppaction://hlinksldjump"/>
          </p:cNvPr>
          <p:cNvSpPr/>
          <p:nvPr/>
        </p:nvSpPr>
        <p:spPr>
          <a:xfrm>
            <a:off x="298782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>
            <a:hlinkClick r:id="rId6" action="ppaction://hlinksldjump"/>
          </p:cNvPr>
          <p:cNvSpPr/>
          <p:nvPr/>
        </p:nvSpPr>
        <p:spPr>
          <a:xfrm>
            <a:off x="39239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>
            <a:hlinkClick r:id="rId7" action="ppaction://hlinksldjump"/>
          </p:cNvPr>
          <p:cNvSpPr/>
          <p:nvPr/>
        </p:nvSpPr>
        <p:spPr>
          <a:xfrm>
            <a:off x="493204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>
            <a:hlinkClick r:id="rId8" action="ppaction://hlinksldjump"/>
          </p:cNvPr>
          <p:cNvSpPr/>
          <p:nvPr/>
        </p:nvSpPr>
        <p:spPr>
          <a:xfrm>
            <a:off x="601216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>
            <a:hlinkClick r:id="rId9" action="ppaction://hlinksldjump"/>
          </p:cNvPr>
          <p:cNvSpPr/>
          <p:nvPr/>
        </p:nvSpPr>
        <p:spPr>
          <a:xfrm>
            <a:off x="7020272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>
            <a:hlinkClick r:id="rId10" action="ppaction://hlinksldjump"/>
          </p:cNvPr>
          <p:cNvSpPr/>
          <p:nvPr/>
        </p:nvSpPr>
        <p:spPr>
          <a:xfrm>
            <a:off x="802838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54">
            <a:hlinkClick r:id="rId11" action="ppaction://hlinksldjump"/>
          </p:cNvPr>
          <p:cNvSpPr/>
          <p:nvPr/>
        </p:nvSpPr>
        <p:spPr>
          <a:xfrm>
            <a:off x="2627784" y="6237312"/>
            <a:ext cx="828675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кругленный прямоугольник 55">
            <a:hlinkClick r:id="rId12" action="ppaction://hlinksldjump"/>
          </p:cNvPr>
          <p:cNvSpPr/>
          <p:nvPr/>
        </p:nvSpPr>
        <p:spPr>
          <a:xfrm>
            <a:off x="1547664" y="6237312"/>
            <a:ext cx="642937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4">
            <a:hlinkClick r:id="rId13" action="ppaction://hlinksldjump"/>
          </p:cNvPr>
          <p:cNvSpPr/>
          <p:nvPr/>
        </p:nvSpPr>
        <p:spPr>
          <a:xfrm>
            <a:off x="3779912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5">
            <a:hlinkClick r:id="rId14" action="ppaction://hlinksldjump"/>
          </p:cNvPr>
          <p:cNvSpPr/>
          <p:nvPr/>
        </p:nvSpPr>
        <p:spPr>
          <a:xfrm>
            <a:off x="4716016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Скругленный прямоугольник 6">
            <a:hlinkClick r:id="rId15" action="ppaction://hlinksldjump"/>
          </p:cNvPr>
          <p:cNvSpPr/>
          <p:nvPr/>
        </p:nvSpPr>
        <p:spPr>
          <a:xfrm>
            <a:off x="565212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Скругленный прямоугольник 7">
            <a:hlinkClick r:id="rId16" action="ppaction://hlinksldjump"/>
          </p:cNvPr>
          <p:cNvSpPr/>
          <p:nvPr/>
        </p:nvSpPr>
        <p:spPr>
          <a:xfrm>
            <a:off x="673224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Скругленный прямоугольник 8">
            <a:hlinkClick r:id="rId17" action="ppaction://hlinksldjump"/>
          </p:cNvPr>
          <p:cNvSpPr/>
          <p:nvPr/>
        </p:nvSpPr>
        <p:spPr>
          <a:xfrm>
            <a:off x="781236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64533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Погодаева Вера Витальевна МБОУ г. Иркутска СОШ № 53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Могу 5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07904" y="213285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Какой разъем задней панели системного блока компьютера предназначен для клавиатуры? 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2088232" cy="375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>
            <a:hlinkClick r:id="rId3" action="ppaction://hlinksldjump"/>
          </p:cNvPr>
          <p:cNvSpPr/>
          <p:nvPr/>
        </p:nvSpPr>
        <p:spPr>
          <a:xfrm>
            <a:off x="179512" y="5661248"/>
            <a:ext cx="642937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Старт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кругленный прямоугольник 44">
            <a:hlinkClick r:id="rId3" action="ppaction://hlinksldjump"/>
          </p:cNvPr>
          <p:cNvSpPr/>
          <p:nvPr/>
        </p:nvSpPr>
        <p:spPr>
          <a:xfrm>
            <a:off x="104360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кругленный прямоугольник 45">
            <a:hlinkClick r:id="rId4" action="ppaction://hlinksldjump"/>
          </p:cNvPr>
          <p:cNvSpPr/>
          <p:nvPr/>
        </p:nvSpPr>
        <p:spPr>
          <a:xfrm>
            <a:off x="21237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кругленный прямоугольник 46">
            <a:hlinkClick r:id="rId5" action="ppaction://hlinksldjump"/>
          </p:cNvPr>
          <p:cNvSpPr/>
          <p:nvPr/>
        </p:nvSpPr>
        <p:spPr>
          <a:xfrm>
            <a:off x="298782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Скругленный прямоугольник 47">
            <a:hlinkClick r:id="rId6" action="ppaction://hlinksldjump"/>
          </p:cNvPr>
          <p:cNvSpPr/>
          <p:nvPr/>
        </p:nvSpPr>
        <p:spPr>
          <a:xfrm>
            <a:off x="39239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кругленный прямоугольник 48">
            <a:hlinkClick r:id="rId7" action="ppaction://hlinksldjump"/>
          </p:cNvPr>
          <p:cNvSpPr/>
          <p:nvPr/>
        </p:nvSpPr>
        <p:spPr>
          <a:xfrm>
            <a:off x="493204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Скругленный прямоугольник 49">
            <a:hlinkClick r:id="rId8" action="ppaction://hlinksldjump"/>
          </p:cNvPr>
          <p:cNvSpPr/>
          <p:nvPr/>
        </p:nvSpPr>
        <p:spPr>
          <a:xfrm>
            <a:off x="601216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>
            <a:hlinkClick r:id="rId9" action="ppaction://hlinksldjump"/>
          </p:cNvPr>
          <p:cNvSpPr/>
          <p:nvPr/>
        </p:nvSpPr>
        <p:spPr>
          <a:xfrm>
            <a:off x="7020272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>
            <a:hlinkClick r:id="rId10" action="ppaction://hlinksldjump"/>
          </p:cNvPr>
          <p:cNvSpPr/>
          <p:nvPr/>
        </p:nvSpPr>
        <p:spPr>
          <a:xfrm>
            <a:off x="802838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>
            <a:hlinkClick r:id="rId11" action="ppaction://hlinksldjump"/>
          </p:cNvPr>
          <p:cNvSpPr/>
          <p:nvPr/>
        </p:nvSpPr>
        <p:spPr>
          <a:xfrm>
            <a:off x="2627784" y="6237312"/>
            <a:ext cx="828675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кругленный прямоугольник 53">
            <a:hlinkClick r:id="rId12" action="ppaction://hlinksldjump"/>
          </p:cNvPr>
          <p:cNvSpPr/>
          <p:nvPr/>
        </p:nvSpPr>
        <p:spPr>
          <a:xfrm>
            <a:off x="1547664" y="6237312"/>
            <a:ext cx="642937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Скругленный прямоугольник 4">
            <a:hlinkClick r:id="rId13" action="ppaction://hlinksldjump"/>
          </p:cNvPr>
          <p:cNvSpPr/>
          <p:nvPr/>
        </p:nvSpPr>
        <p:spPr>
          <a:xfrm>
            <a:off x="3779912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Скругленный прямоугольник 5">
            <a:hlinkClick r:id="rId14" action="ppaction://hlinksldjump"/>
          </p:cNvPr>
          <p:cNvSpPr/>
          <p:nvPr/>
        </p:nvSpPr>
        <p:spPr>
          <a:xfrm>
            <a:off x="4716016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Скругленный прямоугольник 6">
            <a:hlinkClick r:id="rId15" action="ppaction://hlinksldjump"/>
          </p:cNvPr>
          <p:cNvSpPr/>
          <p:nvPr/>
        </p:nvSpPr>
        <p:spPr>
          <a:xfrm>
            <a:off x="565212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кругленный прямоугольник 7">
            <a:hlinkClick r:id="rId16" action="ppaction://hlinksldjump"/>
          </p:cNvPr>
          <p:cNvSpPr/>
          <p:nvPr/>
        </p:nvSpPr>
        <p:spPr>
          <a:xfrm>
            <a:off x="673224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Скругленный прямоугольник 8">
            <a:hlinkClick r:id="rId17" action="ppaction://hlinksldjump"/>
          </p:cNvPr>
          <p:cNvSpPr/>
          <p:nvPr/>
        </p:nvSpPr>
        <p:spPr>
          <a:xfrm>
            <a:off x="781236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64533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Погодаева Вера Витальевна МБОУ г. Иркутска СОШ № 53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Могу 6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419872" y="332656"/>
            <a:ext cx="507605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sz="2400" b="1" dirty="0" smtClean="0"/>
              <a:t>Если от числа 2013 отнять 85, результат разделить на 2, а затем прибавить 1000, то получится год создания первой компьютерной мыши, которую тогда ее разработчик Дуглас Карл </a:t>
            </a:r>
            <a:r>
              <a:rPr lang="ru-RU" sz="2400" b="1" dirty="0" err="1" smtClean="0"/>
              <a:t>Энгельбарт</a:t>
            </a:r>
            <a:r>
              <a:rPr lang="ru-RU" sz="2400" b="1" dirty="0" smtClean="0"/>
              <a:t> назвал «индикатор позиций X и Y». В каком году была изобретена компьютерная мышь? </a:t>
            </a:r>
          </a:p>
          <a:p>
            <a:pPr algn="just"/>
            <a:endParaRPr lang="ru-RU" sz="2400" b="1" dirty="0" smtClean="0"/>
          </a:p>
          <a:p>
            <a:r>
              <a:rPr lang="ru-RU" sz="2400" b="1" dirty="0" smtClean="0"/>
              <a:t>1) 1962; 2) 1964; 3) 1966; 4) 1968.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880320" cy="22741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6" name="Скругленный прямоугольник 25">
            <a:hlinkClick r:id="rId3" action="ppaction://hlinksldjump"/>
          </p:cNvPr>
          <p:cNvSpPr/>
          <p:nvPr/>
        </p:nvSpPr>
        <p:spPr>
          <a:xfrm>
            <a:off x="179512" y="5661248"/>
            <a:ext cx="642937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Старт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>
            <a:hlinkClick r:id="rId3" action="ppaction://hlinksldjump"/>
          </p:cNvPr>
          <p:cNvSpPr/>
          <p:nvPr/>
        </p:nvSpPr>
        <p:spPr>
          <a:xfrm>
            <a:off x="104360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>
            <a:hlinkClick r:id="rId4" action="ppaction://hlinksldjump"/>
          </p:cNvPr>
          <p:cNvSpPr/>
          <p:nvPr/>
        </p:nvSpPr>
        <p:spPr>
          <a:xfrm>
            <a:off x="21237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>
            <a:hlinkClick r:id="rId5" action="ppaction://hlinksldjump"/>
          </p:cNvPr>
          <p:cNvSpPr/>
          <p:nvPr/>
        </p:nvSpPr>
        <p:spPr>
          <a:xfrm>
            <a:off x="298782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>
            <a:hlinkClick r:id="rId6" action="ppaction://hlinksldjump"/>
          </p:cNvPr>
          <p:cNvSpPr/>
          <p:nvPr/>
        </p:nvSpPr>
        <p:spPr>
          <a:xfrm>
            <a:off x="39239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>
            <a:hlinkClick r:id="rId7" action="ppaction://hlinksldjump"/>
          </p:cNvPr>
          <p:cNvSpPr/>
          <p:nvPr/>
        </p:nvSpPr>
        <p:spPr>
          <a:xfrm>
            <a:off x="493204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>
            <a:hlinkClick r:id="rId8" action="ppaction://hlinksldjump"/>
          </p:cNvPr>
          <p:cNvSpPr/>
          <p:nvPr/>
        </p:nvSpPr>
        <p:spPr>
          <a:xfrm>
            <a:off x="601216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>
            <a:hlinkClick r:id="rId9" action="ppaction://hlinksldjump"/>
          </p:cNvPr>
          <p:cNvSpPr/>
          <p:nvPr/>
        </p:nvSpPr>
        <p:spPr>
          <a:xfrm>
            <a:off x="7020272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>
            <a:hlinkClick r:id="rId10" action="ppaction://hlinksldjump"/>
          </p:cNvPr>
          <p:cNvSpPr/>
          <p:nvPr/>
        </p:nvSpPr>
        <p:spPr>
          <a:xfrm>
            <a:off x="802838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>
            <a:hlinkClick r:id="rId11" action="ppaction://hlinksldjump"/>
          </p:cNvPr>
          <p:cNvSpPr/>
          <p:nvPr/>
        </p:nvSpPr>
        <p:spPr>
          <a:xfrm>
            <a:off x="2627784" y="6237312"/>
            <a:ext cx="828675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>
            <a:hlinkClick r:id="rId12" action="ppaction://hlinksldjump"/>
          </p:cNvPr>
          <p:cNvSpPr/>
          <p:nvPr/>
        </p:nvSpPr>
        <p:spPr>
          <a:xfrm>
            <a:off x="1547664" y="6237312"/>
            <a:ext cx="642937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4">
            <a:hlinkClick r:id="rId13" action="ppaction://hlinksldjump"/>
          </p:cNvPr>
          <p:cNvSpPr/>
          <p:nvPr/>
        </p:nvSpPr>
        <p:spPr>
          <a:xfrm>
            <a:off x="3779912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5">
            <a:hlinkClick r:id="rId14" action="ppaction://hlinksldjump"/>
          </p:cNvPr>
          <p:cNvSpPr/>
          <p:nvPr/>
        </p:nvSpPr>
        <p:spPr>
          <a:xfrm>
            <a:off x="4716016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6">
            <a:hlinkClick r:id="rId15" action="ppaction://hlinksldjump"/>
          </p:cNvPr>
          <p:cNvSpPr/>
          <p:nvPr/>
        </p:nvSpPr>
        <p:spPr>
          <a:xfrm>
            <a:off x="565212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7">
            <a:hlinkClick r:id="rId16" action="ppaction://hlinksldjump"/>
          </p:cNvPr>
          <p:cNvSpPr/>
          <p:nvPr/>
        </p:nvSpPr>
        <p:spPr>
          <a:xfrm>
            <a:off x="673224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8">
            <a:hlinkClick r:id="rId17" action="ppaction://hlinksldjump"/>
          </p:cNvPr>
          <p:cNvSpPr/>
          <p:nvPr/>
        </p:nvSpPr>
        <p:spPr>
          <a:xfrm>
            <a:off x="781236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64533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Погодаева Вера Витальевна МБОУ г. Иркутска СОШ № 53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242592" cy="1143000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Умею 7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25431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3563888" y="764704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400" b="1" dirty="0" smtClean="0"/>
              <a:t>Разгадай ребус. Получившееся слово означает: </a:t>
            </a:r>
          </a:p>
          <a:p>
            <a:r>
              <a:rPr lang="ru-RU" sz="2400" b="1" dirty="0" smtClean="0"/>
              <a:t>1) устройство для печати; </a:t>
            </a:r>
          </a:p>
          <a:p>
            <a:r>
              <a:rPr lang="ru-RU" sz="2400" b="1" dirty="0" smtClean="0"/>
              <a:t>2) устройство для прослушивания звука; </a:t>
            </a:r>
          </a:p>
          <a:p>
            <a:r>
              <a:rPr lang="ru-RU" sz="2400" b="1" dirty="0" smtClean="0"/>
              <a:t>3) устройство для записи звука; </a:t>
            </a:r>
          </a:p>
          <a:p>
            <a:r>
              <a:rPr lang="ru-RU" sz="2400" b="1" dirty="0" smtClean="0"/>
              <a:t>4) устройство для чтения дисков. </a:t>
            </a:r>
          </a:p>
        </p:txBody>
      </p:sp>
      <p:sp>
        <p:nvSpPr>
          <p:cNvPr id="26" name="Скругленный прямоугольник 25">
            <a:hlinkClick r:id="rId3" action="ppaction://hlinksldjump"/>
          </p:cNvPr>
          <p:cNvSpPr/>
          <p:nvPr/>
        </p:nvSpPr>
        <p:spPr>
          <a:xfrm>
            <a:off x="179512" y="5661248"/>
            <a:ext cx="642937" cy="2857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Старт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>
            <a:hlinkClick r:id="rId3" action="ppaction://hlinksldjump"/>
          </p:cNvPr>
          <p:cNvSpPr/>
          <p:nvPr/>
        </p:nvSpPr>
        <p:spPr>
          <a:xfrm>
            <a:off x="104360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>
            <a:hlinkClick r:id="rId4" action="ppaction://hlinksldjump"/>
          </p:cNvPr>
          <p:cNvSpPr/>
          <p:nvPr/>
        </p:nvSpPr>
        <p:spPr>
          <a:xfrm>
            <a:off x="21237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>
            <a:hlinkClick r:id="rId5" action="ppaction://hlinksldjump"/>
          </p:cNvPr>
          <p:cNvSpPr/>
          <p:nvPr/>
        </p:nvSpPr>
        <p:spPr>
          <a:xfrm>
            <a:off x="298782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>
            <a:hlinkClick r:id="rId6" action="ppaction://hlinksldjump"/>
          </p:cNvPr>
          <p:cNvSpPr/>
          <p:nvPr/>
        </p:nvSpPr>
        <p:spPr>
          <a:xfrm>
            <a:off x="3923928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>
            <a:hlinkClick r:id="rId7" action="ppaction://hlinksldjump"/>
          </p:cNvPr>
          <p:cNvSpPr/>
          <p:nvPr/>
        </p:nvSpPr>
        <p:spPr>
          <a:xfrm>
            <a:off x="493204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>
            <a:hlinkClick r:id="rId8" action="ppaction://hlinksldjump"/>
          </p:cNvPr>
          <p:cNvSpPr/>
          <p:nvPr/>
        </p:nvSpPr>
        <p:spPr>
          <a:xfrm>
            <a:off x="6012160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Скругленный прямоугольник 32">
            <a:hlinkClick r:id="rId9" action="ppaction://hlinksldjump"/>
          </p:cNvPr>
          <p:cNvSpPr/>
          <p:nvPr/>
        </p:nvSpPr>
        <p:spPr>
          <a:xfrm>
            <a:off x="7020272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Скругленный прямоугольник 33">
            <a:hlinkClick r:id="rId10" action="ppaction://hlinksldjump"/>
          </p:cNvPr>
          <p:cNvSpPr/>
          <p:nvPr/>
        </p:nvSpPr>
        <p:spPr>
          <a:xfrm>
            <a:off x="8028384" y="5661248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кругленный прямоугольник 34">
            <a:hlinkClick r:id="rId11" action="ppaction://hlinksldjump"/>
          </p:cNvPr>
          <p:cNvSpPr/>
          <p:nvPr/>
        </p:nvSpPr>
        <p:spPr>
          <a:xfrm>
            <a:off x="2627784" y="6237312"/>
            <a:ext cx="828675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10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Скругленный прямоугольник 35">
            <a:hlinkClick r:id="rId12" action="ppaction://hlinksldjump"/>
          </p:cNvPr>
          <p:cNvSpPr/>
          <p:nvPr/>
        </p:nvSpPr>
        <p:spPr>
          <a:xfrm>
            <a:off x="1547664" y="6237312"/>
            <a:ext cx="642937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9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Скругленный прямоугольник 4">
            <a:hlinkClick r:id="rId13" action="ppaction://hlinksldjump"/>
          </p:cNvPr>
          <p:cNvSpPr/>
          <p:nvPr/>
        </p:nvSpPr>
        <p:spPr>
          <a:xfrm>
            <a:off x="3779912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Скругленный прямоугольник 5">
            <a:hlinkClick r:id="rId14" action="ppaction://hlinksldjump"/>
          </p:cNvPr>
          <p:cNvSpPr/>
          <p:nvPr/>
        </p:nvSpPr>
        <p:spPr>
          <a:xfrm>
            <a:off x="4716016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6">
            <a:hlinkClick r:id="rId15" action="ppaction://hlinksldjump"/>
          </p:cNvPr>
          <p:cNvSpPr/>
          <p:nvPr/>
        </p:nvSpPr>
        <p:spPr>
          <a:xfrm>
            <a:off x="565212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13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7">
            <a:hlinkClick r:id="rId16" action="ppaction://hlinksldjump"/>
          </p:cNvPr>
          <p:cNvSpPr/>
          <p:nvPr/>
        </p:nvSpPr>
        <p:spPr>
          <a:xfrm>
            <a:off x="673224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14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8">
            <a:hlinkClick r:id="rId17" action="ppaction://hlinksldjump"/>
          </p:cNvPr>
          <p:cNvSpPr/>
          <p:nvPr/>
        </p:nvSpPr>
        <p:spPr>
          <a:xfrm>
            <a:off x="7812360" y="6165304"/>
            <a:ext cx="642938" cy="28575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64533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Погодаева Вера Витальевна МБОУ г. Иркутска СОШ № 53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1130</Words>
  <Application>Microsoft Office PowerPoint</Application>
  <PresentationFormat>Экран (4:3)</PresentationFormat>
  <Paragraphs>343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ЗНАЮ, УМЕЮ, МОГУ</vt:lpstr>
      <vt:lpstr>Здравствуйте! </vt:lpstr>
      <vt:lpstr>Знаю 1</vt:lpstr>
      <vt:lpstr>Умею 2</vt:lpstr>
      <vt:lpstr>Знаю 3</vt:lpstr>
      <vt:lpstr>Знаю 4</vt:lpstr>
      <vt:lpstr>Могу 5</vt:lpstr>
      <vt:lpstr>Могу 6</vt:lpstr>
      <vt:lpstr>Умею 7</vt:lpstr>
      <vt:lpstr>Слайд 10</vt:lpstr>
      <vt:lpstr>Знаю 8</vt:lpstr>
      <vt:lpstr>Знаю 9</vt:lpstr>
      <vt:lpstr>Знаю 10</vt:lpstr>
      <vt:lpstr>Знаю 11</vt:lpstr>
      <vt:lpstr>Могу 12</vt:lpstr>
      <vt:lpstr>Знаю 13</vt:lpstr>
      <vt:lpstr>Знаю 14</vt:lpstr>
      <vt:lpstr>Слайд 18</vt:lpstr>
      <vt:lpstr>Вот и все! До новых встреч!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ЗНАЮ, УМЕЮ, МОГУ</dc:title>
  <dc:creator>7</dc:creator>
  <cp:lastModifiedBy>7</cp:lastModifiedBy>
  <cp:revision>58</cp:revision>
  <dcterms:created xsi:type="dcterms:W3CDTF">2012-09-02T22:31:32Z</dcterms:created>
  <dcterms:modified xsi:type="dcterms:W3CDTF">2014-10-19T10:55:05Z</dcterms:modified>
</cp:coreProperties>
</file>