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6" r:id="rId8"/>
    <p:sldId id="263" r:id="rId9"/>
    <p:sldId id="267" r:id="rId10"/>
    <p:sldId id="275" r:id="rId11"/>
    <p:sldId id="261" r:id="rId12"/>
    <p:sldId id="268" r:id="rId13"/>
    <p:sldId id="264" r:id="rId14"/>
    <p:sldId id="271" r:id="rId15"/>
    <p:sldId id="276" r:id="rId16"/>
    <p:sldId id="262" r:id="rId17"/>
    <p:sldId id="265" r:id="rId18"/>
    <p:sldId id="277" r:id="rId19"/>
    <p:sldId id="272" r:id="rId20"/>
    <p:sldId id="273" r:id="rId21"/>
    <p:sldId id="278" r:id="rId22"/>
    <p:sldId id="274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2 w 1722"/>
                <a:gd name="T1" fmla="*/ 61 h 66"/>
                <a:gd name="T2" fmla="*/ 1712 w 1722"/>
                <a:gd name="T3" fmla="*/ 55 h 66"/>
                <a:gd name="T4" fmla="*/ 0 w 1722"/>
                <a:gd name="T5" fmla="*/ 0 h 66"/>
                <a:gd name="T6" fmla="*/ 0 w 1722"/>
                <a:gd name="T7" fmla="*/ 43 h 66"/>
                <a:gd name="T8" fmla="*/ 1712 w 1722"/>
                <a:gd name="T9" fmla="*/ 61 h 66"/>
                <a:gd name="T10" fmla="*/ 1712 w 1722"/>
                <a:gd name="T11" fmla="*/ 61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0 w 975"/>
                <a:gd name="T1" fmla="*/ 48 h 101"/>
                <a:gd name="T2" fmla="*/ 970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0 w 975"/>
                <a:gd name="T9" fmla="*/ 48 h 101"/>
                <a:gd name="T10" fmla="*/ 970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1 w 2141"/>
                <a:gd name="T7" fmla="*/ 0 h 198"/>
                <a:gd name="T8" fmla="*/ 2131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7 w 2517"/>
                <a:gd name="T1" fmla="*/ 276 h 276"/>
                <a:gd name="T2" fmla="*/ 2502 w 2517"/>
                <a:gd name="T3" fmla="*/ 204 h 276"/>
                <a:gd name="T4" fmla="*/ 2245 w 2517"/>
                <a:gd name="T5" fmla="*/ 0 h 276"/>
                <a:gd name="T6" fmla="*/ 0 w 2517"/>
                <a:gd name="T7" fmla="*/ 276 h 276"/>
                <a:gd name="T8" fmla="*/ 2167 w 2517"/>
                <a:gd name="T9" fmla="*/ 276 h 276"/>
                <a:gd name="T10" fmla="*/ 2167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4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4 w 729"/>
                <a:gd name="T7" fmla="*/ 240 h 240"/>
                <a:gd name="T8" fmla="*/ 724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4 w 729"/>
                <a:gd name="T1" fmla="*/ 318 h 318"/>
                <a:gd name="T2" fmla="*/ 724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4 w 729"/>
                <a:gd name="T9" fmla="*/ 318 h 318"/>
                <a:gd name="T10" fmla="*/ 724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7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6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6B0EC-9F29-452C-8467-02A27FCD6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86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2CC92-A049-4813-83AD-986A71329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83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0BB88-70C3-48BF-A35C-E47935FF2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52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B8740-6BAA-41D4-A02D-5FB37103E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6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AC288-DD23-4E52-97D3-D66EB997B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62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9053E-D83F-42E6-859A-578229EB0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99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AE038-58C9-4F1A-B68E-20BDC64D4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6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851BA-80D8-4BB9-AF41-1006BC84C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82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3C156-07AB-4EBC-91A2-EE4B6F85B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75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94750-DCA5-4D34-98E2-540DEEE98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66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0D08A-2BF0-4B9E-BA34-1FF896F8F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34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2 w 1722"/>
                <a:gd name="T1" fmla="*/ 61 h 66"/>
                <a:gd name="T2" fmla="*/ 1712 w 1722"/>
                <a:gd name="T3" fmla="*/ 55 h 66"/>
                <a:gd name="T4" fmla="*/ 0 w 1722"/>
                <a:gd name="T5" fmla="*/ 0 h 66"/>
                <a:gd name="T6" fmla="*/ 0 w 1722"/>
                <a:gd name="T7" fmla="*/ 43 h 66"/>
                <a:gd name="T8" fmla="*/ 1712 w 1722"/>
                <a:gd name="T9" fmla="*/ 61 h 66"/>
                <a:gd name="T10" fmla="*/ 1712 w 1722"/>
                <a:gd name="T11" fmla="*/ 61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0 w 975"/>
                <a:gd name="T1" fmla="*/ 48 h 101"/>
                <a:gd name="T2" fmla="*/ 970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0 w 975"/>
                <a:gd name="T9" fmla="*/ 48 h 101"/>
                <a:gd name="T10" fmla="*/ 970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1 w 2141"/>
                <a:gd name="T7" fmla="*/ 0 h 198"/>
                <a:gd name="T8" fmla="*/ 2131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7 w 2517"/>
                <a:gd name="T1" fmla="*/ 276 h 276"/>
                <a:gd name="T2" fmla="*/ 2502 w 2517"/>
                <a:gd name="T3" fmla="*/ 204 h 276"/>
                <a:gd name="T4" fmla="*/ 2245 w 2517"/>
                <a:gd name="T5" fmla="*/ 0 h 276"/>
                <a:gd name="T6" fmla="*/ 0 w 2517"/>
                <a:gd name="T7" fmla="*/ 276 h 276"/>
                <a:gd name="T8" fmla="*/ 2167 w 2517"/>
                <a:gd name="T9" fmla="*/ 276 h 276"/>
                <a:gd name="T10" fmla="*/ 2167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4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4 w 729"/>
                <a:gd name="T7" fmla="*/ 240 h 240"/>
                <a:gd name="T8" fmla="*/ 724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4 w 729"/>
                <a:gd name="T1" fmla="*/ 318 h 318"/>
                <a:gd name="T2" fmla="*/ 724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4 w 729"/>
                <a:gd name="T9" fmla="*/ 318 h 318"/>
                <a:gd name="T10" fmla="*/ 724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7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13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13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4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4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C769337-CBF3-4AD7-91F3-50F25A256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Новый рисунок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550" y="995363"/>
            <a:ext cx="7456488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Способы словообразования: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1.Морфологический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2000" dirty="0" smtClean="0"/>
              <a:t>-          Приставочный;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Суффиксальный;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Приставочно-суффиксальный;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Сложение слов;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Сокращение слов.</a:t>
            </a:r>
          </a:p>
          <a:p>
            <a:pPr marL="742950" indent="-742950">
              <a:buFont typeface="Wingdings" pitchFamily="2" charset="2"/>
              <a:buNone/>
              <a:defRPr/>
            </a:pPr>
            <a:endParaRPr lang="ru-RU" sz="3600" dirty="0" smtClean="0"/>
          </a:p>
          <a:p>
            <a:pPr marL="742950" indent="-742950">
              <a:buFontTx/>
              <a:buChar char="-"/>
              <a:defRPr/>
            </a:pPr>
            <a:endParaRPr lang="ru-RU" sz="3600" dirty="0" smtClean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4038487"/>
            <a:ext cx="4197018" cy="258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2 группа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   Определите, по какому признаку отличаются выделенные слова. Попробуйте сформулировать способ образования слов.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1. У нас светлая </a:t>
            </a:r>
            <a:r>
              <a:rPr lang="ru-RU" b="1" u="sng" dirty="0" smtClean="0"/>
              <a:t>гостиная</a:t>
            </a:r>
            <a:r>
              <a:rPr lang="ru-RU" dirty="0" smtClean="0"/>
              <a:t>. </a:t>
            </a:r>
            <a:r>
              <a:rPr lang="ru-RU" b="1" u="sng" dirty="0" smtClean="0"/>
              <a:t>Гостиная</a:t>
            </a:r>
            <a:r>
              <a:rPr lang="ru-RU" dirty="0" smtClean="0"/>
              <a:t> комната расположена на втором этаже.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2. </a:t>
            </a:r>
            <a:r>
              <a:rPr lang="ru-RU" b="1" u="sng" dirty="0" smtClean="0"/>
              <a:t>Дежурный</a:t>
            </a:r>
            <a:r>
              <a:rPr lang="ru-RU" dirty="0" smtClean="0"/>
              <a:t> ученик убрал кабинет. Этот мальчик – </a:t>
            </a:r>
            <a:r>
              <a:rPr lang="ru-RU" b="1" u="sng" dirty="0" smtClean="0"/>
              <a:t>дежурный.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3. </a:t>
            </a:r>
            <a:r>
              <a:rPr lang="ru-RU" b="1" u="sng" dirty="0" smtClean="0"/>
              <a:t>Нищий</a:t>
            </a:r>
            <a:r>
              <a:rPr lang="ru-RU" dirty="0" smtClean="0"/>
              <a:t> просил подаяние. По переулку шел </a:t>
            </a:r>
            <a:r>
              <a:rPr lang="ru-RU" b="1" u="sng" dirty="0" smtClean="0"/>
              <a:t>нищий </a:t>
            </a:r>
            <a:r>
              <a:rPr lang="ru-RU" dirty="0" smtClean="0"/>
              <a:t>прохожий.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30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428625"/>
            <a:ext cx="8229600" cy="57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1. У нас светлая </a:t>
            </a:r>
            <a:r>
              <a:rPr lang="ru-RU" sz="3200" b="1" u="sng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гостиная 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(существительное)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 </a:t>
            </a:r>
            <a:r>
              <a:rPr lang="ru-RU" sz="3200" b="1" u="sng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Гостиная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(прилагательное) 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комната расположена на втором этаже.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2. </a:t>
            </a:r>
            <a:r>
              <a:rPr lang="ru-RU" sz="3200" b="1" u="sng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Дежурный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(прилагательное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) ученик убрал кабинет. Этот мальчик – </a:t>
            </a:r>
            <a:r>
              <a:rPr lang="ru-RU" sz="3200" b="1" u="sng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дежурный 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 существительное) 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3. </a:t>
            </a:r>
            <a:r>
              <a:rPr lang="ru-RU" sz="3200" b="1" u="sng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Нищий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(существительное) 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просил подаяние. По переулку шел </a:t>
            </a:r>
            <a:r>
              <a:rPr lang="ru-RU" sz="3200" b="1" u="sng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нищий 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(прилагательное) 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прохожий.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1. The boys </a:t>
            </a:r>
            <a:r>
              <a:rPr lang="en-US" sz="3600" b="1" u="sng" dirty="0" smtClean="0"/>
              <a:t>answer</a:t>
            </a:r>
            <a:r>
              <a:rPr lang="en-US" sz="3600" dirty="0" smtClean="0"/>
              <a:t> our question. His </a:t>
            </a:r>
            <a:r>
              <a:rPr lang="en-US" sz="3600" b="1" u="sng" dirty="0" smtClean="0"/>
              <a:t>answer</a:t>
            </a:r>
            <a:r>
              <a:rPr lang="en-US" sz="3600" dirty="0" smtClean="0"/>
              <a:t> was excellent.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2. You’ll make progress if you </a:t>
            </a:r>
            <a:r>
              <a:rPr lang="en-US" sz="3600" b="1" u="sng" dirty="0" smtClean="0"/>
              <a:t>work</a:t>
            </a:r>
            <a:r>
              <a:rPr lang="en-US" sz="3600" b="1" dirty="0" smtClean="0"/>
              <a:t> </a:t>
            </a:r>
            <a:r>
              <a:rPr lang="en-US" sz="3600" dirty="0" smtClean="0"/>
              <a:t>hard. He thought about his</a:t>
            </a:r>
            <a:r>
              <a:rPr lang="ru-RU" sz="3600" dirty="0" smtClean="0"/>
              <a:t> </a:t>
            </a:r>
            <a:r>
              <a:rPr lang="en-US" sz="3600" dirty="0" smtClean="0"/>
              <a:t>new </a:t>
            </a:r>
            <a:r>
              <a:rPr lang="en-US" sz="3600" b="1" u="sng" dirty="0" smtClean="0"/>
              <a:t>work</a:t>
            </a:r>
            <a:r>
              <a:rPr lang="en-US" sz="3600" b="1" dirty="0" smtClean="0"/>
              <a:t>.</a:t>
            </a:r>
            <a:r>
              <a:rPr lang="en-US" sz="36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3. </a:t>
            </a:r>
            <a:r>
              <a:rPr lang="ru-RU" sz="3600" dirty="0" err="1" smtClean="0"/>
              <a:t>Could</a:t>
            </a:r>
            <a:r>
              <a:rPr lang="ru-RU" sz="3600" dirty="0" smtClean="0"/>
              <a:t> </a:t>
            </a:r>
            <a:r>
              <a:rPr lang="ru-RU" sz="3600" dirty="0" err="1" smtClean="0"/>
              <a:t>you</a:t>
            </a:r>
            <a:r>
              <a:rPr lang="ru-RU" sz="3600" dirty="0" smtClean="0"/>
              <a:t> </a:t>
            </a:r>
            <a:r>
              <a:rPr lang="ru-RU" sz="3600" dirty="0" err="1" smtClean="0"/>
              <a:t>bring</a:t>
            </a:r>
            <a:r>
              <a:rPr lang="ru-RU" sz="3600" dirty="0" smtClean="0"/>
              <a:t> </a:t>
            </a:r>
            <a:r>
              <a:rPr lang="en-US" sz="3600" dirty="0" smtClean="0"/>
              <a:t>me</a:t>
            </a:r>
            <a:r>
              <a:rPr lang="ru-RU" sz="3600" dirty="0" smtClean="0"/>
              <a:t> </a:t>
            </a:r>
            <a:r>
              <a:rPr lang="ru-RU" sz="3600" dirty="0" err="1" smtClean="0"/>
              <a:t>some</a:t>
            </a:r>
            <a:r>
              <a:rPr lang="ru-RU" sz="3600" dirty="0" smtClean="0"/>
              <a:t> </a:t>
            </a:r>
            <a:r>
              <a:rPr lang="ru-RU" sz="3600" b="1" u="sng" dirty="0" err="1" smtClean="0"/>
              <a:t>water</a:t>
            </a:r>
            <a:r>
              <a:rPr lang="ru-RU" sz="3600" dirty="0" smtClean="0"/>
              <a:t>, </a:t>
            </a:r>
            <a:r>
              <a:rPr lang="ru-RU" sz="3600" dirty="0" err="1" smtClean="0"/>
              <a:t>please</a:t>
            </a:r>
            <a:r>
              <a:rPr lang="ru-RU" sz="3600" dirty="0" smtClean="0"/>
              <a:t>? </a:t>
            </a:r>
            <a:r>
              <a:rPr lang="ru-RU" sz="3600" dirty="0" err="1" smtClean="0"/>
              <a:t>Mary</a:t>
            </a:r>
            <a:r>
              <a:rPr lang="ru-RU" sz="3600" dirty="0" smtClean="0"/>
              <a:t>, </a:t>
            </a:r>
            <a:r>
              <a:rPr lang="ru-RU" sz="3600" b="1" u="sng" dirty="0" err="1" smtClean="0"/>
              <a:t>water</a:t>
            </a:r>
            <a:r>
              <a:rPr lang="ru-RU" sz="3600" dirty="0" smtClean="0"/>
              <a:t> </a:t>
            </a:r>
            <a:r>
              <a:rPr lang="ru-RU" sz="3600" dirty="0" err="1" smtClean="0"/>
              <a:t>those</a:t>
            </a:r>
            <a:r>
              <a:rPr lang="ru-RU" sz="3600" dirty="0" smtClean="0"/>
              <a:t> </a:t>
            </a:r>
            <a:r>
              <a:rPr lang="ru-RU" sz="3600" dirty="0" err="1" smtClean="0"/>
              <a:t>flowers</a:t>
            </a:r>
            <a:r>
              <a:rPr lang="ru-RU" sz="3600" dirty="0" smtClean="0"/>
              <a:t>.</a:t>
            </a:r>
            <a:r>
              <a:rPr lang="ru-RU" sz="3600" dirty="0" smtClean="0">
                <a:effectLst/>
              </a:rPr>
              <a:t>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2 группа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51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1. The boys </a:t>
            </a:r>
            <a:r>
              <a:rPr lang="en-US" sz="3600" b="1" u="sng" dirty="0" smtClean="0"/>
              <a:t>answer</a:t>
            </a:r>
            <a:r>
              <a:rPr lang="en-US" sz="3600" dirty="0" smtClean="0"/>
              <a:t> </a:t>
            </a:r>
            <a:r>
              <a:rPr lang="en-US" sz="3600" b="1" dirty="0" smtClean="0"/>
              <a:t>(</a:t>
            </a:r>
            <a:r>
              <a:rPr lang="ru-RU" sz="3600" b="1" dirty="0" smtClean="0"/>
              <a:t>глагол</a:t>
            </a:r>
            <a:r>
              <a:rPr lang="en-US" sz="3600" b="1" dirty="0" smtClean="0"/>
              <a:t>)</a:t>
            </a:r>
            <a:r>
              <a:rPr lang="ru-RU" sz="3600" b="1" dirty="0" smtClean="0"/>
              <a:t> </a:t>
            </a:r>
            <a:r>
              <a:rPr lang="en-US" sz="3600" dirty="0" smtClean="0"/>
              <a:t>our question. His </a:t>
            </a:r>
            <a:r>
              <a:rPr lang="en-US" sz="3600" b="1" u="sng" dirty="0" smtClean="0"/>
              <a:t>answer</a:t>
            </a:r>
            <a:r>
              <a:rPr lang="en-US" sz="3600" dirty="0" smtClean="0"/>
              <a:t> </a:t>
            </a:r>
            <a:r>
              <a:rPr lang="ru-RU" sz="3600" b="1" dirty="0" smtClean="0"/>
              <a:t>(существительное) </a:t>
            </a:r>
            <a:r>
              <a:rPr lang="en-US" sz="3600" dirty="0" smtClean="0"/>
              <a:t>was excellent.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2. You’ll make progress if you </a:t>
            </a:r>
            <a:r>
              <a:rPr lang="en-US" sz="3600" b="1" u="sng" dirty="0" smtClean="0"/>
              <a:t>work</a:t>
            </a:r>
            <a:r>
              <a:rPr lang="en-US" sz="3600" b="1" dirty="0" smtClean="0"/>
              <a:t> </a:t>
            </a:r>
            <a:r>
              <a:rPr lang="ru-RU" sz="3600" b="1" dirty="0" smtClean="0"/>
              <a:t>(глагол) </a:t>
            </a:r>
            <a:r>
              <a:rPr lang="en-US" sz="3600" dirty="0" smtClean="0"/>
              <a:t>hard. He thought about his</a:t>
            </a:r>
            <a:r>
              <a:rPr lang="ru-RU" sz="3600" dirty="0" smtClean="0"/>
              <a:t> </a:t>
            </a:r>
            <a:r>
              <a:rPr lang="en-US" sz="3600" dirty="0" smtClean="0"/>
              <a:t>new </a:t>
            </a:r>
            <a:r>
              <a:rPr lang="en-US" sz="3600" b="1" u="sng" dirty="0" smtClean="0"/>
              <a:t>work</a:t>
            </a:r>
            <a:r>
              <a:rPr lang="en-US" sz="3600" b="1" dirty="0" smtClean="0"/>
              <a:t> (</a:t>
            </a:r>
            <a:r>
              <a:rPr lang="ru-RU" sz="3600" b="1" dirty="0" smtClean="0"/>
              <a:t>существительное</a:t>
            </a:r>
            <a:r>
              <a:rPr lang="en-US" sz="3600" b="1" u="sng" dirty="0" smtClean="0"/>
              <a:t>)</a:t>
            </a:r>
            <a:r>
              <a:rPr lang="en-US" sz="3600" b="1" dirty="0" smtClean="0"/>
              <a:t>.</a:t>
            </a:r>
            <a:r>
              <a:rPr lang="en-US" sz="36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3. </a:t>
            </a:r>
            <a:r>
              <a:rPr lang="ru-RU" sz="3600" dirty="0" err="1" smtClean="0"/>
              <a:t>Could</a:t>
            </a:r>
            <a:r>
              <a:rPr lang="ru-RU" sz="3600" dirty="0" smtClean="0"/>
              <a:t> </a:t>
            </a:r>
            <a:r>
              <a:rPr lang="ru-RU" sz="3600" dirty="0" err="1" smtClean="0"/>
              <a:t>you</a:t>
            </a:r>
            <a:r>
              <a:rPr lang="ru-RU" sz="3600" dirty="0" smtClean="0"/>
              <a:t> </a:t>
            </a:r>
            <a:r>
              <a:rPr lang="ru-RU" sz="3600" dirty="0" err="1" smtClean="0"/>
              <a:t>bring</a:t>
            </a:r>
            <a:r>
              <a:rPr lang="ru-RU" sz="3600" dirty="0" smtClean="0"/>
              <a:t> </a:t>
            </a:r>
            <a:r>
              <a:rPr lang="ru-RU" sz="3600" dirty="0" err="1" smtClean="0"/>
              <a:t>some</a:t>
            </a:r>
            <a:r>
              <a:rPr lang="ru-RU" sz="3600" dirty="0" smtClean="0"/>
              <a:t> </a:t>
            </a:r>
            <a:r>
              <a:rPr lang="ru-RU" sz="3600" b="1" u="sng" dirty="0" err="1" smtClean="0"/>
              <a:t>water</a:t>
            </a:r>
            <a:r>
              <a:rPr lang="ru-RU" sz="3600" b="1" u="sng" dirty="0" smtClean="0"/>
              <a:t> </a:t>
            </a:r>
            <a:r>
              <a:rPr lang="ru-RU" sz="3600" b="1" dirty="0" smtClean="0"/>
              <a:t>(существительное)</a:t>
            </a:r>
            <a:r>
              <a:rPr lang="ru-RU" sz="3600" dirty="0" smtClean="0"/>
              <a:t>, </a:t>
            </a:r>
            <a:r>
              <a:rPr lang="ru-RU" sz="3600" dirty="0" err="1" smtClean="0"/>
              <a:t>please</a:t>
            </a:r>
            <a:r>
              <a:rPr lang="ru-RU" sz="3600" dirty="0" smtClean="0"/>
              <a:t>? </a:t>
            </a:r>
            <a:r>
              <a:rPr lang="ru-RU" sz="3600" dirty="0" err="1" smtClean="0"/>
              <a:t>Mary</a:t>
            </a:r>
            <a:r>
              <a:rPr lang="ru-RU" sz="3600" dirty="0" smtClean="0"/>
              <a:t>, </a:t>
            </a:r>
            <a:r>
              <a:rPr lang="ru-RU" sz="3600" b="1" u="sng" dirty="0" err="1" smtClean="0"/>
              <a:t>water</a:t>
            </a:r>
            <a:r>
              <a:rPr lang="ru-RU" sz="3600" dirty="0" smtClean="0"/>
              <a:t> </a:t>
            </a:r>
            <a:r>
              <a:rPr lang="ru-RU" sz="3600" b="1" dirty="0" smtClean="0"/>
              <a:t>(глагол) </a:t>
            </a:r>
            <a:r>
              <a:rPr lang="ru-RU" sz="3600" dirty="0" err="1" smtClean="0"/>
              <a:t>those</a:t>
            </a:r>
            <a:r>
              <a:rPr lang="ru-RU" sz="3600" dirty="0" smtClean="0"/>
              <a:t> </a:t>
            </a:r>
            <a:r>
              <a:rPr lang="ru-RU" sz="3600" dirty="0" err="1" smtClean="0"/>
              <a:t>flowers</a:t>
            </a:r>
            <a:r>
              <a:rPr lang="ru-RU" sz="3600" dirty="0" smtClean="0"/>
              <a:t>.</a:t>
            </a:r>
            <a:r>
              <a:rPr lang="ru-RU" sz="3600" dirty="0" smtClean="0"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Способы словообразования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1.Морфологический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2000" dirty="0" smtClean="0"/>
              <a:t>-          Приставочный;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Суффиксальный;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Приставочно-суффиксальный;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Сложение слов;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Сокращение слов.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2. </a:t>
            </a:r>
            <a:r>
              <a:rPr lang="ru-RU" sz="3600" dirty="0" err="1" smtClean="0"/>
              <a:t>Морфолого</a:t>
            </a:r>
            <a:r>
              <a:rPr lang="ru-RU" sz="3600" dirty="0" smtClean="0"/>
              <a:t> - синтаксический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3 группа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63"/>
            <a:ext cx="8229600" cy="55721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Определите, по какому признаку отличаются выделенные слова. Попробуйте сформулировать способ образования слов.</a:t>
            </a:r>
            <a:endParaRPr lang="ru-RU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/>
              <a:t>Удел</a:t>
            </a:r>
            <a:r>
              <a:rPr lang="en-US" sz="2400" dirty="0" smtClean="0"/>
              <a:t> - </a:t>
            </a:r>
            <a:r>
              <a:rPr lang="ru-RU" sz="2400" dirty="0" smtClean="0"/>
              <a:t>это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 область, управляемая князем-феодалом в древней Руси;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 судьба, участь.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/>
              <a:t>Долг - </a:t>
            </a:r>
            <a:r>
              <a:rPr lang="ru-RU" sz="2400" dirty="0" smtClean="0"/>
              <a:t>это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dirty="0" smtClean="0"/>
              <a:t>задолженность;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dirty="0" smtClean="0"/>
              <a:t>обязанность.</a:t>
            </a:r>
          </a:p>
          <a:p>
            <a:pPr eaLnBrk="1" hangingPunct="1">
              <a:buFontTx/>
              <a:buNone/>
              <a:defRPr/>
            </a:pPr>
            <a:r>
              <a:rPr lang="ru-RU" sz="2400" b="1" dirty="0" smtClean="0"/>
              <a:t>Мир</a:t>
            </a:r>
            <a:r>
              <a:rPr lang="ru-RU" sz="2400" dirty="0" smtClean="0"/>
              <a:t> - это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dirty="0" smtClean="0"/>
              <a:t>вселенная;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dirty="0" smtClean="0"/>
              <a:t>состояние без войны.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1. </a:t>
            </a:r>
            <a:r>
              <a:rPr lang="ru-RU" sz="2800" b="1" dirty="0" smtClean="0"/>
              <a:t>а</a:t>
            </a:r>
            <a:r>
              <a:rPr lang="en-US" sz="2800" b="1" dirty="0" smtClean="0"/>
              <a:t> match </a:t>
            </a:r>
            <a:r>
              <a:rPr lang="en-US" sz="2800" dirty="0" smtClean="0"/>
              <a:t>-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- </a:t>
            </a:r>
            <a:r>
              <a:rPr lang="ru-RU" sz="2800" dirty="0" smtClean="0"/>
              <a:t>матч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- спичка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2</a:t>
            </a:r>
            <a:r>
              <a:rPr lang="ru-RU" sz="2800" b="1" dirty="0" smtClean="0"/>
              <a:t>. а</a:t>
            </a:r>
            <a:r>
              <a:rPr lang="en-US" sz="2800" b="1" dirty="0" smtClean="0"/>
              <a:t> pupil </a:t>
            </a:r>
            <a:r>
              <a:rPr lang="en-US" sz="2800" dirty="0" smtClean="0"/>
              <a:t>– 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dirty="0" smtClean="0"/>
              <a:t>ученик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dirty="0" smtClean="0"/>
              <a:t>зрачок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3.</a:t>
            </a:r>
            <a:r>
              <a:rPr lang="en-US" sz="2800" dirty="0" smtClean="0"/>
              <a:t> </a:t>
            </a:r>
            <a:r>
              <a:rPr lang="ru-RU" sz="2800" b="1" dirty="0" smtClean="0"/>
              <a:t>а</a:t>
            </a:r>
            <a:r>
              <a:rPr lang="en-US" sz="2800" b="1" dirty="0" smtClean="0"/>
              <a:t> state </a:t>
            </a:r>
            <a:r>
              <a:rPr lang="en-US" sz="2800" dirty="0" smtClean="0"/>
              <a:t>– 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dirty="0" smtClean="0"/>
              <a:t>государство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dirty="0" smtClean="0"/>
              <a:t>состояние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endParaRPr lang="ru-RU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3 группа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Способы словообразования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1.Морфологический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2000" dirty="0" smtClean="0"/>
              <a:t>-          Приставочный;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Суффиксальный;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Приставочно-суффиксальный;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Сложение слов;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Сокращение слов.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2. </a:t>
            </a:r>
            <a:r>
              <a:rPr lang="ru-RU" sz="3600" dirty="0" err="1" smtClean="0"/>
              <a:t>Морфолого</a:t>
            </a:r>
            <a:r>
              <a:rPr lang="ru-RU" sz="3600" dirty="0" smtClean="0"/>
              <a:t> – синтаксический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3. </a:t>
            </a:r>
            <a:r>
              <a:rPr lang="ru-RU" sz="3600" dirty="0" err="1" smtClean="0"/>
              <a:t>Лексико</a:t>
            </a:r>
            <a:r>
              <a:rPr lang="ru-RU" sz="3600" dirty="0" smtClean="0"/>
              <a:t> - семантический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endParaRPr lang="ru-RU" sz="3600" dirty="0" smtClean="0"/>
          </a:p>
          <a:p>
            <a:pPr marL="742950" indent="-742950">
              <a:buFont typeface="Wingdings" pitchFamily="2" charset="2"/>
              <a:buNone/>
              <a:defRPr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5143500"/>
          </a:xfrm>
        </p:spPr>
        <p:txBody>
          <a:bodyPr/>
          <a:lstStyle/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2400" dirty="0" smtClean="0"/>
              <a:t> Определите, по какому признаку отличаются выделенные слова. Попробуйте сформулировать способ образования слов.</a:t>
            </a:r>
          </a:p>
          <a:p>
            <a:pPr marL="514350" indent="-514350" algn="just">
              <a:buFont typeface="Wingdings" pitchFamily="2" charset="2"/>
              <a:buNone/>
              <a:defRPr/>
            </a:pPr>
            <a:r>
              <a:rPr lang="ru-RU" dirty="0" smtClean="0"/>
              <a:t>1</a:t>
            </a:r>
            <a:r>
              <a:rPr lang="ru-RU" b="1" dirty="0" smtClean="0"/>
              <a:t>. </a:t>
            </a:r>
            <a:r>
              <a:rPr lang="ru-RU" b="1" u="sng" dirty="0" smtClean="0"/>
              <a:t>Тот час</a:t>
            </a:r>
            <a:r>
              <a:rPr lang="ru-RU" b="1" dirty="0" smtClean="0"/>
              <a:t>  </a:t>
            </a:r>
            <a:r>
              <a:rPr lang="ru-RU" dirty="0" smtClean="0"/>
              <a:t>был очень неприятен для него. </a:t>
            </a:r>
            <a:r>
              <a:rPr lang="ru-RU" b="1" u="sng" dirty="0" smtClean="0"/>
              <a:t>Тотчас</a:t>
            </a:r>
            <a:r>
              <a:rPr lang="ru-RU" dirty="0" smtClean="0"/>
              <a:t> зайдите в кабинет.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dirty="0" smtClean="0"/>
              <a:t>2. Приказ от </a:t>
            </a:r>
            <a:r>
              <a:rPr lang="ru-RU" b="1" u="sng" dirty="0" smtClean="0"/>
              <a:t>сего дня</a:t>
            </a:r>
            <a:r>
              <a:rPr lang="ru-RU" dirty="0" smtClean="0"/>
              <a:t>. Мы </a:t>
            </a:r>
            <a:r>
              <a:rPr lang="ru-RU" b="1" u="sng" dirty="0" smtClean="0"/>
              <a:t>сегодня </a:t>
            </a:r>
            <a:r>
              <a:rPr lang="ru-RU" dirty="0" smtClean="0"/>
              <a:t>изучаем новую тему.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dirty="0" smtClean="0"/>
              <a:t>3. Этот порошок </a:t>
            </a:r>
            <a:r>
              <a:rPr lang="ru-RU" b="1" u="sng" dirty="0" smtClean="0"/>
              <a:t>быстро растворимый </a:t>
            </a:r>
            <a:r>
              <a:rPr lang="ru-RU" dirty="0" smtClean="0"/>
              <a:t>в воде. </a:t>
            </a:r>
            <a:r>
              <a:rPr lang="ru-RU" b="1" u="sng" dirty="0" smtClean="0"/>
              <a:t>Быстрорастворимый</a:t>
            </a:r>
            <a:r>
              <a:rPr lang="ru-RU" dirty="0" smtClean="0"/>
              <a:t> кофе стоял на полке.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4 группа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738" y="765175"/>
            <a:ext cx="8229600" cy="1584325"/>
          </a:xfrm>
        </p:spPr>
        <p:txBody>
          <a:bodyPr/>
          <a:lstStyle/>
          <a:p>
            <a:pPr>
              <a:defRPr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СЛОВООБРАЗОВАНИЕ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2241192"/>
            <a:ext cx="3899298" cy="4285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6550"/>
          </a:xfrm>
        </p:spPr>
        <p:txBody>
          <a:bodyPr/>
          <a:lstStyle/>
          <a:p>
            <a:pPr marL="514350" indent="-514350" algn="just">
              <a:buFont typeface="Wingdings" pitchFamily="2" charset="2"/>
              <a:buNone/>
              <a:defRPr/>
            </a:pPr>
            <a:r>
              <a:rPr lang="ru-RU" dirty="0" smtClean="0"/>
              <a:t>1</a:t>
            </a:r>
            <a:r>
              <a:rPr lang="ru-RU" b="1" dirty="0" smtClean="0"/>
              <a:t>. </a:t>
            </a:r>
            <a:r>
              <a:rPr lang="ru-RU" b="1" u="sng" dirty="0" smtClean="0"/>
              <a:t>Тот час</a:t>
            </a:r>
            <a:r>
              <a:rPr lang="ru-RU" b="1" dirty="0" smtClean="0"/>
              <a:t> (словосочетание) </a:t>
            </a:r>
            <a:r>
              <a:rPr lang="ru-RU" dirty="0" smtClean="0"/>
              <a:t>был очень неприятен для него. </a:t>
            </a:r>
            <a:r>
              <a:rPr lang="ru-RU" b="1" u="sng" dirty="0" smtClean="0"/>
              <a:t>Тотчас</a:t>
            </a:r>
            <a:r>
              <a:rPr lang="ru-RU" dirty="0" smtClean="0"/>
              <a:t> зайдите в кабинет.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dirty="0" smtClean="0"/>
              <a:t>2. Приказ от </a:t>
            </a:r>
            <a:r>
              <a:rPr lang="ru-RU" b="1" u="sng" dirty="0" smtClean="0"/>
              <a:t>сего дня </a:t>
            </a:r>
            <a:r>
              <a:rPr lang="ru-RU" b="1" dirty="0" smtClean="0"/>
              <a:t>(словосочетание). </a:t>
            </a:r>
            <a:r>
              <a:rPr lang="ru-RU" dirty="0" smtClean="0"/>
              <a:t>Мы </a:t>
            </a:r>
            <a:r>
              <a:rPr lang="ru-RU" b="1" u="sng" dirty="0" smtClean="0"/>
              <a:t>сегодня </a:t>
            </a:r>
            <a:r>
              <a:rPr lang="ru-RU" dirty="0" smtClean="0"/>
              <a:t>изучаем новую тему.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dirty="0" smtClean="0"/>
              <a:t>3. Этот порошок </a:t>
            </a:r>
            <a:r>
              <a:rPr lang="ru-RU" b="1" u="sng" dirty="0" smtClean="0"/>
              <a:t>быстро растворимый</a:t>
            </a:r>
            <a:r>
              <a:rPr lang="ru-RU" b="1" dirty="0" smtClean="0"/>
              <a:t> (словосочетание) </a:t>
            </a:r>
            <a:r>
              <a:rPr lang="ru-RU" dirty="0" smtClean="0"/>
              <a:t>в воде. </a:t>
            </a:r>
            <a:r>
              <a:rPr lang="ru-RU" b="1" u="sng" dirty="0" smtClean="0"/>
              <a:t>Быстрорастворимый</a:t>
            </a:r>
            <a:r>
              <a:rPr lang="ru-RU" dirty="0" smtClean="0"/>
              <a:t> кофе стоял на полке.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Способы словообразования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1.Морфологический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2000" dirty="0" smtClean="0"/>
              <a:t>-          Приставочный;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Суффиксальный;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Приставочно-суффиксальный;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Сложение слов;</a:t>
            </a:r>
          </a:p>
          <a:p>
            <a:pPr marL="742950" indent="-742950">
              <a:buFontTx/>
              <a:buChar char="-"/>
              <a:defRPr/>
            </a:pPr>
            <a:r>
              <a:rPr lang="ru-RU" sz="2000" dirty="0" smtClean="0"/>
              <a:t>Сокращение слов.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2. </a:t>
            </a:r>
            <a:r>
              <a:rPr lang="ru-RU" sz="3600" dirty="0" err="1" smtClean="0"/>
              <a:t>Морфолого</a:t>
            </a:r>
            <a:r>
              <a:rPr lang="ru-RU" sz="3600" dirty="0" smtClean="0"/>
              <a:t> – синтаксический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3. </a:t>
            </a:r>
            <a:r>
              <a:rPr lang="ru-RU" sz="3600" dirty="0" err="1" smtClean="0"/>
              <a:t>Лексико</a:t>
            </a:r>
            <a:r>
              <a:rPr lang="ru-RU" sz="3600" dirty="0" smtClean="0"/>
              <a:t> – семантический</a:t>
            </a:r>
          </a:p>
          <a:p>
            <a:pPr marL="742950" indent="-742950">
              <a:buFont typeface="Wingdings" pitchFamily="2" charset="2"/>
              <a:buNone/>
              <a:defRPr/>
            </a:pPr>
            <a:r>
              <a:rPr lang="ru-RU" sz="3600" dirty="0" smtClean="0"/>
              <a:t>4. </a:t>
            </a:r>
            <a:r>
              <a:rPr lang="ru-RU" sz="3600" dirty="0" err="1" smtClean="0"/>
              <a:t>Лексико</a:t>
            </a:r>
            <a:r>
              <a:rPr lang="ru-RU" sz="3600" dirty="0" smtClean="0"/>
              <a:t> – синтаксический </a:t>
            </a:r>
          </a:p>
          <a:p>
            <a:pPr marL="742950" indent="-742950">
              <a:buFont typeface="Wingdings" pitchFamily="2" charset="2"/>
              <a:buNone/>
              <a:defRPr/>
            </a:pPr>
            <a:endParaRPr lang="ru-RU" sz="3600" dirty="0" smtClean="0"/>
          </a:p>
          <a:p>
            <a:pPr marL="742950" indent="-742950">
              <a:buFont typeface="Wingdings" pitchFamily="2" charset="2"/>
              <a:buNone/>
              <a:defRPr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7"/>
          </a:xfrm>
        </p:spPr>
        <p:txBody>
          <a:bodyPr/>
          <a:lstStyle/>
          <a:p>
            <a:pPr>
              <a:defRPr/>
            </a:pPr>
            <a:r>
              <a:rPr lang="ru-RU" sz="3600" dirty="0" smtClean="0"/>
              <a:t>Определите способ образования термина </a:t>
            </a:r>
            <a:r>
              <a:rPr lang="ru-RU" sz="3600" b="1" u="sng" dirty="0" smtClean="0"/>
              <a:t>«словообразование»</a:t>
            </a:r>
            <a:r>
              <a:rPr lang="ru-RU" sz="3600" dirty="0" smtClean="0"/>
              <a:t> в русском и английском языках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786063" y="5429250"/>
            <a:ext cx="4040187" cy="639763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/>
              <a:t>СЛОЖЕНИЕ СЛОВ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28625" y="2643188"/>
            <a:ext cx="4040188" cy="2625725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sz="3000" b="1" dirty="0" smtClean="0"/>
              <a:t>Словообразование</a:t>
            </a:r>
          </a:p>
          <a:p>
            <a:pPr algn="ctr">
              <a:buFont typeface="Wingdings" pitchFamily="2" charset="2"/>
              <a:buNone/>
              <a:defRPr/>
            </a:pPr>
            <a:endParaRPr lang="ru-RU" sz="3000" b="1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ru-RU" sz="2000" b="1" dirty="0" smtClean="0"/>
              <a:t>СЛОВО + ОБРАЗОВАНИЕ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643438" y="2643188"/>
            <a:ext cx="4041775" cy="2625725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sz="3200" b="1" dirty="0" smtClean="0"/>
              <a:t>Word-building</a:t>
            </a:r>
            <a:endParaRPr lang="ru-RU" sz="3200" b="1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en-US" sz="3200" dirty="0" smtClean="0"/>
              <a:t>word – </a:t>
            </a:r>
            <a:r>
              <a:rPr lang="ru-RU" sz="3200" dirty="0" smtClean="0"/>
              <a:t>слово,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n-US" sz="3200" dirty="0" smtClean="0"/>
              <a:t>building </a:t>
            </a:r>
            <a:r>
              <a:rPr lang="ru-RU" sz="3200" dirty="0" smtClean="0"/>
              <a:t>– строение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28750"/>
            <a:ext cx="8229600" cy="4714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dirty="0" smtClean="0">
                <a:latin typeface="Times New Roman" pitchFamily="18" charset="0"/>
              </a:rPr>
              <a:t>Способы словообразования в русском и английском языках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dirty="0" smtClean="0">
                <a:latin typeface="Times New Roman" pitchFamily="18" charset="0"/>
              </a:rPr>
              <a:t>The ways of word formation (word-building) in Russian and English</a:t>
            </a:r>
            <a:endParaRPr lang="ru-RU" sz="4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Цель: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ru-RU" dirty="0">
                <a:latin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</a:rPr>
              <a:t>спомнить </a:t>
            </a:r>
            <a:r>
              <a:rPr lang="ru-RU" dirty="0">
                <a:latin typeface="Times New Roman" pitchFamily="18" charset="0"/>
              </a:rPr>
              <a:t>способы словообразования в русском и английском языках;</a:t>
            </a:r>
          </a:p>
          <a:p>
            <a:pPr eaLnBrk="1" hangingPunct="1">
              <a:buFontTx/>
              <a:buChar char="-"/>
              <a:defRPr/>
            </a:pPr>
            <a:r>
              <a:rPr lang="ru-RU" dirty="0">
                <a:latin typeface="Times New Roman" pitchFamily="18" charset="0"/>
              </a:rPr>
              <a:t>Познакомиться с терминам, называющими способы образования слов;</a:t>
            </a:r>
          </a:p>
          <a:p>
            <a:pPr eaLnBrk="1" hangingPunct="1">
              <a:buFontTx/>
              <a:buChar char="-"/>
              <a:defRPr/>
            </a:pPr>
            <a:r>
              <a:rPr lang="ru-RU" dirty="0" smtClean="0">
                <a:latin typeface="Times New Roman" pitchFamily="18" charset="0"/>
              </a:rPr>
              <a:t>Сопоставить и сравнить способы образования слов в русском и английском языках;</a:t>
            </a:r>
          </a:p>
          <a:p>
            <a:pPr eaLnBrk="1" hangingPunct="1">
              <a:buFontTx/>
              <a:buChar char="-"/>
              <a:defRPr/>
            </a:pPr>
            <a:r>
              <a:rPr lang="ru-RU" dirty="0" smtClean="0">
                <a:latin typeface="Times New Roman" pitchFamily="18" charset="0"/>
              </a:rPr>
              <a:t>Способствовать развитию самостоятельности мышления</a:t>
            </a:r>
          </a:p>
          <a:p>
            <a:pPr eaLnBrk="1" hangingPunct="1">
              <a:buFontTx/>
              <a:buChar char="-"/>
              <a:defRPr/>
            </a:pPr>
            <a:endParaRPr lang="ru-RU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Словообразование</a:t>
            </a:r>
            <a:r>
              <a:rPr lang="ru-RU" smtClean="0"/>
              <a:t> – это: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30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000" smtClean="0">
                <a:latin typeface="Times New Roman" pitchFamily="18" charset="0"/>
              </a:rPr>
              <a:t>1. Раздел науки о языке, изучающий словообразовательную систему языка.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4000" smtClean="0">
              <a:latin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000" smtClean="0">
                <a:latin typeface="Times New Roman" pitchFamily="18" charset="0"/>
              </a:rPr>
              <a:t>2. Процесс образования новых слов.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0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 группа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Сгруппируйте слова   в зависимости от способа образования. Сформулируйте способ словообразования в каждом отдельном случае.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sz="2400" dirty="0" smtClean="0"/>
              <a:t>1. Кресло-качалка, юннат</a:t>
            </a:r>
            <a:r>
              <a:rPr lang="en-US" sz="2400" dirty="0" smtClean="0"/>
              <a:t> (</a:t>
            </a:r>
            <a:r>
              <a:rPr lang="ru-RU" sz="2400" dirty="0" smtClean="0"/>
              <a:t>юный натуралист</a:t>
            </a:r>
            <a:r>
              <a:rPr lang="en-US" sz="2400" dirty="0" smtClean="0"/>
              <a:t>)</a:t>
            </a:r>
            <a:r>
              <a:rPr lang="ru-RU" sz="2400" dirty="0" smtClean="0"/>
              <a:t>, зарплата (заработная плата), </a:t>
            </a:r>
            <a:r>
              <a:rPr lang="ru-RU" sz="2400" b="1" dirty="0" smtClean="0"/>
              <a:t>на</a:t>
            </a:r>
            <a:r>
              <a:rPr lang="ru-RU" sz="2400" dirty="0" smtClean="0"/>
              <a:t>перст</a:t>
            </a:r>
            <a:r>
              <a:rPr lang="ru-RU" sz="2400" b="1" dirty="0" smtClean="0"/>
              <a:t>ок</a:t>
            </a:r>
            <a:r>
              <a:rPr lang="ru-RU" sz="2400" dirty="0" smtClean="0"/>
              <a:t>, паркет</a:t>
            </a:r>
            <a:r>
              <a:rPr lang="ru-RU" sz="2400" b="1" dirty="0" smtClean="0"/>
              <a:t>чик</a:t>
            </a:r>
            <a:r>
              <a:rPr lang="ru-RU" sz="2400" dirty="0" smtClean="0"/>
              <a:t>, ель</a:t>
            </a:r>
            <a:r>
              <a:rPr lang="ru-RU" sz="2400" b="1" dirty="0" smtClean="0"/>
              <a:t>ник</a:t>
            </a:r>
            <a:r>
              <a:rPr lang="ru-RU" sz="2400" dirty="0" smtClean="0"/>
              <a:t>, </a:t>
            </a:r>
            <a:r>
              <a:rPr lang="ru-RU" sz="2400" b="1" dirty="0" smtClean="0"/>
              <a:t>пере</a:t>
            </a:r>
            <a:r>
              <a:rPr lang="ru-RU" sz="2400" dirty="0" smtClean="0"/>
              <a:t>ход, </a:t>
            </a:r>
            <a:r>
              <a:rPr lang="ru-RU" sz="2400" b="1" dirty="0" smtClean="0"/>
              <a:t>под</a:t>
            </a:r>
            <a:r>
              <a:rPr lang="ru-RU" sz="2400" dirty="0" smtClean="0"/>
              <a:t>стакан</a:t>
            </a:r>
            <a:r>
              <a:rPr lang="ru-RU" sz="2400" b="1" dirty="0" smtClean="0"/>
              <a:t>ник</a:t>
            </a:r>
            <a:r>
              <a:rPr lang="ru-RU" sz="2400" dirty="0" smtClean="0"/>
              <a:t>, зам (</a:t>
            </a:r>
            <a:r>
              <a:rPr lang="ru-RU" sz="2400" b="1" dirty="0" smtClean="0"/>
              <a:t>зам</a:t>
            </a:r>
            <a:r>
              <a:rPr lang="ru-RU" sz="2400" dirty="0" smtClean="0"/>
              <a:t>еститель), пластмасса (пластическая масса), АГУ, </a:t>
            </a:r>
            <a:r>
              <a:rPr lang="ru-RU" sz="2400" b="1" dirty="0" smtClean="0"/>
              <a:t>при</a:t>
            </a:r>
            <a:r>
              <a:rPr lang="ru-RU" sz="2400" dirty="0" smtClean="0"/>
              <a:t>лет, диван-кровать, нефт</a:t>
            </a:r>
            <a:r>
              <a:rPr lang="ru-RU" sz="2400" b="1" dirty="0" smtClean="0"/>
              <a:t>е</a:t>
            </a:r>
            <a:r>
              <a:rPr lang="ru-RU" sz="2400" dirty="0" smtClean="0"/>
              <a:t>провод, нет (интер</a:t>
            </a:r>
            <a:r>
              <a:rPr lang="ru-RU" sz="2400" b="1" dirty="0" smtClean="0"/>
              <a:t>нет</a:t>
            </a:r>
            <a:r>
              <a:rPr lang="ru-RU" sz="2400" dirty="0" smtClean="0"/>
              <a:t>) конн</a:t>
            </a:r>
            <a:r>
              <a:rPr lang="ru-RU" sz="2400" b="1" dirty="0" smtClean="0"/>
              <a:t>о</a:t>
            </a:r>
            <a:r>
              <a:rPr lang="ru-RU" sz="2400" dirty="0" smtClean="0"/>
              <a:t>спортивный, спецкор (специальный корреспондент), МГТУ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  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85750"/>
            <a:ext cx="4038600" cy="62865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u="sng" dirty="0" smtClean="0"/>
              <a:t>Приставочный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/>
              <a:t>Пере</a:t>
            </a:r>
            <a:r>
              <a:rPr lang="ru-RU" dirty="0" smtClean="0"/>
              <a:t>ход</a:t>
            </a:r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/>
              <a:t>При</a:t>
            </a:r>
            <a:r>
              <a:rPr lang="ru-RU" dirty="0" smtClean="0"/>
              <a:t>лет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 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u="sng" dirty="0" smtClean="0"/>
              <a:t>Суффиксальный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Паркет</a:t>
            </a:r>
            <a:r>
              <a:rPr lang="ru-RU" b="1" dirty="0" smtClean="0"/>
              <a:t>чик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Ель</a:t>
            </a:r>
            <a:r>
              <a:rPr lang="ru-RU" b="1" dirty="0" smtClean="0"/>
              <a:t>ник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 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u="sng" dirty="0" err="1" smtClean="0"/>
              <a:t>Приставочно</a:t>
            </a:r>
            <a:r>
              <a:rPr lang="ru-RU" u="sng" dirty="0" smtClean="0"/>
              <a:t>- суффиксальный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/>
              <a:t>Под</a:t>
            </a:r>
            <a:r>
              <a:rPr lang="ru-RU" dirty="0" smtClean="0"/>
              <a:t>стакан</a:t>
            </a:r>
            <a:r>
              <a:rPr lang="ru-RU" b="1" dirty="0" smtClean="0"/>
              <a:t>ник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/>
              <a:t>На</a:t>
            </a:r>
            <a:r>
              <a:rPr lang="ru-RU" dirty="0" smtClean="0"/>
              <a:t>перст</a:t>
            </a:r>
            <a:r>
              <a:rPr lang="ru-RU" b="1" dirty="0" smtClean="0"/>
              <a:t>ок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/>
              <a:t> </a:t>
            </a:r>
            <a:endParaRPr lang="ru-RU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3438" y="142875"/>
            <a:ext cx="4038600" cy="657225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sz="2400" u="sng" dirty="0" smtClean="0"/>
              <a:t>Сложение слов</a:t>
            </a:r>
            <a:endParaRPr lang="ru-RU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Кресло-качалка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Диван-кровать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Конноспортивный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Нефтепровод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  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400" u="sng" dirty="0" smtClean="0"/>
              <a:t>Сокращение слов</a:t>
            </a:r>
            <a:endParaRPr lang="ru-RU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Спецкор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Юннат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Нет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Зам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Зарплата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Пластмасса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АГУ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МГТУ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dirty="0" smtClean="0"/>
              <a:t>   to </a:t>
            </a:r>
            <a:r>
              <a:rPr lang="en-US" b="1" dirty="0" smtClean="0"/>
              <a:t>re</a:t>
            </a:r>
            <a:r>
              <a:rPr lang="en-US" dirty="0" smtClean="0"/>
              <a:t>read, a teach</a:t>
            </a:r>
            <a:r>
              <a:rPr lang="en-US" b="1" dirty="0" smtClean="0"/>
              <a:t>er</a:t>
            </a:r>
            <a:r>
              <a:rPr lang="en-US" dirty="0" smtClean="0"/>
              <a:t>, an art</a:t>
            </a:r>
            <a:r>
              <a:rPr lang="en-US" b="1" dirty="0" smtClean="0"/>
              <a:t>ist</a:t>
            </a:r>
            <a:r>
              <a:rPr lang="en-US" dirty="0" smtClean="0"/>
              <a:t>, </a:t>
            </a:r>
            <a:r>
              <a:rPr lang="en-US" b="1" dirty="0" smtClean="0"/>
              <a:t>un</a:t>
            </a:r>
            <a:r>
              <a:rPr lang="en-US" dirty="0" smtClean="0"/>
              <a:t>comfort</a:t>
            </a:r>
            <a:r>
              <a:rPr lang="en-US" b="1" dirty="0" smtClean="0"/>
              <a:t>able</a:t>
            </a:r>
            <a:r>
              <a:rPr lang="en-US" dirty="0" smtClean="0"/>
              <a:t>, ice-cream, a notebook, a postman, a phone (telephone), an exam (examination), the USA (United States of America), an Interpol (international police), V-day (Victory day), to </a:t>
            </a:r>
            <a:r>
              <a:rPr lang="en-US" b="1" dirty="0" smtClean="0"/>
              <a:t>mis</a:t>
            </a:r>
            <a:r>
              <a:rPr lang="en-US" dirty="0" smtClean="0"/>
              <a:t>understand, a living-room, NATO (North Atlantic Treaty </a:t>
            </a:r>
            <a:r>
              <a:rPr lang="en-US" dirty="0" err="1" smtClean="0"/>
              <a:t>Organisation</a:t>
            </a:r>
            <a:r>
              <a:rPr lang="en-US" dirty="0" smtClean="0"/>
              <a:t>), </a:t>
            </a:r>
            <a:r>
              <a:rPr lang="en-US" b="1" dirty="0" smtClean="0"/>
              <a:t>dis</a:t>
            </a:r>
            <a:r>
              <a:rPr lang="en-US" dirty="0" smtClean="0"/>
              <a:t>agree</a:t>
            </a:r>
            <a:r>
              <a:rPr lang="en-US" b="1" dirty="0" smtClean="0"/>
              <a:t>ment</a:t>
            </a:r>
            <a:endParaRPr lang="ru-RU" b="1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 группа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42875"/>
            <a:ext cx="4038600" cy="6215063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u="sng" dirty="0" smtClean="0"/>
              <a:t>Приставочный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to </a:t>
            </a:r>
            <a:r>
              <a:rPr lang="en-US" b="1" dirty="0" smtClean="0"/>
              <a:t>re</a:t>
            </a:r>
            <a:r>
              <a:rPr lang="en-US" dirty="0" smtClean="0"/>
              <a:t>read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to </a:t>
            </a:r>
            <a:r>
              <a:rPr lang="en-US" b="1" dirty="0" smtClean="0"/>
              <a:t>mis</a:t>
            </a:r>
            <a:r>
              <a:rPr lang="en-US" dirty="0" smtClean="0"/>
              <a:t>understand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ru-RU" u="sng" dirty="0" smtClean="0"/>
              <a:t>Суффиксальный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a teach</a:t>
            </a:r>
            <a:r>
              <a:rPr lang="en-US" b="1" dirty="0" smtClean="0"/>
              <a:t>er</a:t>
            </a:r>
            <a:endParaRPr lang="ru-RU" b="1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an art</a:t>
            </a:r>
            <a:r>
              <a:rPr lang="en-US" b="1" dirty="0" smtClean="0"/>
              <a:t>ist</a:t>
            </a:r>
            <a:endParaRPr lang="ru-RU" b="1" dirty="0" smtClean="0"/>
          </a:p>
          <a:p>
            <a:pPr>
              <a:buFont typeface="Wingdings" pitchFamily="2" charset="2"/>
              <a:buNone/>
              <a:defRPr/>
            </a:pPr>
            <a:endParaRPr lang="ru-RU" b="1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ru-RU" u="sng" dirty="0" smtClean="0"/>
              <a:t>Приставочно-суффиксальный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Un</a:t>
            </a:r>
            <a:r>
              <a:rPr lang="en-US" dirty="0" smtClean="0"/>
              <a:t>comfort</a:t>
            </a:r>
            <a:r>
              <a:rPr lang="en-US" b="1" dirty="0" smtClean="0"/>
              <a:t>able</a:t>
            </a:r>
            <a:endParaRPr lang="ru-RU" b="1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/>
              <a:t>dis</a:t>
            </a:r>
            <a:r>
              <a:rPr lang="en-US" dirty="0" smtClean="0"/>
              <a:t>agree</a:t>
            </a:r>
            <a:r>
              <a:rPr lang="en-US" b="1" dirty="0" smtClean="0"/>
              <a:t>ment</a:t>
            </a:r>
            <a:endParaRPr lang="ru-RU" b="1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 algn="ctr"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14313"/>
            <a:ext cx="4038600" cy="62865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2200" u="sng" dirty="0" smtClean="0"/>
              <a:t>Сложение слов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ice-cream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a notebook 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a postman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a living-room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200" u="sng" dirty="0" smtClean="0"/>
              <a:t>Сокращение слов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a phone (telephone)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an exam (examination)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the USA (United States of America)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an Interpol (international police)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/>
              <a:t>V-day (Victory day)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NATO (North Atlantic Treaty </a:t>
            </a:r>
            <a:r>
              <a:rPr lang="en-US" sz="2000" dirty="0" err="1" smtClean="0"/>
              <a:t>Organisation</a:t>
            </a:r>
            <a:r>
              <a:rPr lang="en-US" sz="2000" dirty="0" smtClean="0"/>
              <a:t>)</a:t>
            </a:r>
            <a:endParaRPr lang="ru-RU" sz="2200" dirty="0" smtClean="0"/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644</TotalTime>
  <Words>823</Words>
  <Application>Microsoft Office PowerPoint</Application>
  <PresentationFormat>Экран (4:3)</PresentationFormat>
  <Paragraphs>159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Wingdings</vt:lpstr>
      <vt:lpstr>Calibri</vt:lpstr>
      <vt:lpstr>Times New Roman</vt:lpstr>
      <vt:lpstr>Лучи</vt:lpstr>
      <vt:lpstr>Презентация PowerPoint</vt:lpstr>
      <vt:lpstr>СЛОВООБРАЗОВАНИЕ </vt:lpstr>
      <vt:lpstr>Презентация PowerPoint</vt:lpstr>
      <vt:lpstr>Цель:</vt:lpstr>
      <vt:lpstr>Словообразование – это: </vt:lpstr>
      <vt:lpstr>1 группа</vt:lpstr>
      <vt:lpstr>Презентация PowerPoint</vt:lpstr>
      <vt:lpstr>1 группа</vt:lpstr>
      <vt:lpstr>Презентация PowerPoint</vt:lpstr>
      <vt:lpstr>Способы словообразования:</vt:lpstr>
      <vt:lpstr>2 группа</vt:lpstr>
      <vt:lpstr>Презентация PowerPoint</vt:lpstr>
      <vt:lpstr>2 группа</vt:lpstr>
      <vt:lpstr>Презентация PowerPoint</vt:lpstr>
      <vt:lpstr>Способы словообразования</vt:lpstr>
      <vt:lpstr>3 группа</vt:lpstr>
      <vt:lpstr>3 группа</vt:lpstr>
      <vt:lpstr>Способы словообразования</vt:lpstr>
      <vt:lpstr>4 группа</vt:lpstr>
      <vt:lpstr>Презентация PowerPoint</vt:lpstr>
      <vt:lpstr>Способы словообразования</vt:lpstr>
      <vt:lpstr>Определите способ образования термина «словообразование» в русском и английском языках 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Анастасия Черепнева</cp:lastModifiedBy>
  <cp:revision>53</cp:revision>
  <dcterms:created xsi:type="dcterms:W3CDTF">2012-03-01T13:49:24Z</dcterms:created>
  <dcterms:modified xsi:type="dcterms:W3CDTF">2014-12-10T12:57:57Z</dcterms:modified>
</cp:coreProperties>
</file>