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7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FF99DE3C-6069-4FF7-B541-7C32665D15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9D74C-B5DC-4D5B-94A0-D5BDE90F2C68}" type="slidenum">
              <a:rPr lang="en-US"/>
              <a:pPr/>
              <a:t>1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2A2C51-0B9F-414D-AD39-01644A5000F6}" type="slidenum">
              <a:rPr lang="en-US"/>
              <a:pPr/>
              <a:t>10</a:t>
            </a:fld>
            <a:endParaRPr 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6F9F3-7A5E-40EA-B32C-CB3560B9D817}" type="slidenum">
              <a:rPr lang="en-US"/>
              <a:pPr/>
              <a:t>11</a:t>
            </a:fld>
            <a:endParaRPr 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E020BA-D0AB-4636-B4FF-DFE4C6915746}" type="slidenum">
              <a:rPr lang="en-US"/>
              <a:pPr/>
              <a:t>12</a:t>
            </a:fld>
            <a:endParaRPr 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D720A-C3B3-43FE-BF3B-3159C94C6C1C}" type="slidenum">
              <a:rPr lang="en-US"/>
              <a:pPr/>
              <a:t>13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E1EE6-C276-4B2A-BEE7-F397E075BBFD}" type="slidenum">
              <a:rPr lang="en-US"/>
              <a:pPr/>
              <a:t>14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7BAD08-B9FD-4FAC-B6C8-3197049DB427}" type="slidenum">
              <a:rPr lang="en-US"/>
              <a:pPr/>
              <a:t>15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24F66-13EF-49C6-80A4-C3E146301F21}" type="slidenum">
              <a:rPr lang="en-US"/>
              <a:pPr/>
              <a:t>16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336DD-7B79-4A26-B654-39C9F3A56128}" type="slidenum">
              <a:rPr lang="en-US"/>
              <a:pPr/>
              <a:t>17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4786D5-D21C-4107-9DB6-C39D56D18B0E}" type="slidenum">
              <a:rPr lang="en-US"/>
              <a:pPr/>
              <a:t>18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32C931-15D1-402B-A303-6DF7065E2943}" type="slidenum">
              <a:rPr lang="en-US"/>
              <a:pPr/>
              <a:t>19</a:t>
            </a:fld>
            <a:endParaRPr 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9C1525-A045-4FAE-8C50-4655DCA89AAB}" type="slidenum">
              <a:rPr lang="en-US"/>
              <a:pPr/>
              <a:t>2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1DDBE-2E8F-4104-B510-EB60B0F17766}" type="slidenum">
              <a:rPr lang="en-US"/>
              <a:pPr/>
              <a:t>20</a:t>
            </a:fld>
            <a:endParaRPr 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E3E6A1-3443-4FCF-AEBE-B1A6153FEA18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D48EC1-0395-4809-9E9E-8703192459CE}" type="slidenum">
              <a:rPr lang="en-US"/>
              <a:pPr/>
              <a:t>4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F25A42-8743-4EA4-BE76-CC9F50913D9D}" type="slidenum">
              <a:rPr lang="en-US"/>
              <a:pPr/>
              <a:t>5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810DC-4107-432A-BFD2-C52A3497288D}" type="slidenum">
              <a:rPr lang="en-US"/>
              <a:pPr/>
              <a:t>6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4200DF-3ADF-40EC-B0CE-851042AD172B}" type="slidenum">
              <a:rPr lang="en-US"/>
              <a:pPr/>
              <a:t>7</a:t>
            </a:fld>
            <a:endParaRPr 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DF5578-3B41-4856-AEF9-336752F2F428}" type="slidenum">
              <a:rPr lang="en-US"/>
              <a:pPr/>
              <a:t>8</a:t>
            </a:fld>
            <a:endParaRPr 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7D0AF6-50D4-455E-BDBA-38D88353D1DF}" type="slidenum">
              <a:rPr lang="en-US"/>
              <a:pPr/>
              <a:t>9</a:t>
            </a:fld>
            <a:endParaRPr 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51E69B-F3C4-4481-A4B3-28EDAFF89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6330EA-FBCF-49A9-9667-ECF0B4D80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737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737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4A1956-3CB7-4E16-AE82-CB61CB5E3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C13C46DD-7AD8-420F-8452-09D440BBC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9556F5-55E7-47AF-ADDE-58FA8FAFC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3537A1-F2F1-451B-AE3E-632B66968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057400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2FDAC7-5917-4DCA-9AFC-47B1DB876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B7CE72-0617-4F38-8868-001AE251F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A10382-5A92-4FEE-BC16-04787D508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86DD5-1FA6-477B-8641-F07DCB4AD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E3B176-DA1C-43CE-AA72-96EA69A69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D5C24-B7B7-47BB-9E9F-28C3404B7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A097E5E-CB9F-4F5D-B538-01C37C5E41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ОГАОУ “Центр образования “Ступени”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2057400"/>
            <a:ext cx="9070975" cy="4989513"/>
          </a:xfrm>
          <a:prstGeom prst="rect">
            <a:avLst/>
          </a:prstGeom>
          <a:noFill/>
          <a:ln/>
        </p:spPr>
        <p:txBody>
          <a:bodyPr lIns="0" tIns="2808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  <a:latin typeface="Arial" charset="0"/>
              </a:rPr>
              <a:t>Экожурнал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i="1">
                <a:solidFill>
                  <a:srgbClr val="FF0000"/>
                </a:solidFill>
              </a:rPr>
              <a:t>“Внимание! Лесные пожары!”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400" b="1" i="1">
              <a:solidFill>
                <a:srgbClr val="FF0000"/>
              </a:solidFill>
            </a:endParaRPr>
          </a:p>
          <a:p>
            <a:pPr indent="-336550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Составила и провела:Номоконова А.А, </a:t>
            </a:r>
          </a:p>
          <a:p>
            <a:pPr indent="-336550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учитель биологии и географии</a:t>
            </a:r>
          </a:p>
          <a:p>
            <a:pPr indent="-336550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FFFF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FFFF00"/>
                </a:solidFill>
              </a:rPr>
              <a:t>г. Биробиджан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Причины лесных пожаров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7700" y="-215900"/>
            <a:ext cx="9070975" cy="7343775"/>
          </a:xfrm>
          <a:prstGeom prst="rect">
            <a:avLst/>
          </a:prstGeom>
          <a:noFill/>
          <a:ln/>
        </p:spPr>
        <p:txBody>
          <a:bodyPr lIns="0" tIns="248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 К антропогенным факторам относятся все случаи неосторожного  обращения человека с огнем: разведение в лесу огня для варки пищи, защиты от комаров, согревания; негашенные спички, окурки, тлеющие охотничьи пыжи, пуск сельскохозяйственных палов, искры от машин и поездов, линий электропередач, поджоги с различными целями.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6625" y="5111750"/>
            <a:ext cx="2089150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9313" y="5040313"/>
            <a:ext cx="2160587" cy="174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Причины лесных пожаров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-287338"/>
            <a:ext cx="9936163" cy="7704138"/>
          </a:xfrm>
          <a:prstGeom prst="rect">
            <a:avLst/>
          </a:prstGeom>
          <a:noFill/>
          <a:ln/>
        </p:spPr>
        <p:txBody>
          <a:bodyPr lIns="0" tIns="24840" rIns="0" bIns="0" anchor="ctr"/>
          <a:lstStyle/>
          <a:p>
            <a:pPr indent="-336550" algn="just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800" b="1" i="1"/>
              <a:t> </a:t>
            </a:r>
            <a:r>
              <a:rPr lang="en-US" sz="2800" b="1" i="1">
                <a:solidFill>
                  <a:srgbClr val="000000"/>
                </a:solidFill>
              </a:rPr>
              <a:t>К природным причинам возникновения пожаров относятся климатические — молнии (грозовые разряды). Электрические разряды проходя через ствол дерева разрывают его на части и от высокой температуры  9 температура в канале  молнии составляет 25 тыс. Градусов)происходит воспламенение самого дерева, затем воспламеняется надпочвенный покров и в дальнейшем возникает лесной пожар. Чаще всего загорание от молнии происходит при засушливых погодных условиях</a:t>
            </a:r>
            <a:r>
              <a:rPr lang="en-US" sz="2800" b="1" i="1"/>
              <a:t>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800" y="5472113"/>
            <a:ext cx="2232025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4138" y="5543550"/>
            <a:ext cx="2087562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27500" y="5472113"/>
            <a:ext cx="235267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Причины лесных пожаров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-936625"/>
            <a:ext cx="9070975" cy="7981950"/>
          </a:xfrm>
          <a:prstGeom prst="rect">
            <a:avLst/>
          </a:prstGeom>
          <a:noFill/>
          <a:ln/>
        </p:spPr>
        <p:txBody>
          <a:bodyPr lIns="0" tIns="2808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</a:rPr>
              <a:t> К геологическим факторам относятся извержения вулканов, падение метеоритов, возгорание каменного угля и торфа</a:t>
            </a:r>
            <a:r>
              <a:rPr lang="en-US" sz="1400"/>
              <a:t>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0538" y="5184775"/>
            <a:ext cx="316865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8375" y="3816350"/>
            <a:ext cx="2103438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363" y="3816350"/>
            <a:ext cx="3095625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27425" y="5400675"/>
            <a:ext cx="2808288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</a:rPr>
              <a:t>Правила пожарной безопасности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в лесу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576263"/>
            <a:ext cx="9070975" cy="6470650"/>
          </a:xfrm>
          <a:prstGeom prst="rect">
            <a:avLst/>
          </a:prstGeom>
          <a:noFill/>
          <a:ln/>
        </p:spPr>
        <p:txBody>
          <a:bodyPr lIns="0" tIns="230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1. НЕ</a:t>
            </a:r>
            <a:r>
              <a:rPr lang="en-US" sz="2600" b="1" i="1">
                <a:solidFill>
                  <a:srgbClr val="000000"/>
                </a:solidFill>
              </a:rPr>
              <a:t> бросать горящие спички, окурки и золу из курительных трубок</a:t>
            </a:r>
            <a:r>
              <a:rPr lang="en-US" sz="2600" b="1" i="1">
                <a:solidFill>
                  <a:srgbClr val="FF0000"/>
                </a:solidFill>
              </a:rPr>
              <a:t>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2. НЕ</a:t>
            </a:r>
            <a:r>
              <a:rPr lang="en-US" sz="2600" b="1" i="1">
                <a:solidFill>
                  <a:srgbClr val="000000"/>
                </a:solidFill>
              </a:rPr>
              <a:t> употреблять на охоте пыжи из легковоспла-меняющихся и тлеющих материалов</a:t>
            </a:r>
            <a:r>
              <a:rPr lang="en-US" sz="2600" b="1" i="1">
                <a:solidFill>
                  <a:srgbClr val="FFFF00"/>
                </a:solidFill>
              </a:rPr>
              <a:t>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3.НЕ</a:t>
            </a:r>
            <a:r>
              <a:rPr lang="en-US" sz="2600" b="1" i="1">
                <a:solidFill>
                  <a:srgbClr val="000000"/>
                </a:solidFill>
              </a:rPr>
              <a:t> курить и НЕ пользоваться открытым огнем вблизи заправляемых топливом машин</a:t>
            </a:r>
            <a:r>
              <a:rPr lang="en-US" sz="2600" b="1" i="1">
                <a:solidFill>
                  <a:srgbClr val="FFFF00"/>
                </a:solidFill>
              </a:rPr>
              <a:t>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4. НЕ</a:t>
            </a:r>
            <a:r>
              <a:rPr lang="en-US" sz="2800" b="1" i="1">
                <a:solidFill>
                  <a:srgbClr val="FFFF00"/>
                </a:solidFill>
              </a:rPr>
              <a:t> </a:t>
            </a:r>
            <a:r>
              <a:rPr lang="en-US" sz="2800" b="1" i="1">
                <a:solidFill>
                  <a:srgbClr val="000000"/>
                </a:solidFill>
              </a:rPr>
              <a:t>оставлять в лесу стеклянные емкости (бутылки, банки.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FF0000"/>
                </a:solidFill>
              </a:rPr>
              <a:t>5. НЕ</a:t>
            </a:r>
            <a:r>
              <a:rPr lang="en-US" sz="2800" b="1" i="1">
                <a:solidFill>
                  <a:srgbClr val="FFFF00"/>
                </a:solidFill>
              </a:rPr>
              <a:t> </a:t>
            </a:r>
            <a:r>
              <a:rPr lang="en-US" sz="2800" b="1" i="1">
                <a:solidFill>
                  <a:srgbClr val="000000"/>
                </a:solidFill>
              </a:rPr>
              <a:t>заправлять топливом баки двигателей внутреннего сгорания при работающих двигателях</a:t>
            </a:r>
            <a:r>
              <a:rPr lang="en-US" sz="2800" b="1" i="1">
                <a:solidFill>
                  <a:srgbClr val="FF0000"/>
                </a:solidFill>
              </a:rPr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</a:rPr>
              <a:t>Правила пожарной безопасности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в лесу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431800"/>
            <a:ext cx="9070975" cy="6615113"/>
          </a:xfrm>
          <a:prstGeom prst="rect">
            <a:avLst/>
          </a:prstGeom>
          <a:noFill/>
          <a:ln/>
        </p:spPr>
        <p:txBody>
          <a:bodyPr lIns="0" tIns="230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6. НЕ</a:t>
            </a:r>
            <a:r>
              <a:rPr lang="en-US" sz="2600" b="1" i="1">
                <a:solidFill>
                  <a:srgbClr val="FFFF00"/>
                </a:solidFill>
              </a:rPr>
              <a:t>  </a:t>
            </a:r>
            <a:r>
              <a:rPr lang="en-US" sz="2600" b="1" i="1">
                <a:solidFill>
                  <a:srgbClr val="000000"/>
                </a:solidFill>
              </a:rPr>
              <a:t>эксплуатировать машины с неисправной системой питания.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7</a:t>
            </a:r>
            <a:r>
              <a:rPr lang="en-US" sz="2600" b="1" i="1">
                <a:solidFill>
                  <a:srgbClr val="000000"/>
                </a:solidFill>
              </a:rPr>
              <a:t>.</a:t>
            </a:r>
            <a:r>
              <a:rPr lang="en-US" sz="2600" b="1" i="1">
                <a:solidFill>
                  <a:srgbClr val="FF0000"/>
                </a:solidFill>
              </a:rPr>
              <a:t> НЕ</a:t>
            </a:r>
            <a:r>
              <a:rPr lang="en-US" sz="2600" b="1" i="1">
                <a:solidFill>
                  <a:srgbClr val="000000"/>
                </a:solidFill>
              </a:rPr>
              <a:t>  проводить выжигание сухой травы на лесных полянах и лугах, стерни на полях и примыкающих к лесам земельных кчастках и в защитно-озеленительных лесонасождениях, в том числе сельскохозяйственные палы.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FF0000"/>
                </a:solidFill>
              </a:rPr>
              <a:t>8. НЕ  </a:t>
            </a:r>
            <a:r>
              <a:rPr lang="en-US" sz="2600" b="1" i="1">
                <a:solidFill>
                  <a:srgbClr val="000000"/>
                </a:solidFill>
              </a:rPr>
              <a:t>оставлять  промасленные или пропитанные бензином, керосином или иными горючими веществами материалы (бумагу, ткань, пакнеты, паклю, вату и др.)  в непредусмотренных  специально для этого местах.</a:t>
            </a:r>
            <a:r>
              <a:rPr lang="en-US" sz="2600" b="1" i="1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КОСТРОВОЙ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576263"/>
            <a:ext cx="9070975" cy="6470650"/>
          </a:xfrm>
          <a:prstGeom prst="rect">
            <a:avLst/>
          </a:prstGeom>
          <a:noFill/>
          <a:ln/>
        </p:spPr>
        <p:txBody>
          <a:bodyPr lIns="0" tIns="230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000000"/>
                </a:solidFill>
              </a:rPr>
              <a:t>1. В беснежный пожароопасный период для разведения костра необходимо использовать специально оборудованные места или старые кострища, песчанные или галечниковые косы.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000000"/>
                </a:solidFill>
              </a:rPr>
              <a:t>2. Никогда не разводите большой костер! Небольшой, но хорошо сложенный дает достаточно тепла , чтобы можно было согреться и приготовить чай.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000000"/>
                </a:solidFill>
              </a:rPr>
              <a:t>3.  Никогда не разводите костер на подстилке из мха и лишайников, рядом с сухой травой или кустарником.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i="1">
                <a:solidFill>
                  <a:srgbClr val="000000"/>
                </a:solidFill>
              </a:rPr>
              <a:t>4. Раскладывайте костер подальше от нависающих ветвей, трухлявых пней, бревен.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9675" y="301625"/>
            <a:ext cx="201453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9675" y="5616575"/>
            <a:ext cx="1800225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23963" y="5629275"/>
            <a:ext cx="1511300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КОСТРОВОЙ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215900"/>
            <a:ext cx="9070975" cy="6831013"/>
          </a:xfrm>
          <a:prstGeom prst="rect">
            <a:avLst/>
          </a:prstGeom>
          <a:noFill/>
          <a:ln/>
        </p:spPr>
        <p:txBody>
          <a:bodyPr lIns="0" tIns="248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Arial" charset="0"/>
              </a:rPr>
              <a:t>5. </a:t>
            </a:r>
            <a:r>
              <a:rPr lang="en-US" sz="2800" b="1" i="1">
                <a:solidFill>
                  <a:srgbClr val="000000"/>
                </a:solidFill>
              </a:rPr>
              <a:t>Очистите место от сухой травы, шишек и облажите место будущего костра камнями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6. Никогда не оставляйте костер без присмотра!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7. Покидая место отдыха тщательно залейте костер водой, затем разворошите его и залейте еще раз, пока он не перестанет парить.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8.</a:t>
            </a:r>
            <a:r>
              <a:rPr lang="en-US" sz="1400" b="1" i="1">
                <a:solidFill>
                  <a:srgbClr val="000000"/>
                </a:solidFill>
              </a:rPr>
              <a:t> </a:t>
            </a:r>
            <a:r>
              <a:rPr lang="en-US" sz="2800" b="1" i="1">
                <a:solidFill>
                  <a:srgbClr val="000000"/>
                </a:solidFill>
              </a:rPr>
              <a:t>Убедитесь, что костер действительно потух и только потом покидайте место вашего отдыха.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0038" y="144463"/>
            <a:ext cx="1871662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48150" y="5400675"/>
            <a:ext cx="1874838" cy="192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6988"/>
            <a:ext cx="10080625" cy="688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Зеленая аптека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-215900"/>
            <a:ext cx="9070975" cy="7262813"/>
          </a:xfrm>
          <a:prstGeom prst="rect">
            <a:avLst/>
          </a:prstGeom>
          <a:noFill/>
          <a:ln/>
        </p:spPr>
        <p:txBody>
          <a:bodyPr lIns="0" tIns="3168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i="1">
                <a:solidFill>
                  <a:srgbClr val="000000"/>
                </a:solidFill>
              </a:rPr>
              <a:t>Какие болезни лечит береза? 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i="1">
                <a:solidFill>
                  <a:srgbClr val="000000"/>
                </a:solidFill>
              </a:rPr>
              <a:t>Как используют липовый цвет?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  <a:latin typeface="Arial" charset="0"/>
              </a:rPr>
              <a:t>При каких заболеваниях используют кору ивы?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  <a:latin typeface="Arial" charset="0"/>
              </a:rPr>
              <a:t>Из каких растений можно заварить чай в лесу?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0175" y="4608513"/>
            <a:ext cx="2376488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3600" y="4689475"/>
            <a:ext cx="2592388" cy="215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8063" y="290513"/>
            <a:ext cx="2447925" cy="127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00"/>
                </a:solidFill>
              </a:rPr>
              <a:t>Волшебная кисть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59450" y="2232025"/>
            <a:ext cx="3743325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2163" y="2232025"/>
            <a:ext cx="4248150" cy="417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Немного истории ...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57400"/>
            <a:ext cx="9070975" cy="4989513"/>
          </a:xfrm>
          <a:ln/>
        </p:spPr>
        <p:txBody>
          <a:bodyPr/>
          <a:lstStyle/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</a:rPr>
              <a:t> В 1970 году более 20 миллионов американцев отмечали День Земли. Сознание этих людей разбудила трагедия, котороя произошла в 1969 году — возле курортного городка Санта-Барбара из скажины разлились  миллионы тонн нефти. Смертоносная пленка нефти, убивающая все живое, накрыла огромные пространства пляжа и океанических вод. Люди решили посвятить один день в году защите нашей бедствующей ПЛАНЕТЕ.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5575" y="107950"/>
            <a:ext cx="2160588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71888" y="1871663"/>
            <a:ext cx="3024187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7875" y="2014538"/>
            <a:ext cx="281622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00"/>
                </a:solidFill>
              </a:rPr>
              <a:t>Выставка рисунков: </a:t>
            </a:r>
            <a:br>
              <a:rPr lang="ru-RU">
                <a:solidFill>
                  <a:srgbClr val="FFFF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Внимание! Лесные пожары!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875" y="4535488"/>
            <a:ext cx="2808288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1800" y="1944688"/>
            <a:ext cx="2592388" cy="230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43325" y="5040313"/>
            <a:ext cx="2879725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0363" y="4606925"/>
            <a:ext cx="2879725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Мы живём в этом сказочном мире 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2057400"/>
            <a:ext cx="3009900" cy="2819400"/>
          </a:xfrm>
          <a:prstGeom prst="rect">
            <a:avLst/>
          </a:prstGeom>
          <a:noFill/>
          <a:ln w="9360">
            <a:solidFill>
              <a:srgbClr val="00080C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363" y="1852613"/>
            <a:ext cx="2801937" cy="2971800"/>
          </a:xfrm>
          <a:prstGeom prst="rect">
            <a:avLst/>
          </a:prstGeom>
          <a:noFill/>
          <a:ln w="9360">
            <a:solidFill>
              <a:srgbClr val="00080C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11525" y="3743325"/>
            <a:ext cx="3311525" cy="3024188"/>
          </a:xfrm>
          <a:prstGeom prst="rect">
            <a:avLst/>
          </a:prstGeom>
          <a:noFill/>
          <a:ln w="9360">
            <a:solidFill>
              <a:srgbClr val="00080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15900"/>
            <a:ext cx="9070975" cy="1779588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Первый полет человека в космос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2057400"/>
            <a:ext cx="9070975" cy="4989513"/>
          </a:xfrm>
          <a:prstGeom prst="rect">
            <a:avLst/>
          </a:prstGeom>
          <a:noFill/>
          <a:ln/>
        </p:spPr>
        <p:txBody>
          <a:bodyPr lIns="0" tIns="248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12 апреля 1961 года мощная ракета вывела на орбиту космический корабль «Восток» с первым космонавтом Земли – гражданином нашей страны Юрием Гагариным. Увидев Землю из космоса, он воскликнул: «Какая она красивая!»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1025525" y="1295400"/>
            <a:ext cx="3654425" cy="3311525"/>
          </a:xfrm>
          <a:prstGeom prst="rect">
            <a:avLst/>
          </a:prstGeom>
          <a:noFill/>
          <a:ln w="9360">
            <a:solidFill>
              <a:srgbClr val="00808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3550" y="1295400"/>
            <a:ext cx="3455988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Портрет Земли сегодня...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450" y="2160588"/>
            <a:ext cx="3095625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6438" y="1800225"/>
            <a:ext cx="287972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3413" y="5111750"/>
            <a:ext cx="295275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2250" y="5759450"/>
            <a:ext cx="2519363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7338" y="1800225"/>
            <a:ext cx="28797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7338" y="5040313"/>
            <a:ext cx="2808287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00"/>
                </a:solidFill>
              </a:rPr>
              <a:t> Лесной пожар — это стихийное, неуправляемое распростанение огня,</a:t>
            </a:r>
            <a:br>
              <a:rPr lang="en-US" sz="2800">
                <a:solidFill>
                  <a:srgbClr val="FFFF00"/>
                </a:solidFill>
              </a:rPr>
            </a:br>
            <a:r>
              <a:rPr lang="en-US" sz="2800">
                <a:solidFill>
                  <a:srgbClr val="FFFF00"/>
                </a:solidFill>
              </a:rPr>
              <a:t> которое уничтожает все на своем пути.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0" y="1871663"/>
            <a:ext cx="8064500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Береги зелёный океан!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57400"/>
            <a:ext cx="9070975" cy="5981700"/>
          </a:xfrm>
          <a:ln/>
        </p:spPr>
        <p:txBody>
          <a:bodyPr tIns="19440"/>
          <a:lstStyle/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</a:rPr>
              <a:t>1</a:t>
            </a:r>
            <a:r>
              <a:rPr lang="en-US" sz="2800" b="1">
                <a:solidFill>
                  <a:srgbClr val="000000"/>
                </a:solidFill>
              </a:rPr>
              <a:t>.</a:t>
            </a:r>
            <a:r>
              <a:rPr lang="en-US" sz="2800" b="1" i="1">
                <a:solidFill>
                  <a:srgbClr val="000000"/>
                </a:solidFill>
              </a:rPr>
              <a:t> Почему, особенно весной и вначале лета, нельзя шуметь в лесу, включать магнитофоны, разжигать костры?</a:t>
            </a: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</a:rPr>
              <a:t>2. </a:t>
            </a:r>
            <a:r>
              <a:rPr lang="en-US" sz="2800" b="1" i="1">
                <a:solidFill>
                  <a:srgbClr val="000000"/>
                </a:solidFill>
              </a:rPr>
              <a:t>Что произойдет с деревом, если на коре сделать надписи и рисунки?</a:t>
            </a: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3. Вы увидеди  гнездо птицы. Как сохранить его?</a:t>
            </a:r>
          </a:p>
          <a:p>
            <a:pPr indent="-33655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4. Как правильно собирать грибы?  </a:t>
            </a:r>
          </a:p>
          <a:p>
            <a:pPr indent="-33655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5.Какая охота разрешается в лесу в любое время года?</a:t>
            </a: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6. Чем грозит лесу пребывание в нем большого количества людей?</a:t>
            </a: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91475" y="144463"/>
            <a:ext cx="2087563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Береги зелёный океан!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301625"/>
            <a:ext cx="9936163" cy="6272213"/>
          </a:xfrm>
          <a:prstGeom prst="rect">
            <a:avLst/>
          </a:prstGeom>
          <a:noFill/>
          <a:ln/>
        </p:spPr>
        <p:txBody>
          <a:bodyPr lIns="0" tIns="2808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7. </a:t>
            </a:r>
            <a:r>
              <a:rPr lang="en-US" sz="2800" b="1" i="1">
                <a:solidFill>
                  <a:srgbClr val="000000"/>
                </a:solidFill>
              </a:rPr>
              <a:t>Как можно уменьшить вред, который причиняют лесу отдыхающие?</a:t>
            </a:r>
          </a:p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8. Каковы причины  лесных пожаров?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9725" y="4464050"/>
            <a:ext cx="3743325" cy="210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00"/>
                </a:solidFill>
              </a:rPr>
              <a:t>Причины лесных пожаров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647700"/>
            <a:ext cx="9070975" cy="4989513"/>
          </a:xfrm>
          <a:prstGeom prst="rect">
            <a:avLst/>
          </a:prstGeom>
          <a:noFill/>
          <a:ln/>
        </p:spPr>
        <p:txBody>
          <a:bodyPr lIns="0" tIns="23040" rIns="0" bIns="0" anchor="ctr"/>
          <a:lstStyle/>
          <a:p>
            <a:pPr indent="-336550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>
                <a:solidFill>
                  <a:srgbClr val="000000"/>
                </a:solidFill>
              </a:rPr>
              <a:t>Лесные пожары возникают от самых разнообразных причин, которые делятся на три группы: антропогенные (связанные с деятельностью человека), климатические и геологические</a:t>
            </a:r>
            <a:r>
              <a:rPr lang="en-US" sz="2600">
                <a:solidFill>
                  <a:srgbClr val="000000"/>
                </a:solidFill>
              </a:rPr>
              <a:t>.</a:t>
            </a:r>
            <a:r>
              <a:rPr lang="en-US" sz="140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lum contrast="4000"/>
          </a:blip>
          <a:srcRect/>
          <a:stretch>
            <a:fillRect/>
          </a:stretch>
        </p:blipFill>
        <p:spPr bwMode="auto">
          <a:xfrm>
            <a:off x="647700" y="4392613"/>
            <a:ext cx="3600450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lum bright="10000" contrast="16000"/>
          </a:blip>
          <a:srcRect/>
          <a:stretch>
            <a:fillRect/>
          </a:stretch>
        </p:blipFill>
        <p:spPr bwMode="auto">
          <a:xfrm>
            <a:off x="5327650" y="4319588"/>
            <a:ext cx="381635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782</Words>
  <Application>Microsoft Office PowerPoint</Application>
  <PresentationFormat>Произвольный</PresentationFormat>
  <Paragraphs>89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Times New Roman</vt:lpstr>
      <vt:lpstr>Arial Unicode MS</vt:lpstr>
      <vt:lpstr>Arial</vt:lpstr>
      <vt:lpstr>Тема Office</vt:lpstr>
      <vt:lpstr>ОГАОУ “Центр образования “Ступени”</vt:lpstr>
      <vt:lpstr>Немного истории ...</vt:lpstr>
      <vt:lpstr>Мы живём в этом сказочном мире ...</vt:lpstr>
      <vt:lpstr>Первый полет человека в космос</vt:lpstr>
      <vt:lpstr>Портрет Земли сегодня...</vt:lpstr>
      <vt:lpstr> Лесной пожар — это стихийное, неуправляемое распростанение огня,  которое уничтожает все на своем пути.</vt:lpstr>
      <vt:lpstr>Береги зелёный океан!</vt:lpstr>
      <vt:lpstr>Береги зелёный океан!</vt:lpstr>
      <vt:lpstr>Причины лесных пожаров</vt:lpstr>
      <vt:lpstr>Причины лесных пожаров</vt:lpstr>
      <vt:lpstr>Причины лесных пожаров</vt:lpstr>
      <vt:lpstr>Причины лесных пожаров</vt:lpstr>
      <vt:lpstr>Правила пожарной безопасности  в лесу</vt:lpstr>
      <vt:lpstr>Правила пожарной безопасности в лесу</vt:lpstr>
      <vt:lpstr>КОСТРОВОЙ</vt:lpstr>
      <vt:lpstr>КОСТРОВОЙ</vt:lpstr>
      <vt:lpstr>Слайд 17</vt:lpstr>
      <vt:lpstr>Зеленая аптека</vt:lpstr>
      <vt:lpstr>Волшебная кисть</vt:lpstr>
      <vt:lpstr>Выставка рисунков:  Внимание! Лесные пожары!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with White Lines</dc:title>
  <dc:creator>revaz</dc:creator>
  <dc:description>Presentation Layout Template</dc:description>
  <cp:lastModifiedBy>re</cp:lastModifiedBy>
  <cp:revision>2</cp:revision>
  <cp:lastPrinted>1601-01-01T00:00:00Z</cp:lastPrinted>
  <dcterms:created xsi:type="dcterms:W3CDTF">2012-04-15T13:07:37Z</dcterms:created>
  <dcterms:modified xsi:type="dcterms:W3CDTF">2014-05-10T18:27:07Z</dcterms:modified>
</cp:coreProperties>
</file>