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ХИМИК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Picture 2" descr="C:\Users\Вова\Pictures\картинки химия\раз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482435"/>
            <a:ext cx="3672407" cy="3779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ОБЖИГ   ПИРИТА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1 СТАДИЯ</a:t>
            </a:r>
          </a:p>
          <a:p>
            <a:endParaRPr lang="ru-RU" sz="1400" dirty="0" smtClean="0"/>
          </a:p>
          <a:p>
            <a:pPr>
              <a:buNone/>
            </a:pPr>
            <a:r>
              <a:rPr lang="en-US" sz="4300" dirty="0" smtClean="0">
                <a:solidFill>
                  <a:schemeClr val="tx2"/>
                </a:solidFill>
              </a:rPr>
              <a:t>4 Fe</a:t>
            </a:r>
            <a:r>
              <a:rPr lang="en-US" sz="4300" dirty="0" smtClean="0">
                <a:solidFill>
                  <a:srgbClr val="FF0000"/>
                </a:solidFill>
              </a:rPr>
              <a:t>S</a:t>
            </a:r>
            <a:r>
              <a:rPr lang="en-US" sz="4300" baseline="-25000" dirty="0" smtClean="0">
                <a:solidFill>
                  <a:schemeClr val="tx2"/>
                </a:solidFill>
              </a:rPr>
              <a:t>2</a:t>
            </a:r>
            <a:r>
              <a:rPr lang="en-US" sz="4300" dirty="0" smtClean="0">
                <a:solidFill>
                  <a:schemeClr val="tx2"/>
                </a:solidFill>
              </a:rPr>
              <a:t> + 11 O</a:t>
            </a:r>
            <a:r>
              <a:rPr lang="en-US" sz="4300" baseline="-25000" dirty="0" smtClean="0">
                <a:solidFill>
                  <a:schemeClr val="tx2"/>
                </a:solidFill>
              </a:rPr>
              <a:t>2</a:t>
            </a:r>
            <a:r>
              <a:rPr lang="en-US" sz="4300" dirty="0" smtClean="0">
                <a:solidFill>
                  <a:schemeClr val="tx2"/>
                </a:solidFill>
              </a:rPr>
              <a:t> = 2 Fe</a:t>
            </a:r>
            <a:r>
              <a:rPr lang="en-US" sz="4300" baseline="-25000" dirty="0" smtClean="0">
                <a:solidFill>
                  <a:schemeClr val="tx2"/>
                </a:solidFill>
              </a:rPr>
              <a:t>2</a:t>
            </a:r>
            <a:r>
              <a:rPr lang="en-US" sz="4300" dirty="0" smtClean="0">
                <a:solidFill>
                  <a:schemeClr val="tx2"/>
                </a:solidFill>
              </a:rPr>
              <a:t>O</a:t>
            </a:r>
            <a:r>
              <a:rPr lang="en-US" sz="4300" baseline="-25000" dirty="0" smtClean="0">
                <a:solidFill>
                  <a:schemeClr val="tx2"/>
                </a:solidFill>
              </a:rPr>
              <a:t>3</a:t>
            </a:r>
            <a:r>
              <a:rPr lang="en-US" sz="4300" dirty="0" smtClean="0">
                <a:solidFill>
                  <a:schemeClr val="tx2"/>
                </a:solidFill>
              </a:rPr>
              <a:t> + </a:t>
            </a:r>
            <a:r>
              <a:rPr lang="en-US" sz="4300" dirty="0" smtClean="0">
                <a:solidFill>
                  <a:srgbClr val="FF0000"/>
                </a:solidFill>
              </a:rPr>
              <a:t>8 SO</a:t>
            </a:r>
            <a:r>
              <a:rPr lang="en-US" sz="4300" baseline="-25000" dirty="0" smtClean="0">
                <a:solidFill>
                  <a:srgbClr val="FF0000"/>
                </a:solidFill>
              </a:rPr>
              <a:t>2</a:t>
            </a:r>
            <a:r>
              <a:rPr lang="en-US" sz="4300" dirty="0" smtClean="0">
                <a:solidFill>
                  <a:srgbClr val="FF0000"/>
                </a:solidFill>
              </a:rPr>
              <a:t> </a:t>
            </a:r>
            <a:r>
              <a:rPr lang="en-US" sz="4300" dirty="0" smtClean="0">
                <a:solidFill>
                  <a:schemeClr val="tx2"/>
                </a:solidFill>
              </a:rPr>
              <a:t>+ Q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Реакция: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необратимая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экзотермическая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некаталитическая</a:t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Picture 2" descr="http://im6-tub-ru.yandex.net/i?id=508583833-20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941168"/>
            <a:ext cx="2209800" cy="14287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ОКИСЛЕНИЕ   ОКСИДА  СЕРЫ(</a:t>
            </a:r>
            <a:r>
              <a:rPr lang="en-US" dirty="0" smtClean="0">
                <a:solidFill>
                  <a:schemeClr val="tx2"/>
                </a:solidFill>
              </a:rPr>
              <a:t>IV</a:t>
            </a:r>
            <a:r>
              <a:rPr lang="ru-RU" dirty="0" smtClean="0">
                <a:solidFill>
                  <a:schemeClr val="tx2"/>
                </a:solidFill>
              </a:rPr>
              <a:t>)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В   ОКСИД   СЕРЫ(</a:t>
            </a:r>
            <a:r>
              <a:rPr lang="en-US" dirty="0" smtClean="0">
                <a:solidFill>
                  <a:schemeClr val="tx2"/>
                </a:solidFill>
              </a:rPr>
              <a:t>VI)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2 СТАДИЯ</a:t>
            </a:r>
          </a:p>
          <a:p>
            <a:endParaRPr lang="ru-RU" sz="1400" dirty="0" smtClean="0"/>
          </a:p>
          <a:p>
            <a:pPr>
              <a:buNone/>
            </a:pPr>
            <a:r>
              <a:rPr lang="ru-RU" sz="4300" dirty="0" smtClean="0">
                <a:solidFill>
                  <a:schemeClr val="tx2"/>
                </a:solidFill>
              </a:rPr>
              <a:t>2</a:t>
            </a:r>
            <a:r>
              <a:rPr lang="en-US" sz="4300" dirty="0" smtClean="0"/>
              <a:t> </a:t>
            </a:r>
            <a:r>
              <a:rPr lang="en-US" sz="4300" dirty="0" smtClean="0">
                <a:solidFill>
                  <a:srgbClr val="FF0000"/>
                </a:solidFill>
              </a:rPr>
              <a:t>SO</a:t>
            </a:r>
            <a:r>
              <a:rPr lang="en-US" sz="4300" baseline="-25000" dirty="0" smtClean="0">
                <a:solidFill>
                  <a:srgbClr val="FF0000"/>
                </a:solidFill>
              </a:rPr>
              <a:t>2</a:t>
            </a:r>
            <a:r>
              <a:rPr lang="en-US" sz="4300" dirty="0" smtClean="0"/>
              <a:t>  </a:t>
            </a:r>
            <a:r>
              <a:rPr lang="en-US" sz="4300" dirty="0" smtClean="0">
                <a:solidFill>
                  <a:schemeClr val="tx2"/>
                </a:solidFill>
              </a:rPr>
              <a:t>+   O</a:t>
            </a:r>
            <a:r>
              <a:rPr lang="en-US" sz="4300" baseline="-25000" dirty="0" smtClean="0">
                <a:solidFill>
                  <a:schemeClr val="tx2"/>
                </a:solidFill>
              </a:rPr>
              <a:t>2</a:t>
            </a:r>
            <a:r>
              <a:rPr lang="en-US" sz="4300" dirty="0" smtClean="0">
                <a:solidFill>
                  <a:schemeClr val="tx2"/>
                </a:solidFill>
              </a:rPr>
              <a:t>       </a:t>
            </a:r>
            <a:r>
              <a:rPr lang="ru-RU" sz="4300" dirty="0" smtClean="0">
                <a:solidFill>
                  <a:srgbClr val="FF0000"/>
                </a:solidFill>
              </a:rPr>
              <a:t>2</a:t>
            </a:r>
            <a:r>
              <a:rPr lang="en-US" sz="4300" dirty="0" smtClean="0">
                <a:solidFill>
                  <a:srgbClr val="FF0000"/>
                </a:solidFill>
              </a:rPr>
              <a:t> SO</a:t>
            </a:r>
            <a:r>
              <a:rPr lang="ru-RU" sz="4300" baseline="-25000" dirty="0" smtClean="0">
                <a:solidFill>
                  <a:srgbClr val="FF0000"/>
                </a:solidFill>
              </a:rPr>
              <a:t>3</a:t>
            </a:r>
            <a:r>
              <a:rPr lang="en-US" sz="4300" dirty="0" smtClean="0">
                <a:solidFill>
                  <a:srgbClr val="FF0000"/>
                </a:solidFill>
              </a:rPr>
              <a:t> </a:t>
            </a:r>
            <a:r>
              <a:rPr lang="ru-RU" sz="4300" dirty="0" smtClean="0">
                <a:solidFill>
                  <a:srgbClr val="FF0000"/>
                </a:solidFill>
              </a:rPr>
              <a:t> </a:t>
            </a:r>
            <a:r>
              <a:rPr lang="en-US" sz="4300" dirty="0" smtClean="0">
                <a:solidFill>
                  <a:schemeClr val="tx2"/>
                </a:solidFill>
              </a:rPr>
              <a:t>+ </a:t>
            </a:r>
            <a:r>
              <a:rPr lang="ru-RU" sz="4300" dirty="0" smtClean="0">
                <a:solidFill>
                  <a:schemeClr val="tx2"/>
                </a:solidFill>
              </a:rPr>
              <a:t> </a:t>
            </a:r>
            <a:r>
              <a:rPr lang="en-US" sz="4300" dirty="0" smtClean="0">
                <a:solidFill>
                  <a:schemeClr val="tx2"/>
                </a:solidFill>
              </a:rPr>
              <a:t>Q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Реакция: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обратимая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экзотермическая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каталитическая (катализатор </a:t>
            </a:r>
            <a:r>
              <a:rPr lang="en-US" dirty="0" smtClean="0">
                <a:solidFill>
                  <a:schemeClr val="tx2"/>
                </a:solidFill>
              </a:rPr>
              <a:t>V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O</a:t>
            </a:r>
            <a:r>
              <a:rPr lang="en-US" baseline="-25000" dirty="0" smtClean="0">
                <a:solidFill>
                  <a:schemeClr val="tx2"/>
                </a:solidFill>
              </a:rPr>
              <a:t>5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563888" y="2708920"/>
            <a:ext cx="43204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563888" y="2780928"/>
            <a:ext cx="43204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://im6-tub-ru.yandex.net/i?id=508583833-20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941168"/>
            <a:ext cx="2209800" cy="14287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ПОГЛОЩЕНИЕ  ОКСИДА  СЕРЫ(</a:t>
            </a:r>
            <a:r>
              <a:rPr lang="en-US" dirty="0" smtClean="0">
                <a:solidFill>
                  <a:schemeClr val="tx2"/>
                </a:solidFill>
              </a:rPr>
              <a:t>VI)</a:t>
            </a:r>
            <a:r>
              <a:rPr lang="ru-RU" dirty="0" smtClean="0">
                <a:solidFill>
                  <a:schemeClr val="tx2"/>
                </a:solidFill>
              </a:rPr>
              <a:t>  ВОДОЙ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3 СТАДИЯ</a:t>
            </a:r>
          </a:p>
          <a:p>
            <a:endParaRPr lang="ru-RU" sz="1400" dirty="0" smtClean="0"/>
          </a:p>
          <a:p>
            <a:pPr>
              <a:buNone/>
            </a:pPr>
            <a:r>
              <a:rPr lang="en-US" sz="4300" dirty="0" smtClean="0">
                <a:solidFill>
                  <a:srgbClr val="FF0000"/>
                </a:solidFill>
              </a:rPr>
              <a:t>SO</a:t>
            </a:r>
            <a:r>
              <a:rPr lang="ru-RU" sz="4300" baseline="-25000" dirty="0" smtClean="0">
                <a:solidFill>
                  <a:srgbClr val="FF0000"/>
                </a:solidFill>
              </a:rPr>
              <a:t>3</a:t>
            </a:r>
            <a:r>
              <a:rPr lang="en-US" sz="4300" dirty="0" smtClean="0"/>
              <a:t>  </a:t>
            </a:r>
            <a:r>
              <a:rPr lang="en-US" sz="4300" dirty="0" smtClean="0">
                <a:solidFill>
                  <a:schemeClr val="tx2"/>
                </a:solidFill>
              </a:rPr>
              <a:t>+   </a:t>
            </a:r>
            <a:r>
              <a:rPr lang="ru-RU" sz="4300" dirty="0" smtClean="0">
                <a:solidFill>
                  <a:schemeClr val="tx2"/>
                </a:solidFill>
              </a:rPr>
              <a:t>Н</a:t>
            </a:r>
            <a:r>
              <a:rPr lang="en-US" sz="4300" baseline="-25000" dirty="0" smtClean="0">
                <a:solidFill>
                  <a:schemeClr val="tx2"/>
                </a:solidFill>
              </a:rPr>
              <a:t>2</a:t>
            </a:r>
            <a:r>
              <a:rPr lang="en-US" sz="4300" dirty="0" smtClean="0">
                <a:solidFill>
                  <a:schemeClr val="tx2"/>
                </a:solidFill>
              </a:rPr>
              <a:t>O</a:t>
            </a:r>
            <a:r>
              <a:rPr lang="en-US" sz="4300" dirty="0" smtClean="0"/>
              <a:t>       </a:t>
            </a:r>
            <a:r>
              <a:rPr lang="ru-RU" sz="4300" dirty="0" smtClean="0"/>
              <a:t> </a:t>
            </a:r>
            <a:r>
              <a:rPr lang="ru-RU" sz="4300" dirty="0" smtClean="0">
                <a:solidFill>
                  <a:srgbClr val="FF0000"/>
                </a:solidFill>
              </a:rPr>
              <a:t>Н</a:t>
            </a:r>
            <a:r>
              <a:rPr lang="ru-RU" sz="4300" baseline="-25000" dirty="0" smtClean="0">
                <a:solidFill>
                  <a:srgbClr val="FF0000"/>
                </a:solidFill>
              </a:rPr>
              <a:t>2</a:t>
            </a:r>
            <a:r>
              <a:rPr lang="en-US" sz="4300" dirty="0" smtClean="0">
                <a:solidFill>
                  <a:srgbClr val="FF0000"/>
                </a:solidFill>
              </a:rPr>
              <a:t>SO</a:t>
            </a:r>
            <a:r>
              <a:rPr lang="ru-RU" sz="4300" baseline="-25000" dirty="0" smtClean="0">
                <a:solidFill>
                  <a:srgbClr val="FF0000"/>
                </a:solidFill>
              </a:rPr>
              <a:t>4</a:t>
            </a:r>
            <a:r>
              <a:rPr lang="en-US" sz="4300" dirty="0" smtClean="0">
                <a:solidFill>
                  <a:srgbClr val="FF0000"/>
                </a:solidFill>
              </a:rPr>
              <a:t> </a:t>
            </a:r>
            <a:r>
              <a:rPr lang="ru-RU" sz="4300" dirty="0" smtClean="0">
                <a:solidFill>
                  <a:srgbClr val="FF0000"/>
                </a:solidFill>
              </a:rPr>
              <a:t> </a:t>
            </a:r>
            <a:r>
              <a:rPr lang="en-US" sz="4300" dirty="0" smtClean="0">
                <a:solidFill>
                  <a:schemeClr val="tx2"/>
                </a:solidFill>
              </a:rPr>
              <a:t>+ </a:t>
            </a:r>
            <a:r>
              <a:rPr lang="ru-RU" sz="4300" dirty="0" smtClean="0">
                <a:solidFill>
                  <a:schemeClr val="tx2"/>
                </a:solidFill>
              </a:rPr>
              <a:t> </a:t>
            </a:r>
            <a:r>
              <a:rPr lang="en-US" sz="4300" dirty="0" smtClean="0">
                <a:solidFill>
                  <a:schemeClr val="tx2"/>
                </a:solidFill>
              </a:rPr>
              <a:t>Q</a:t>
            </a:r>
            <a:endParaRPr lang="ru-RU" sz="43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4300" dirty="0" smtClean="0">
                <a:solidFill>
                  <a:srgbClr val="FF0000"/>
                </a:solidFill>
              </a:rPr>
              <a:t>(</a:t>
            </a:r>
            <a:r>
              <a:rPr lang="en-US" sz="4300" dirty="0" smtClean="0">
                <a:solidFill>
                  <a:srgbClr val="FF0000"/>
                </a:solidFill>
              </a:rPr>
              <a:t>SO</a:t>
            </a:r>
            <a:r>
              <a:rPr lang="ru-RU" sz="4300" baseline="-25000" dirty="0" smtClean="0">
                <a:solidFill>
                  <a:srgbClr val="FF0000"/>
                </a:solidFill>
              </a:rPr>
              <a:t>3</a:t>
            </a:r>
            <a:r>
              <a:rPr lang="en-US" sz="4300" dirty="0" smtClean="0"/>
              <a:t>  </a:t>
            </a:r>
            <a:r>
              <a:rPr lang="en-US" sz="4300" dirty="0" smtClean="0">
                <a:solidFill>
                  <a:schemeClr val="tx2"/>
                </a:solidFill>
              </a:rPr>
              <a:t>+</a:t>
            </a:r>
            <a:r>
              <a:rPr lang="en-US" sz="4300" dirty="0" smtClean="0"/>
              <a:t> </a:t>
            </a:r>
            <a:r>
              <a:rPr lang="ru-RU" sz="4300" dirty="0" smtClean="0">
                <a:solidFill>
                  <a:srgbClr val="FF0000"/>
                </a:solidFill>
              </a:rPr>
              <a:t>Н</a:t>
            </a:r>
            <a:r>
              <a:rPr lang="ru-RU" sz="4300" baseline="-25000" dirty="0" smtClean="0">
                <a:solidFill>
                  <a:srgbClr val="FF0000"/>
                </a:solidFill>
              </a:rPr>
              <a:t>2</a:t>
            </a:r>
            <a:r>
              <a:rPr lang="en-US" sz="4300" dirty="0" smtClean="0">
                <a:solidFill>
                  <a:srgbClr val="FF0000"/>
                </a:solidFill>
              </a:rPr>
              <a:t>SO</a:t>
            </a:r>
            <a:r>
              <a:rPr lang="ru-RU" sz="4300" baseline="-25000" dirty="0" smtClean="0">
                <a:solidFill>
                  <a:srgbClr val="FF0000"/>
                </a:solidFill>
              </a:rPr>
              <a:t>4</a:t>
            </a:r>
            <a:r>
              <a:rPr lang="en-US" sz="4300" dirty="0" smtClean="0"/>
              <a:t>  </a:t>
            </a:r>
            <a:r>
              <a:rPr lang="ru-RU" sz="4300" dirty="0" smtClean="0">
                <a:solidFill>
                  <a:schemeClr val="tx2"/>
                </a:solidFill>
              </a:rPr>
              <a:t>=</a:t>
            </a:r>
            <a:r>
              <a:rPr lang="en-US" sz="4300" dirty="0" smtClean="0"/>
              <a:t> </a:t>
            </a:r>
            <a:r>
              <a:rPr lang="ru-RU" sz="4300" dirty="0" smtClean="0"/>
              <a:t> </a:t>
            </a:r>
            <a:r>
              <a:rPr lang="ru-RU" sz="4300" dirty="0" smtClean="0">
                <a:solidFill>
                  <a:srgbClr val="FF0000"/>
                </a:solidFill>
              </a:rPr>
              <a:t>Н</a:t>
            </a:r>
            <a:r>
              <a:rPr lang="ru-RU" sz="4300" baseline="-25000" dirty="0" smtClean="0">
                <a:solidFill>
                  <a:srgbClr val="FF0000"/>
                </a:solidFill>
              </a:rPr>
              <a:t>2</a:t>
            </a:r>
            <a:r>
              <a:rPr lang="en-US" sz="4300" dirty="0" smtClean="0">
                <a:solidFill>
                  <a:srgbClr val="FF0000"/>
                </a:solidFill>
              </a:rPr>
              <a:t>SO</a:t>
            </a:r>
            <a:r>
              <a:rPr lang="ru-RU" sz="4300" baseline="-25000" dirty="0" smtClean="0">
                <a:solidFill>
                  <a:srgbClr val="FF0000"/>
                </a:solidFill>
              </a:rPr>
              <a:t>4</a:t>
            </a:r>
            <a:r>
              <a:rPr lang="en-US" sz="4300" dirty="0" smtClean="0">
                <a:solidFill>
                  <a:srgbClr val="FF0000"/>
                </a:solidFill>
              </a:rPr>
              <a:t> </a:t>
            </a:r>
            <a:r>
              <a:rPr lang="en-US" sz="4300" dirty="0" smtClean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lang="ru-RU" sz="4300" dirty="0" smtClean="0">
                <a:solidFill>
                  <a:srgbClr val="FF0000"/>
                </a:solidFill>
              </a:rPr>
              <a:t> </a:t>
            </a:r>
            <a:r>
              <a:rPr lang="en-US" sz="4300" dirty="0" smtClean="0">
                <a:solidFill>
                  <a:srgbClr val="FF0000"/>
                </a:solidFill>
              </a:rPr>
              <a:t>SO</a:t>
            </a:r>
            <a:r>
              <a:rPr lang="ru-RU" sz="4300" baseline="-25000" dirty="0" smtClean="0">
                <a:solidFill>
                  <a:srgbClr val="FF0000"/>
                </a:solidFill>
              </a:rPr>
              <a:t>3</a:t>
            </a:r>
            <a:r>
              <a:rPr lang="ru-RU" sz="4300" dirty="0" smtClean="0">
                <a:solidFill>
                  <a:srgbClr val="FF0000"/>
                </a:solidFill>
              </a:rPr>
              <a:t>)</a:t>
            </a:r>
            <a:endParaRPr lang="en-US" sz="4300" dirty="0" smtClean="0"/>
          </a:p>
          <a:p>
            <a:pPr>
              <a:buNone/>
            </a:pPr>
            <a:r>
              <a:rPr lang="ru-RU" dirty="0" smtClean="0"/>
              <a:t> 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олеум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Реакция: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обратимая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экзотермическая</a:t>
            </a:r>
          </a:p>
          <a:p>
            <a:pPr>
              <a:buFontTx/>
              <a:buChar char="-"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779912" y="2636912"/>
            <a:ext cx="43204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779912" y="2708920"/>
            <a:ext cx="43204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://im6-tub-ru.yandex.net/i?id=508583833-20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941168"/>
            <a:ext cx="2209800" cy="14287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681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ХИМИЗМ   ПРОИЗВОДСТВА  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СЕРНОЙ    КИСЛОТЫ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1 СТАДИЯ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4 Fe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 +  11 O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 =  2 Fe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O</a:t>
            </a:r>
            <a:r>
              <a:rPr lang="en-US" baseline="-25000" dirty="0" smtClean="0">
                <a:solidFill>
                  <a:schemeClr val="tx2"/>
                </a:solidFill>
              </a:rPr>
              <a:t>3</a:t>
            </a:r>
            <a:r>
              <a:rPr lang="en-US" dirty="0" smtClean="0">
                <a:solidFill>
                  <a:schemeClr val="tx2"/>
                </a:solidFill>
              </a:rPr>
              <a:t>  +  </a:t>
            </a:r>
            <a:r>
              <a:rPr lang="en-US" dirty="0" smtClean="0">
                <a:solidFill>
                  <a:srgbClr val="FF0000"/>
                </a:solidFill>
              </a:rPr>
              <a:t>8 SO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+ Q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2 СТАДИЯ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2"/>
                </a:solidFill>
              </a:rPr>
              <a:t>+   O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     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SO</a:t>
            </a:r>
            <a:r>
              <a:rPr lang="ru-RU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+ 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Q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3 СТАДИЯ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ru-RU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2"/>
                </a:solidFill>
              </a:rPr>
              <a:t>+   </a:t>
            </a:r>
            <a:r>
              <a:rPr lang="ru-RU" dirty="0" smtClean="0">
                <a:solidFill>
                  <a:schemeClr val="tx2"/>
                </a:solidFill>
              </a:rPr>
              <a:t>Н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O</a:t>
            </a:r>
            <a:r>
              <a:rPr lang="en-US" dirty="0" smtClean="0"/>
              <a:t>      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ru-RU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+ 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Q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483768" y="4005064"/>
            <a:ext cx="43204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483768" y="4077072"/>
            <a:ext cx="43204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555776" y="5229200"/>
            <a:ext cx="43204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483768" y="5301208"/>
            <a:ext cx="43204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im6-tub-ru.yandex.net/i?id=508583833-20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941168"/>
            <a:ext cx="2209800" cy="14287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Спасибо за внимание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Picture 2" descr="C:\Users\Вова\Pictures\картинки химия\раз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420888"/>
            <a:ext cx="3779643" cy="388946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5">
      <a:dk1>
        <a:srgbClr val="7070FF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</TotalTime>
  <Words>130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ХИМИК</vt:lpstr>
      <vt:lpstr>ОБЖИГ   ПИРИТА</vt:lpstr>
      <vt:lpstr>ОКИСЛЕНИЕ   ОКСИДА  СЕРЫ(IV) В   ОКСИД   СЕРЫ(VI)</vt:lpstr>
      <vt:lpstr>ПОГЛОЩЕНИЕ  ОКСИДА  СЕРЫ(VI)  ВОДОЙ</vt:lpstr>
      <vt:lpstr>ХИМИЗМ   ПРОИЗВОДСТВА    СЕРНОЙ    КИСЛОТЫ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ХИМИК</dc:title>
  <dc:creator>Вова</dc:creator>
  <cp:lastModifiedBy>Вова</cp:lastModifiedBy>
  <cp:revision>14</cp:revision>
  <dcterms:created xsi:type="dcterms:W3CDTF">2013-10-15T17:51:15Z</dcterms:created>
  <dcterms:modified xsi:type="dcterms:W3CDTF">2014-01-20T19:35:52Z</dcterms:modified>
</cp:coreProperties>
</file>