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81" r:id="rId7"/>
    <p:sldId id="265" r:id="rId8"/>
    <p:sldId id="280" r:id="rId9"/>
    <p:sldId id="262" r:id="rId10"/>
    <p:sldId id="266" r:id="rId11"/>
    <p:sldId id="263" r:id="rId12"/>
    <p:sldId id="264" r:id="rId13"/>
    <p:sldId id="267" r:id="rId14"/>
    <p:sldId id="268" r:id="rId15"/>
    <p:sldId id="272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006A0A"/>
    <a:srgbClr val="666404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Игримская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№1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021288"/>
            <a:ext cx="267412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Игрим</a:t>
            </a:r>
            <a:r>
              <a:rPr lang="ru-RU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2013</a:t>
            </a:r>
            <a:endParaRPr lang="ru-RU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36912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just"/>
            <a:r>
              <a:rPr lang="ru-RU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5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Игримская</a:t>
            </a:r>
            <a:r>
              <a:rPr lang="ru-RU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СОШ № 1 </a:t>
            </a:r>
            <a:r>
              <a:rPr lang="ru-RU" sz="25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Предеина</a:t>
            </a:r>
            <a:r>
              <a:rPr lang="ru-RU" sz="25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Светлана Дмитриевна</a:t>
            </a:r>
          </a:p>
        </p:txBody>
      </p:sp>
      <p:pic>
        <p:nvPicPr>
          <p:cNvPr id="4" name="Picture 2" descr="C:\Users\ФК\Desktop\x_d6a396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052" y="1052736"/>
            <a:ext cx="4353948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3"/>
            <a:ext cx="9144000" cy="684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59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Принципы обучения: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9396536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 наглядности;</a:t>
            </a:r>
          </a:p>
          <a:p>
            <a:pPr algn="ctr">
              <a:buFontTx/>
              <a:buChar char="-"/>
            </a:pPr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 доступности и индивидуализации;</a:t>
            </a:r>
          </a:p>
          <a:p>
            <a:pPr algn="ctr">
              <a:buFontTx/>
              <a:buChar char="-"/>
            </a:pPr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ru-RU" sz="3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ринцип сознательности и активности;</a:t>
            </a:r>
          </a:p>
          <a:p>
            <a:pPr algn="ctr">
              <a:buFontTx/>
              <a:buChar char="-"/>
            </a:pPr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принцип непрерывности и преемственности;</a:t>
            </a:r>
          </a:p>
          <a:p>
            <a:pPr algn="ctr">
              <a:buFontTx/>
              <a:buChar char="-"/>
            </a:pPr>
            <a:r>
              <a:rPr lang="ru-RU" sz="3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ru-RU" sz="3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ринцип системности.</a:t>
            </a:r>
            <a:endParaRPr lang="ru-RU" sz="3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5925" y="476672"/>
            <a:ext cx="352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Инвентарь: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76059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-свисток;</a:t>
            </a:r>
          </a:p>
          <a:p>
            <a:pPr algn="ctr">
              <a:buFontTx/>
              <a:buChar char="-"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баскетбольные мячи;</a:t>
            </a:r>
          </a:p>
          <a:p>
            <a:pPr algn="ctr">
              <a:buFontTx/>
              <a:buChar char="-"/>
            </a:pP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секундомер;</a:t>
            </a:r>
          </a:p>
          <a:p>
            <a:pPr algn="ctr">
              <a:buFontTx/>
              <a:buChar char="-"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баскетбольные кольца.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83" y="6723"/>
            <a:ext cx="9152983" cy="6851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0"/>
            <a:ext cx="5367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урока: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764704"/>
            <a:ext cx="8964488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Подготовительная часть </a:t>
            </a: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(построение, приветствие, сообщение задач урока, ходьба, бег, ОРУ;</a:t>
            </a:r>
          </a:p>
          <a:p>
            <a:pPr algn="ctr">
              <a:buFont typeface="Arial" pitchFamily="34" charset="0"/>
              <a:buChar char="•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Основная часть </a:t>
            </a: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(достижение поставленной цели и задач урока, подвижная игра);</a:t>
            </a:r>
          </a:p>
          <a:p>
            <a:pPr algn="ctr">
              <a:buFont typeface="Arial" pitchFamily="34" charset="0"/>
              <a:buChar char="•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Заключительная часть </a:t>
            </a: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(построение, подведение итогов урока, краткий анализ его частей, выставление оценок, домашнее задание.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7186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Подготовительная часть урока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92696"/>
          <a:ext cx="89644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211048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учащихся: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baseline="0" dirty="0" smtClean="0"/>
                        <a:t> Организационный момент: учитель заводит учащихся в зал, выстраивает в одну шеренгу,  приветствует обучающихся, сообщает, цели и задачи урока. 2 – 3 мин.</a:t>
                      </a:r>
                    </a:p>
                    <a:p>
                      <a:r>
                        <a:rPr lang="ru-RU" dirty="0" smtClean="0"/>
                        <a:t>2. Разминка: Учитель дает</a:t>
                      </a:r>
                      <a:r>
                        <a:rPr lang="ru-RU" baseline="0" dirty="0" smtClean="0"/>
                        <a:t> упражнения для разогрева и подготовки организма к дальнейшей деятельности. 10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Учащиеся входят в зал и строятся в</a:t>
                      </a:r>
                      <a:r>
                        <a:rPr lang="ru-RU" baseline="0" dirty="0" smtClean="0"/>
                        <a:t> одну шеренгу, приветствуют учителя. 2- 3 мин.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Учащиеся выполняют упражнения: различные варианты ходьбы, бег, перестроение, ОРУ. 10мин.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 descr="C:\Users\ФК\Desktop\работа Игрим\откр урок 3 кл 5.12\DCIM\100NIKON\DSCN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210415" cy="3140968"/>
          </a:xfrm>
          <a:prstGeom prst="rect">
            <a:avLst/>
          </a:prstGeom>
          <a:noFill/>
        </p:spPr>
      </p:pic>
      <p:pic>
        <p:nvPicPr>
          <p:cNvPr id="8" name="Picture 4" descr="C:\Users\ФК\Desktop\работа Игрим\откр урок 3 кл 5.12\DCIM\100NIKON\DSCN0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528" y="3140968"/>
            <a:ext cx="4248472" cy="2952328"/>
          </a:xfrm>
          <a:prstGeom prst="rect">
            <a:avLst/>
          </a:prstGeom>
          <a:noFill/>
        </p:spPr>
      </p:pic>
      <p:pic>
        <p:nvPicPr>
          <p:cNvPr id="9" name="Picture 11" descr="C:\Users\ФК\Desktop\работа Игрим\откр урок 3 кл 5.12\DCIM\100NIKON\DSCN0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5868144" cy="3645024"/>
          </a:xfrm>
          <a:prstGeom prst="rect">
            <a:avLst/>
          </a:prstGeom>
          <a:noFill/>
        </p:spPr>
      </p:pic>
      <p:pic>
        <p:nvPicPr>
          <p:cNvPr id="10" name="Picture 7" descr="C:\Users\ФК\Desktop\работа Игрим\откр урок 3 кл 5.12\DCIM\100NIKON\DSCN0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4572000" cy="28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83" y="6723"/>
            <a:ext cx="9152983" cy="6851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FFFF00"/>
                </a:solidFill>
              </a:rPr>
              <a:t>2. Основная часть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20688"/>
          <a:ext cx="896448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учащихся: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Учитель раздает мячи, дает упражнения для</a:t>
                      </a:r>
                      <a:r>
                        <a:rPr lang="ru-RU" baseline="0" dirty="0" smtClean="0"/>
                        <a:t> развития ловкости, координации. </a:t>
                      </a:r>
                    </a:p>
                    <a:p>
                      <a:r>
                        <a:rPr lang="ru-RU" dirty="0" smtClean="0"/>
                        <a:t>2. Объясняет и показывает различные варианты ловли и передачи на месте  в парах. При выполнении задания учащимися корректирует их движения.</a:t>
                      </a:r>
                      <a:r>
                        <a:rPr lang="ru-RU" baseline="0" dirty="0" smtClean="0"/>
                        <a:t> 7 мин.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Учащиеся выполняют</a:t>
                      </a:r>
                      <a:r>
                        <a:rPr lang="ru-RU" baseline="0" dirty="0" smtClean="0"/>
                        <a:t> упражнения: ведение мяча вокруг туловища, между ногами.</a:t>
                      </a:r>
                    </a:p>
                    <a:p>
                      <a:r>
                        <a:rPr lang="ru-RU" dirty="0" smtClean="0"/>
                        <a:t>2.  Слушают учителя и приступают к выполнению задания: броски двумя руками от груди с отскоком от пола и без, из –</a:t>
                      </a:r>
                      <a:r>
                        <a:rPr lang="ru-RU" baseline="0" dirty="0" smtClean="0"/>
                        <a:t> за головы и т.д. 7 мин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C:\Users\ФК\Desktop\работа Игрим\откр урок 3 кл 5.12\DCIM\100NIKON\DSCN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91947" cy="3068960"/>
          </a:xfrm>
          <a:prstGeom prst="rect">
            <a:avLst/>
          </a:prstGeom>
          <a:noFill/>
        </p:spPr>
      </p:pic>
      <p:pic>
        <p:nvPicPr>
          <p:cNvPr id="8" name="Picture 4" descr="C:\Users\ФК\Desktop\работа Игрим\откр урок 3 кл 5.12\DCIM\100NIKON\DSCN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37012"/>
            <a:ext cx="4932040" cy="3320988"/>
          </a:xfrm>
          <a:prstGeom prst="rect">
            <a:avLst/>
          </a:prstGeom>
          <a:noFill/>
        </p:spPr>
      </p:pic>
      <p:pic>
        <p:nvPicPr>
          <p:cNvPr id="9" name="Picture 3" descr="C:\Users\ФК\Desktop\работа Игрим\откр урок 3 кл 5.12\DCIM\100NIKON\DSCN02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4427984" cy="3320988"/>
          </a:xfrm>
          <a:prstGeom prst="rect">
            <a:avLst/>
          </a:prstGeom>
          <a:noFill/>
        </p:spPr>
      </p:pic>
      <p:pic>
        <p:nvPicPr>
          <p:cNvPr id="10" name="Picture 6" descr="C:\Users\ФК\Desktop\работа Игрим\откр урок 3 кл 5.12\DCIM\100NIKON\DSCN02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5989" y="299695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83" y="6723"/>
            <a:ext cx="9152983" cy="685127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260648"/>
          <a:ext cx="878497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учащихся: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Объяснение</a:t>
                      </a:r>
                      <a:r>
                        <a:rPr lang="ru-RU" baseline="0" dirty="0" smtClean="0"/>
                        <a:t> и показ ведения мяча на месте и в движении. Корректирует действия, помогает при выполнении упражнения. 6  - 8 мин. </a:t>
                      </a:r>
                    </a:p>
                    <a:p>
                      <a:r>
                        <a:rPr lang="ru-RU" dirty="0" smtClean="0"/>
                        <a:t>2. Подвижная</a:t>
                      </a:r>
                      <a:r>
                        <a:rPr lang="ru-RU" baseline="0" dirty="0" smtClean="0"/>
                        <a:t> игра: задает вопросы: что означает термин «пробежка»?, «двойное ведение» и др. 5 – 7 мин.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Выполняют</a:t>
                      </a:r>
                      <a:r>
                        <a:rPr lang="ru-RU" baseline="0" dirty="0" smtClean="0"/>
                        <a:t> ведение мяча левой и правой руками на месте, и в движений с дальнейшей передачей мяча партнеру. 6-8 мин. </a:t>
                      </a:r>
                    </a:p>
                    <a:p>
                      <a:r>
                        <a:rPr lang="ru-RU" dirty="0" smtClean="0"/>
                        <a:t>2. Отвечают на вопросы, вспоминают правила игры, делится на две команды способом расчета на 1-й, 2-й,</a:t>
                      </a:r>
                      <a:r>
                        <a:rPr lang="ru-RU" baseline="0" dirty="0" smtClean="0"/>
                        <a:t> и начинают играть. 5-7 мин.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ФК\Desktop\работа Игрим\откр урок 3 кл 5.12\DCIM\100NIKON\DSCN0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</p:spPr>
      </p:pic>
      <p:pic>
        <p:nvPicPr>
          <p:cNvPr id="7" name="Picture 4" descr="C:\Users\ФК\Desktop\работа Игрим\откр урок 3 кл 5.12\DCIM\100NIKON\DSCN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50958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63880" y="0"/>
            <a:ext cx="68308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3. Заключительная часть</a:t>
            </a:r>
            <a:endParaRPr lang="ru-RU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836712"/>
          <a:ext cx="9144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учащихся: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Отдает команду:</a:t>
                      </a:r>
                      <a:r>
                        <a:rPr lang="ru-RU" baseline="0" dirty="0" smtClean="0"/>
                        <a:t> «в одну шеренгу становись!»,  задает вопросы: «Какие новые элементы вы сегодня узнали?», «Чему научились?».  Дает домашнее задание: сделать комплекс упражнении утренней гимнастики. Организационный выход из залаю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Строятся</a:t>
                      </a:r>
                      <a:r>
                        <a:rPr lang="ru-RU" baseline="0" dirty="0" smtClean="0"/>
                        <a:t> в одну шеренгу. Отвечают на вопросы. Записывают или запоминают домашнее задание. В колонну по – одному выходят из зала.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 descr="C:\Users\ФК\Desktop\работа Игрим\откр урок 3 кл 5.12\DCIM\100NIKON\DSCN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6656"/>
            <a:ext cx="4499992" cy="3601344"/>
          </a:xfrm>
          <a:prstGeom prst="rect">
            <a:avLst/>
          </a:prstGeom>
          <a:noFill/>
        </p:spPr>
      </p:pic>
      <p:pic>
        <p:nvPicPr>
          <p:cNvPr id="10" name="Picture 4" descr="C:\Users\ФК\Desktop\работа Игрим\откр урок 3 кл 5.12\DCIM\100NIKON\DSCN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10329"/>
            <a:ext cx="3528392" cy="4247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64" y="0"/>
            <a:ext cx="9161964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332656"/>
            <a:ext cx="2971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Рефлексия: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целом, занятие прошло на хорошем уровне, организованно. Цели, которые были поставлены в начале занятия, полностью реализованы, задачи решены.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89% обучающихся освоили технику ловли и передачи мяча, ведение мяча на хорошем уровне;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11 % обучающихся недостаточно овладели техникой ловли и передачи мяча, ведения мяча из-за частых пропусков по причине болезни, и невнимательности.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96448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Раздел:</a:t>
            </a:r>
            <a:r>
              <a:rPr lang="ru-RU" sz="4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Подвижные игры с элементами баскетбола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техники ведения мяча, </a:t>
            </a: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навыков ловли и передачи мяча на месте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В</a:t>
            </a:r>
            <a:endParaRPr lang="ru-RU" sz="4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775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урока: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Образовательная: 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изучение техники ведения мяча в движений;</a:t>
            </a:r>
          </a:p>
          <a:p>
            <a:pPr marL="742950" indent="-742950" algn="ctr">
              <a:buAutoNum type="arabicPeriod"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Деятельностная: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освоение и совершенствование техники ведения мяча в движении, ловли и передачи мяча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месте.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188640"/>
            <a:ext cx="3561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0741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ведения мяча  правой, левой рукой по прямой.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Совершенствова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ние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поворотов на месте с мячом в руках, ловли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передачи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мяча двумя руками на месте.</a:t>
            </a:r>
            <a:endParaRPr lang="ru-RU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оспитание сознательной дисциплинированности, трудолюбия.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83" y="6723"/>
            <a:ext cx="9152983" cy="68512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3413" y="0"/>
            <a:ext cx="2818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Результаты: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80"/>
            <a:ext cx="9144000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1.Личностные: </a:t>
            </a:r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1.Самоопределение.</a:t>
            </a:r>
          </a:p>
          <a:p>
            <a:pPr algn="just"/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Самостоятельность и личная ответственность за свои поступки, установка на здоровый образ жизни.</a:t>
            </a:r>
          </a:p>
          <a:p>
            <a:pPr algn="just"/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2.Смыслообразование. </a:t>
            </a:r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Мотивация учебной деятельности (учебно-познавательная).</a:t>
            </a:r>
          </a:p>
          <a:p>
            <a:pPr algn="just"/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3.Нравственно-этическая ориентация.</a:t>
            </a:r>
          </a:p>
          <a:p>
            <a:pPr algn="just"/>
            <a:r>
              <a:rPr lang="ru-RU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Навыки сотрудничества в разных ситуациях, умение не создавать конфликты и находить выходы из спорных ситуаций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5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just"/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</a:t>
            </a:r>
            <a:r>
              <a:rPr lang="ru-RU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Предметные: </a:t>
            </a:r>
            <a:r>
              <a:rPr lang="ru-RU" sz="2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освоение техники ведения мяча, совершенствование техники ловли и передачи мяча, различать и выполнять строевые команды, соблюдение правил техники безопасности при выполнении упражнения.</a:t>
            </a:r>
            <a:endParaRPr lang="ru-RU" sz="27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47"/>
            <a:ext cx="9144000" cy="684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62587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3. Метапредметные: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964488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Регулятивные УУД: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умение технически правильно выполнять двигательные действия;</a:t>
            </a:r>
          </a:p>
          <a:p>
            <a:pPr algn="just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Познавательные УУД: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Осмысление правил игры. Осмысление  самостоятельного выполнения упражнений в оздоровительных формах занятий;</a:t>
            </a:r>
          </a:p>
          <a:p>
            <a:pPr algn="just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* Коммуникативные УУД: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Адекватно оценивать собственное поведение и поведение окружающих</a:t>
            </a:r>
            <a:r>
              <a:rPr lang="ru-RU" sz="36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35552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Формы работы:</a:t>
            </a:r>
            <a:endParaRPr lang="ru-RU" sz="3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486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Групповая;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Индивидуальная.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Фронтальная.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16832"/>
            <a:ext cx="594040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Методы и приёмы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564904"/>
            <a:ext cx="914400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строгой регламентации:</a:t>
            </a:r>
          </a:p>
          <a:p>
            <a:pPr marL="742950" indent="-742950">
              <a:buFontTx/>
              <a:buChar char="-"/>
            </a:pPr>
            <a:r>
              <a:rPr lang="ru-RU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обучения двигательным действиям;</a:t>
            </a:r>
          </a:p>
          <a:p>
            <a:pPr marL="742950" indent="-742950">
              <a:buFontTx/>
              <a:buChar char="-"/>
            </a:pP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 воспитания физических качеств.</a:t>
            </a:r>
          </a:p>
          <a:p>
            <a:pPr marL="742950" indent="-742950" algn="ctr"/>
            <a:r>
              <a:rPr lang="ru-RU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Метод частично регламентированного упражнения:</a:t>
            </a:r>
          </a:p>
          <a:p>
            <a:pPr marL="742950" indent="-742950"/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игровой.</a:t>
            </a:r>
            <a:endParaRPr lang="ru-RU" sz="2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 algn="ctr"/>
            <a:r>
              <a:rPr lang="ru-RU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Общепедагогические:</a:t>
            </a:r>
          </a:p>
          <a:p>
            <a:pPr marL="742950" indent="-742950" algn="ctr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Словесные (объяснение, беседа, замечания, команда);</a:t>
            </a:r>
          </a:p>
          <a:p>
            <a:pPr marL="742950" indent="-742950" algn="ctr">
              <a:buFontTx/>
              <a:buChar char="-"/>
            </a:pP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Наглядные (метод непосредственной наглядности).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К\Desktop\159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0"/>
            <a:ext cx="33843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Тип урока:</a:t>
            </a:r>
            <a:endParaRPr lang="ru-RU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92696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Комбинированный.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8800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Формы проведения:</a:t>
            </a:r>
            <a:endParaRPr lang="ru-RU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564904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фронтальный;</a:t>
            </a:r>
            <a:b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поточный; </a:t>
            </a:r>
            <a:b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групповой;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085184"/>
            <a:ext cx="5976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35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Здоровьесберегающая</a:t>
            </a:r>
            <a:r>
              <a:rPr lang="ru-RU" sz="3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algn="ctr">
              <a:buFontTx/>
              <a:buChar char="-"/>
            </a:pPr>
            <a:r>
              <a:rPr lang="ru-RU" sz="3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Игровая.</a:t>
            </a:r>
            <a:endParaRPr lang="ru-RU" sz="3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29" y="4293096"/>
            <a:ext cx="320773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Технологии:</a:t>
            </a:r>
            <a:endParaRPr lang="ru-RU" sz="4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ФК\Desktop\1e427218c9d2ba1a33e63a5d186a05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24"/>
            <a:ext cx="9152982" cy="68512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0"/>
            <a:ext cx="2934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Подходы: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864096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системно – </a:t>
            </a:r>
            <a:r>
              <a:rPr lang="ru-RU" sz="3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деятельностный</a:t>
            </a: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;</a:t>
            </a:r>
          </a:p>
          <a:p>
            <a:pPr algn="ctr">
              <a:buFontTx/>
              <a:buChar char="-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</a:t>
            </a:r>
            <a:r>
              <a:rPr lang="ru-RU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ичностно – ориентированный;</a:t>
            </a:r>
          </a:p>
          <a:p>
            <a:pPr algn="ctr">
              <a:buFontTx/>
              <a:buChar char="-"/>
            </a:pPr>
            <a:r>
              <a:rPr lang="ru-RU" sz="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ru-RU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ифференцированный</a:t>
            </a:r>
            <a:r>
              <a:rPr lang="ru-RU" sz="3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501008"/>
            <a:ext cx="620189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Межпредметная связь:</a:t>
            </a:r>
            <a:endParaRPr lang="ru-RU" sz="4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303455"/>
            <a:ext cx="70567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биология;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ОБЖ;</a:t>
            </a:r>
          </a:p>
          <a:p>
            <a:pPr algn="ctr">
              <a:buFontTx/>
              <a:buChar char="-"/>
            </a:pP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в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алеология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826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Просто я</dc:creator>
  <cp:lastModifiedBy>ФК</cp:lastModifiedBy>
  <cp:revision>63</cp:revision>
  <dcterms:created xsi:type="dcterms:W3CDTF">2013-12-23T10:04:05Z</dcterms:created>
  <dcterms:modified xsi:type="dcterms:W3CDTF">2013-12-24T16:02:31Z</dcterms:modified>
</cp:coreProperties>
</file>