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9" r:id="rId13"/>
    <p:sldId id="266" r:id="rId14"/>
    <p:sldId id="267" r:id="rId15"/>
    <p:sldId id="268" r:id="rId16"/>
    <p:sldId id="269" r:id="rId17"/>
    <p:sldId id="270" r:id="rId18"/>
    <p:sldId id="271" r:id="rId19"/>
    <p:sldId id="283" r:id="rId20"/>
    <p:sldId id="272" r:id="rId21"/>
    <p:sldId id="282" r:id="rId22"/>
    <p:sldId id="274" r:id="rId23"/>
    <p:sldId id="285" r:id="rId24"/>
    <p:sldId id="276" r:id="rId25"/>
    <p:sldId id="277" r:id="rId26"/>
    <p:sldId id="278" r:id="rId27"/>
    <p:sldId id="288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364A3-D986-4AE0-B346-9CF27B128AC6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9C387-8ED9-4994-8997-48052E1BD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27977-98B4-461E-B0C2-28575E7287C6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D9A2A-D338-4B15-B2AA-3563A03DB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9A2A-D338-4B15-B2AA-3563A03DB9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B153-FD9F-459E-BBAA-3A180F17D5D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7AB0-6CAC-4EBA-88EE-C4F804888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0%D0%BB%D0%BB%D0%B8%D1%81,_%D0%94%D0%B6%D0%BE%D0%B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8%D1%81%D0%B0%D0%B0%D0%BA_%D0%9D%D1%8C%D1%8E%D1%82%D0%BE%D0%B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0%D0%BB%D0%BB%D0%B8%D1%81,_%D0%94%D0%B6%D0%BE%D0%BD" TargetMode="External"/><Relationship Id="rId7" Type="http://schemas.openxmlformats.org/officeDocument/2006/relationships/hyperlink" Target="http://pedsovet.su/load/321-1-0-2965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sportal.ru/shkola/algebra/library/urok-po-teme-stepen-s-otricatelnym-pokazatelem" TargetMode="External"/><Relationship Id="rId5" Type="http://schemas.openxmlformats.org/officeDocument/2006/relationships/hyperlink" Target="http://dic.academic.ru/dic.nsf/bse/173948/%D0%A8%D1%8E%D0%BA%D0%B5" TargetMode="External"/><Relationship Id="rId4" Type="http://schemas.openxmlformats.org/officeDocument/2006/relationships/hyperlink" Target="http://ru.wikipedia.org/wiki/%D0%98%D1%81%D0%B0%D0%B0%D0%BA_%D0%9D%D1%8C%D1%8E%D1%82%D0%BE%D0%BD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192888" cy="1752600"/>
          </a:xfrm>
        </p:spPr>
        <p:txBody>
          <a:bodyPr>
            <a:noAutofit/>
          </a:bodyPr>
          <a:lstStyle/>
          <a:p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алгебры </a:t>
            </a:r>
          </a:p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Тема: Определение степени с целым показателем.</a:t>
            </a:r>
          </a:p>
          <a:p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8 класс</a:t>
            </a:r>
          </a:p>
          <a:p>
            <a:endParaRPr lang="ru-RU" b="1" i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Учитель: Коровина Н.В.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722511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Дальненская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ООШ»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Колпашевский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район,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Томскоя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область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 Представим каждое из этих чисел в виде степени числа 10: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573016"/>
            <a:ext cx="8964488" cy="22322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... 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10°, 1/10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1/10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  1/10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700808"/>
            <a:ext cx="8964488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...1000, 100, 10,   1,   1/10,   1/100,1/1000...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3,     2,    1,   0,....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692696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3) Подпишем под этими числами показатели степеней: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105835"/>
            <a:ext cx="864096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Продолжив этот ряд, мы получим числа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-1, -2, -3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т.д.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76470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... 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10°, 1/10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1/10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  1/10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91683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1/10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, 1/10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140968"/>
            <a:ext cx="878497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10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10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10°, 10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10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10</a:t>
            </a:r>
            <a:r>
              <a:rPr kumimoji="0" lang="en-US" sz="5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76470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Вопрос.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Можем ли мы взять степень с другим основанием? С любым?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475656" y="1916832"/>
            <a:ext cx="5688632" cy="432048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8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8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hlinkClick r:id="rId3"/>
              </a:rPr>
              <a:t>Шюке</a:t>
            </a:r>
            <a:r>
              <a:rPr lang="ru-RU" dirty="0" smtClean="0"/>
              <a:t>. </a:t>
            </a:r>
          </a:p>
          <a:p>
            <a:r>
              <a:rPr lang="ru-RU" dirty="0" smtClean="0">
                <a:hlinkClick r:id="rId3"/>
              </a:rPr>
              <a:t>Джон Валлис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>
                <a:hlinkClick r:id="rId4"/>
              </a:rPr>
              <a:t>Исаак Ньютон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76672"/>
            <a:ext cx="7347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Историческая справка.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259632" y="1484784"/>
            <a:ext cx="4032448" cy="2664296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АА, ААА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пишут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563888" y="4149080"/>
            <a:ext cx="5112568" cy="25922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1/а, 1/а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1/а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пишу а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3757" y="548680"/>
            <a:ext cx="7983660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Историческая справка.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1683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Нет, т.к. основание степени с отрицательным показателем должно быть отлично от нуля. </a:t>
            </a:r>
          </a:p>
          <a:p>
            <a:pPr>
              <a:buNone/>
            </a:pPr>
            <a:endParaRPr lang="ru-RU" sz="6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6091" y="476672"/>
            <a:ext cx="90680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Имеет ли смысл выражение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54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-5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683568" y="548680"/>
            <a:ext cx="7056784" cy="4752528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1124744"/>
            <a:ext cx="489654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66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имеет смысл только при положительных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значениях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11" name="Управляющая кнопка: назад 10">
            <a:hlinkClick r:id="rId2" action="ppaction://hlinksldjump" highlightClick="1"/>
          </p:cNvPr>
          <p:cNvSpPr/>
          <p:nvPr/>
        </p:nvSpPr>
        <p:spPr>
          <a:xfrm>
            <a:off x="539552" y="6021288"/>
            <a:ext cx="504056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547664" y="188640"/>
            <a:ext cx="5544616" cy="13681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степень =&gt; дробь </a:t>
            </a:r>
            <a:endParaRPr lang="ru-RU" sz="4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700808"/>
            <a:ext cx="9973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-3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1331640" y="1988840"/>
            <a:ext cx="936104" cy="576064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1772816"/>
            <a:ext cx="1512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1/8</a:t>
            </a:r>
            <a:r>
              <a:rPr lang="ru-RU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6000" b="1" cap="all" baseline="50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2852936"/>
            <a:ext cx="301877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(а + 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-2</a:t>
            </a:r>
            <a:endParaRPr lang="ru-RU" sz="6000" b="1" cap="all" baseline="50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2987824" y="3212976"/>
            <a:ext cx="936104" cy="576064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23928" y="2852936"/>
            <a:ext cx="31502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1/ (</a:t>
            </a:r>
            <a:r>
              <a:rPr lang="ru-RU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а+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²</a:t>
            </a:r>
            <a:endParaRPr lang="ru-RU" sz="6000" b="1" cap="all" baseline="50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933056"/>
            <a:ext cx="21948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-3</a:t>
            </a:r>
            <a:endParaRPr lang="ru-RU" sz="6000" b="1" cap="all" baseline="50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2555776" y="4221088"/>
            <a:ext cx="936104" cy="576064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3888" y="3933056"/>
            <a:ext cx="271099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1/ (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6000" b="1" cap="all" baseline="5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³</a:t>
            </a:r>
            <a:endParaRPr lang="ru-RU" sz="6000" b="1" cap="all" baseline="50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04664"/>
            <a:ext cx="896448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Представьте  степени в виде дробей с положительными показателями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" y="1916832"/>
          <a:ext cx="9143999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/3</a:t>
                      </a:r>
                      <a:r>
                        <a:rPr lang="ru-RU" sz="6000" b="0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1/5</a:t>
                      </a:r>
                      <a:r>
                        <a:rPr lang="ru-RU" sz="6000" b="0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lang="ru-RU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/</a:t>
                      </a:r>
                      <a:r>
                        <a:rPr lang="en-US" sz="6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ru-RU" sz="6000" b="0" baseline="5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</a:t>
                      </a:r>
                      <a:r>
                        <a:rPr lang="ru-RU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1/</a:t>
                      </a:r>
                      <a:r>
                        <a:rPr lang="ru-RU" sz="6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6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ru-RU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n)</a:t>
                      </a:r>
                      <a:r>
                        <a:rPr lang="ru-RU" sz="54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1/(</a:t>
                      </a:r>
                      <a:r>
                        <a:rPr lang="en-US" sz="4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ru-RU" sz="4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en-US" sz="4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n)</a:t>
                      </a:r>
                      <a:r>
                        <a:rPr lang="ru-RU" sz="48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4800" b="0" baseline="5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(c-d)</a:t>
                      </a:r>
                      <a:r>
                        <a:rPr lang="ru-RU" sz="54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(c-d)</a:t>
                      </a:r>
                      <a:r>
                        <a:rPr lang="ru-RU" sz="36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0" y="1916832"/>
          <a:ext cx="9143999" cy="3698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lang="ru-RU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</a:t>
                      </a:r>
                      <a:r>
                        <a:rPr lang="ru-RU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ru-RU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n)</a:t>
                      </a:r>
                      <a:r>
                        <a:rPr lang="ru-RU" sz="54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(c-d)</a:t>
                      </a:r>
                      <a:r>
                        <a:rPr lang="ru-RU" sz="54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7992888" cy="17526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изучения и первичного закрепления новых знаний, который является первым   в системе уроков по теме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"Степень с целым показателем". </a:t>
            </a:r>
          </a:p>
          <a:p>
            <a:pPr algn="l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Познакомить с понятием степени с целым отрицательным показателем, способствовать формированию умение работать со степенями с целым отрицательным показателем  и научить применять ее при вычисле­ниях.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Развивающие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  умения выделять главное, существенное в изучаемом материале, выбирать рациональный способ решения.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Воспитательные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  трудолюбие,  аккуратность,  самостоятельность.</a:t>
            </a:r>
          </a:p>
          <a:p>
            <a:pPr algn="l"/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625752"/>
            <a:ext cx="8229600" cy="22322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endParaRPr lang="ru-RU" sz="5400" dirty="0" smtClean="0"/>
          </a:p>
          <a:p>
            <a:pPr>
              <a:buNone/>
            </a:pPr>
            <a:endParaRPr lang="ru-RU" sz="6000" b="1" dirty="0"/>
          </a:p>
        </p:txBody>
      </p:sp>
      <p:sp>
        <p:nvSpPr>
          <p:cNvPr id="6" name="Стрелка влево 5"/>
          <p:cNvSpPr/>
          <p:nvPr/>
        </p:nvSpPr>
        <p:spPr>
          <a:xfrm>
            <a:off x="1835696" y="260648"/>
            <a:ext cx="5256584" cy="1368152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дробь =&gt; степень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1988840"/>
            <a:ext cx="14237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1/6</a:t>
            </a:r>
            <a:r>
              <a:rPr lang="ru-RU" sz="6000" b="1" baseline="5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000" b="1" baseline="5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4211960" y="2348880"/>
            <a:ext cx="86409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2132856"/>
            <a:ext cx="9973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b="1" baseline="5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-7</a:t>
            </a:r>
            <a:endParaRPr lang="ru-RU" sz="6000" b="1" baseline="5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3068960"/>
            <a:ext cx="14237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1/у</a:t>
            </a:r>
            <a:r>
              <a:rPr lang="ru-RU" sz="6000" b="1" baseline="5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000" b="1" baseline="5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4139952" y="4365104"/>
            <a:ext cx="86409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3068960"/>
            <a:ext cx="9973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6000" b="1" baseline="5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-7</a:t>
            </a:r>
            <a:endParaRPr lang="ru-RU" sz="6000" b="1" baseline="5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4221088"/>
            <a:ext cx="11673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1/7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4211960" y="3284984"/>
            <a:ext cx="86409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4077072"/>
            <a:ext cx="9973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baseline="5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-1</a:t>
            </a:r>
            <a:endParaRPr lang="ru-RU" sz="6000" b="1" baseline="5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04664"/>
            <a:ext cx="8964488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Заменить дробь степенью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0" y="1844824"/>
          <a:ext cx="9143999" cy="3520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13602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kern="1200" dirty="0" smtClean="0"/>
                        <a:t>1/5</a:t>
                      </a:r>
                      <a:r>
                        <a:rPr lang="ru-RU" sz="6000" kern="1200" baseline="50000" dirty="0" smtClean="0"/>
                        <a:t>8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kern="1200" dirty="0" smtClean="0"/>
                        <a:t>1/8</a:t>
                      </a:r>
                      <a:r>
                        <a:rPr lang="ru-RU" sz="6000" kern="1200" baseline="50000" dirty="0" smtClean="0"/>
                        <a:t>5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kern="1200" dirty="0" smtClean="0"/>
                        <a:t>1/(</a:t>
                      </a:r>
                      <a:r>
                        <a:rPr lang="en-US" sz="4000" kern="1200" dirty="0" smtClean="0"/>
                        <a:t>b</a:t>
                      </a:r>
                      <a:r>
                        <a:rPr lang="ru-RU" sz="4000" kern="1200" dirty="0" smtClean="0"/>
                        <a:t> + с)</a:t>
                      </a:r>
                      <a:r>
                        <a:rPr lang="ru-RU" sz="4000" kern="1200" baseline="50000" dirty="0" smtClean="0"/>
                        <a:t>10</a:t>
                      </a:r>
                      <a:r>
                        <a:rPr lang="ru-RU" sz="4000" kern="1200" dirty="0" smtClean="0"/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/>
                        <a:t>1/(</a:t>
                      </a:r>
                      <a:r>
                        <a:rPr lang="en-US" sz="4400" kern="1200" dirty="0" smtClean="0"/>
                        <a:t>b</a:t>
                      </a:r>
                      <a:r>
                        <a:rPr lang="ru-RU" sz="4400" kern="1200" dirty="0" smtClean="0"/>
                        <a:t>-с)</a:t>
                      </a:r>
                      <a:r>
                        <a:rPr lang="ru-RU" sz="4400" kern="1200" baseline="50000" dirty="0" smtClean="0"/>
                        <a:t>9</a:t>
                      </a:r>
                      <a:r>
                        <a:rPr lang="ru-RU" sz="4400" kern="1200" dirty="0" smtClean="0"/>
                        <a:t>  </a:t>
                      </a:r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kern="1200" dirty="0" smtClean="0"/>
                        <a:t>1/(</a:t>
                      </a:r>
                      <a:r>
                        <a:rPr lang="ru-RU" sz="4800" kern="1200" dirty="0" err="1" smtClean="0"/>
                        <a:t>х</a:t>
                      </a:r>
                      <a:r>
                        <a:rPr lang="ru-RU" sz="4800" kern="1200" dirty="0" smtClean="0"/>
                        <a:t> - у) </a:t>
                      </a:r>
                      <a:endParaRPr lang="ru-RU" sz="48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baseline="5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kern="1200" dirty="0" smtClean="0"/>
                        <a:t>1/(</a:t>
                      </a:r>
                      <a:r>
                        <a:rPr lang="ru-RU" sz="3600" kern="1200" dirty="0" err="1" smtClean="0"/>
                        <a:t>х</a:t>
                      </a:r>
                      <a:r>
                        <a:rPr lang="ru-RU" sz="3600" kern="1200" dirty="0" smtClean="0"/>
                        <a:t> </a:t>
                      </a:r>
                      <a:r>
                        <a:rPr lang="en-US" sz="3600" kern="1200" dirty="0" smtClean="0"/>
                        <a:t>+</a:t>
                      </a:r>
                      <a:r>
                        <a:rPr lang="ru-RU" sz="3600" kern="1200" dirty="0" smtClean="0"/>
                        <a:t> у) </a:t>
                      </a:r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" y="1844824"/>
          <a:ext cx="9143999" cy="369814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13602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kern="1200" dirty="0" smtClean="0"/>
                        <a:t>1/5</a:t>
                      </a:r>
                      <a:r>
                        <a:rPr lang="ru-RU" sz="6000" kern="1200" baseline="50000" dirty="0" smtClean="0"/>
                        <a:t>8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kern="1200" dirty="0" smtClean="0"/>
                        <a:t>5</a:t>
                      </a:r>
                      <a:r>
                        <a:rPr lang="ru-RU" sz="6000" kern="1200" baseline="50000" dirty="0" smtClean="0"/>
                        <a:t>-8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kern="1200" dirty="0" smtClean="0"/>
                        <a:t>1/8</a:t>
                      </a:r>
                      <a:r>
                        <a:rPr lang="ru-RU" sz="6000" kern="1200" baseline="50000" dirty="0" smtClean="0"/>
                        <a:t>5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kern="1200" dirty="0" smtClean="0"/>
                        <a:t>8</a:t>
                      </a:r>
                      <a:r>
                        <a:rPr lang="ru-RU" sz="6000" kern="1200" baseline="50000" dirty="0" smtClean="0"/>
                        <a:t>-5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/>
                        <a:t>1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kern="1200" dirty="0" smtClean="0"/>
                        <a:t>1/(</a:t>
                      </a:r>
                      <a:r>
                        <a:rPr lang="en-US" sz="4000" kern="1200" dirty="0" smtClean="0"/>
                        <a:t>b</a:t>
                      </a:r>
                      <a:r>
                        <a:rPr lang="ru-RU" sz="4000" kern="1200" dirty="0" smtClean="0"/>
                        <a:t> + с)</a:t>
                      </a:r>
                      <a:r>
                        <a:rPr lang="ru-RU" sz="4000" kern="1200" baseline="50000" dirty="0" smtClean="0"/>
                        <a:t>10</a:t>
                      </a:r>
                      <a:r>
                        <a:rPr lang="ru-RU" sz="4000" kern="1200" dirty="0" smtClean="0"/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/>
                        <a:t>(</a:t>
                      </a:r>
                      <a:r>
                        <a:rPr lang="en-US" sz="4400" kern="1200" dirty="0" smtClean="0"/>
                        <a:t>b</a:t>
                      </a:r>
                      <a:r>
                        <a:rPr lang="ru-RU" sz="4400" kern="1200" dirty="0" smtClean="0"/>
                        <a:t> + с)</a:t>
                      </a:r>
                      <a:r>
                        <a:rPr lang="ru-RU" sz="4400" kern="1200" baseline="50000" dirty="0" smtClean="0"/>
                        <a:t>10</a:t>
                      </a:r>
                      <a:r>
                        <a:rPr lang="ru-RU" sz="4400" kern="1200" dirty="0" smtClean="0"/>
                        <a:t> </a:t>
                      </a:r>
                      <a:endParaRPr lang="ru-RU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/>
                        <a:t>1/(</a:t>
                      </a:r>
                      <a:r>
                        <a:rPr lang="en-US" sz="4400" kern="1200" dirty="0" smtClean="0"/>
                        <a:t>b</a:t>
                      </a:r>
                      <a:r>
                        <a:rPr lang="ru-RU" sz="4400" kern="1200" dirty="0" smtClean="0"/>
                        <a:t>-с)</a:t>
                      </a:r>
                      <a:r>
                        <a:rPr lang="ru-RU" sz="4400" kern="1200" baseline="50000" dirty="0" smtClean="0"/>
                        <a:t>9</a:t>
                      </a:r>
                      <a:r>
                        <a:rPr lang="ru-RU" sz="4400" kern="1200" dirty="0" smtClean="0"/>
                        <a:t>  </a:t>
                      </a:r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/>
                        <a:t>(</a:t>
                      </a:r>
                      <a:r>
                        <a:rPr lang="en-US" sz="4400" kern="1200" dirty="0" smtClean="0"/>
                        <a:t>b</a:t>
                      </a:r>
                      <a:r>
                        <a:rPr lang="ru-RU" sz="4400" kern="1200" dirty="0" smtClean="0"/>
                        <a:t>-с)</a:t>
                      </a:r>
                      <a:r>
                        <a:rPr lang="ru-RU" sz="4400" kern="1200" baseline="50000" dirty="0" smtClean="0"/>
                        <a:t>-9</a:t>
                      </a:r>
                      <a:r>
                        <a:rPr lang="ru-RU" sz="4400" kern="1200" dirty="0" smtClean="0"/>
                        <a:t> </a:t>
                      </a:r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/>
                        <a:t>1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kern="1200" dirty="0" smtClean="0"/>
                        <a:t>1/(</a:t>
                      </a:r>
                      <a:r>
                        <a:rPr lang="ru-RU" sz="4800" kern="1200" dirty="0" err="1" smtClean="0"/>
                        <a:t>х</a:t>
                      </a:r>
                      <a:r>
                        <a:rPr lang="ru-RU" sz="4800" kern="1200" dirty="0" smtClean="0"/>
                        <a:t> - у) </a:t>
                      </a:r>
                      <a:endParaRPr lang="ru-RU" sz="48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/>
                        <a:t>(</a:t>
                      </a:r>
                      <a:r>
                        <a:rPr lang="ru-RU" sz="4400" kern="1200" dirty="0" err="1" smtClean="0"/>
                        <a:t>х</a:t>
                      </a:r>
                      <a:r>
                        <a:rPr lang="ru-RU" sz="4400" kern="1200" dirty="0" smtClean="0"/>
                        <a:t> - у)</a:t>
                      </a:r>
                      <a:r>
                        <a:rPr lang="ru-RU" sz="4400" kern="1200" baseline="50000" dirty="0" smtClean="0"/>
                        <a:t>-1 </a:t>
                      </a:r>
                      <a:endParaRPr lang="ru-RU" sz="4400" b="0" baseline="5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kern="1200" dirty="0" smtClean="0"/>
                        <a:t>1/(</a:t>
                      </a:r>
                      <a:r>
                        <a:rPr lang="ru-RU" sz="3600" kern="1200" dirty="0" err="1" smtClean="0"/>
                        <a:t>х</a:t>
                      </a:r>
                      <a:r>
                        <a:rPr lang="ru-RU" sz="3600" kern="1200" dirty="0" smtClean="0"/>
                        <a:t> </a:t>
                      </a:r>
                      <a:r>
                        <a:rPr lang="en-US" sz="3600" kern="1200" dirty="0" smtClean="0"/>
                        <a:t>+</a:t>
                      </a:r>
                      <a:r>
                        <a:rPr lang="ru-RU" sz="3600" kern="1200" dirty="0" smtClean="0"/>
                        <a:t> у) </a:t>
                      </a:r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kern="1200" dirty="0" smtClean="0"/>
                        <a:t>(</a:t>
                      </a:r>
                      <a:r>
                        <a:rPr lang="ru-RU" sz="3600" kern="1200" dirty="0" err="1" smtClean="0"/>
                        <a:t>х</a:t>
                      </a:r>
                      <a:r>
                        <a:rPr lang="ru-RU" sz="3600" kern="1200" dirty="0" smtClean="0"/>
                        <a:t> </a:t>
                      </a:r>
                      <a:r>
                        <a:rPr lang="en-US" sz="3600" kern="1200" dirty="0" smtClean="0"/>
                        <a:t>+</a:t>
                      </a:r>
                      <a:r>
                        <a:rPr lang="ru-RU" sz="3600" kern="1200" dirty="0" smtClean="0"/>
                        <a:t> у)</a:t>
                      </a:r>
                      <a:r>
                        <a:rPr lang="ru-RU" sz="3600" kern="1200" baseline="50000" dirty="0" smtClean="0"/>
                        <a:t>-1 </a:t>
                      </a:r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/>
                        <a:t>2</a:t>
                      </a:r>
                      <a:endParaRPr lang="ru-RU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0" y="260648"/>
            <a:ext cx="8676456" cy="1296144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сейчас займемся вычислениями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700808"/>
            <a:ext cx="5400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60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1/16</a:t>
            </a:r>
            <a:endParaRPr lang="ru-RU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996952"/>
            <a:ext cx="859562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(2/3)</a:t>
            </a:r>
            <a:r>
              <a:rPr lang="en-US" sz="40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1/(2/3)</a:t>
            </a:r>
            <a:r>
              <a:rPr lang="ru-RU" sz="40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(3/2)</a:t>
            </a:r>
            <a:r>
              <a:rPr lang="ru-RU" sz="40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27/8 = 3,375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005064"/>
            <a:ext cx="7433445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ru-RU" sz="44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(1/100)</a:t>
            </a:r>
            <a:r>
              <a:rPr lang="ru-RU" sz="44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100</a:t>
            </a:r>
            <a:r>
              <a:rPr lang="ru-RU" sz="4400" b="1" baseline="5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10000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04664"/>
            <a:ext cx="8964488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Вычислите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0" y="1844824"/>
          <a:ext cx="9143999" cy="360670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13602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 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6000" i="1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(-1/4)</a:t>
                      </a:r>
                      <a:r>
                        <a:rPr lang="en-US" sz="54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400" kern="1200" dirty="0" smtClean="0"/>
                        <a:t>  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(-1/6)</a:t>
                      </a:r>
                      <a:r>
                        <a:rPr lang="en-US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r>
                        <a:rPr lang="ru-RU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0,001 </a:t>
                      </a:r>
                      <a:r>
                        <a:rPr lang="ru-RU" sz="54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b="0" baseline="5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0,0001</a:t>
                      </a:r>
                      <a:r>
                        <a:rPr lang="en-US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" y="1556792"/>
          <a:ext cx="9143999" cy="43157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2891"/>
                <a:gridCol w="2408437"/>
                <a:gridCol w="2260711"/>
                <a:gridCol w="1944216"/>
                <a:gridCol w="1728192"/>
                <a:gridCol w="53955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 </a:t>
                      </a:r>
                      <a:r>
                        <a:rPr lang="en-US" sz="6000" b="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1/9</a:t>
                      </a:r>
                      <a:endParaRPr lang="ru-RU" sz="6000" b="0" baseline="5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6000" i="1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1/16</a:t>
                      </a:r>
                      <a:endParaRPr lang="ru-RU" sz="6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63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(-1/4)</a:t>
                      </a:r>
                      <a:r>
                        <a:rPr lang="en-US" sz="54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0" dirty="0" smtClean="0"/>
                        <a:t>-64</a:t>
                      </a:r>
                      <a:endParaRPr lang="ru-RU" sz="4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400" kern="1200" dirty="0" smtClean="0"/>
                        <a:t>  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(-1/6)</a:t>
                      </a:r>
                      <a:r>
                        <a:rPr lang="en-US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r>
                        <a:rPr lang="ru-RU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lang="ru-RU" sz="4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0,001 </a:t>
                      </a:r>
                      <a:r>
                        <a:rPr lang="ru-RU" sz="54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</a:t>
                      </a:r>
                      <a:endParaRPr lang="ru-RU" sz="54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1000</a:t>
                      </a:r>
                      <a:endParaRPr lang="ru-RU" sz="4400" b="0" baseline="5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0,0001</a:t>
                      </a:r>
                      <a:r>
                        <a:rPr lang="en-US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4000" kern="1200" baseline="50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40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10000</a:t>
                      </a:r>
                      <a:endParaRPr lang="ru-RU" sz="3600" b="0" baseline="50000" dirty="0" smtClean="0"/>
                    </a:p>
                    <a:p>
                      <a:endParaRPr lang="ru-RU" sz="3600" b="0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36815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Подведите итог своей работы и поставьте сами себе оценки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1187624" y="2060848"/>
            <a:ext cx="7704856" cy="3888432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12-11 баллов-"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",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10-9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баллов-"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",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8-6     баллов-"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32656"/>
            <a:ext cx="66167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Творческое задание.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916832"/>
            <a:ext cx="831690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8°          (1/7)</a:t>
            </a:r>
            <a:r>
              <a:rPr lang="ru-RU" sz="36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(1/3)</a:t>
            </a:r>
            <a:r>
              <a:rPr lang="ru-RU" sz="36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(1/9)</a:t>
            </a:r>
            <a:r>
              <a:rPr lang="ru-RU" sz="36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24944"/>
            <a:ext cx="842493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1           7	             9                 9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195736" y="332656"/>
            <a:ext cx="4680520" cy="208823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Это год рождения А.С. Пушкина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720080"/>
          </a:xfrm>
        </p:spPr>
        <p:txBody>
          <a:bodyPr>
            <a:normAutofit fontScale="90000"/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196752"/>
            <a:ext cx="691276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906 (не забудьте о том, что есть два способа),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909, № 922(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км/ч - скорость туриста по шоссе).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284984"/>
            <a:ext cx="44719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Творческое задание</a:t>
            </a:r>
            <a:endParaRPr lang="ru-RU" sz="4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4293096"/>
            <a:ext cx="741682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математическую шифровку, используя степень с целым отрицательным показателем.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lastslide" highlightClick="1"/>
          </p:cNvPr>
          <p:cNvSpPr/>
          <p:nvPr/>
        </p:nvSpPr>
        <p:spPr>
          <a:xfrm>
            <a:off x="1691680" y="6165304"/>
            <a:ext cx="79208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Информационные ресурсы: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043608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Алгебра: учеб. для 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учреждений/ Ю.Н. Макарычев, Н.Г.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Миндюк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К.Н.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Нешков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С.Б. Суворова; под ред.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С.А.Теляковского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- М.: Просвещение, 2009.</a:t>
            </a:r>
          </a:p>
          <a:p>
            <a:r>
              <a:rPr lang="de-DE" sz="200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://ru.wikipedia.org/wiki/%D0%92%D0%B0%D0%BB%D0%BB%D0%B8%D1%81,_%D0%94%D0%B6%D0%BE%D0%BD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http://ru.wikipedia.org/wiki/%D0%98%D1%81%D0%B0%D0%B0%D0%BA_%D0%9D%D1%8C%D1%8E%D1%82%D0%BE%D0%BD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http://dic.academic.ru/dic.nsf/bse/173948/%D0%A8%D1%8E%D0%BA%D0%B5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nsportal.ru/shkola/algebra/library/urok-po-teme-stepen-s-otricatelnym-pokazatelem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pedsovet.su/load/321-1-0-29651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5373216"/>
            <a:ext cx="777686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44824"/>
            <a:ext cx="8229600" cy="35283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чём смысл этой записи?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908720"/>
            <a:ext cx="604867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1,674•10</a:t>
            </a:r>
            <a:r>
              <a:rPr lang="ru-RU" sz="8000" b="1" baseline="5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-24</a:t>
            </a:r>
            <a:endParaRPr lang="ru-RU" sz="8000" b="1" baseline="50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Вычислите: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8000" dirty="0" smtClean="0"/>
              <a:t> 3</a:t>
            </a:r>
            <a:r>
              <a:rPr lang="ru-RU" sz="8000" baseline="50000" dirty="0" smtClean="0"/>
              <a:t>2</a:t>
            </a:r>
            <a:r>
              <a:rPr lang="ru-RU" sz="8000" dirty="0" smtClean="0"/>
              <a:t>  = 9</a:t>
            </a:r>
            <a:r>
              <a:rPr lang="ru-RU" sz="8000" baseline="30000" dirty="0" smtClean="0"/>
              <a:t> </a:t>
            </a:r>
            <a:r>
              <a:rPr lang="ru-RU" sz="8000" dirty="0" smtClean="0"/>
              <a:t>; </a:t>
            </a:r>
            <a:r>
              <a:rPr lang="ru-RU" sz="8000" baseline="30000" dirty="0" smtClean="0"/>
              <a:t> </a:t>
            </a:r>
            <a:r>
              <a:rPr lang="ru-RU" sz="8000" dirty="0" smtClean="0"/>
              <a:t>0,01</a:t>
            </a:r>
            <a:r>
              <a:rPr lang="ru-RU" sz="8000" baseline="50000" dirty="0" smtClean="0"/>
              <a:t>3</a:t>
            </a:r>
            <a:r>
              <a:rPr lang="ru-RU" sz="8000" dirty="0" smtClean="0"/>
              <a:t> =0,001</a:t>
            </a:r>
            <a:endParaRPr lang="ru-RU" sz="80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>
              <a:buNone/>
            </a:pPr>
            <a:r>
              <a:rPr lang="ru-RU" sz="8000" dirty="0" smtClean="0"/>
              <a:t> 4</a:t>
            </a:r>
            <a:r>
              <a:rPr lang="ru-RU" sz="8000" baseline="50000" dirty="0" smtClean="0"/>
              <a:t>2</a:t>
            </a:r>
            <a:r>
              <a:rPr lang="ru-RU" sz="8000" dirty="0" smtClean="0"/>
              <a:t> = 16 ; (-6)</a:t>
            </a:r>
            <a:r>
              <a:rPr lang="ru-RU" sz="8000" baseline="50000" dirty="0" smtClean="0"/>
              <a:t>2</a:t>
            </a:r>
            <a:r>
              <a:rPr lang="ru-RU" sz="8000" dirty="0" smtClean="0"/>
              <a:t>  = 36</a:t>
            </a:r>
          </a:p>
          <a:p>
            <a:pPr>
              <a:buNone/>
            </a:pPr>
            <a:r>
              <a:rPr lang="ru-RU" sz="8000" dirty="0" smtClean="0"/>
              <a:t> 5</a:t>
            </a:r>
            <a:r>
              <a:rPr lang="ru-RU" sz="8000" baseline="50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8000" dirty="0" smtClean="0"/>
              <a:t> = 1  ;   1</a:t>
            </a:r>
            <a:r>
              <a:rPr lang="ru-RU" sz="8000" baseline="50000" dirty="0" smtClean="0"/>
              <a:t>23</a:t>
            </a:r>
            <a:r>
              <a:rPr lang="ru-RU" sz="8000" baseline="30000" dirty="0" smtClean="0"/>
              <a:t>  </a:t>
            </a:r>
            <a:r>
              <a:rPr lang="ru-RU" sz="8000" dirty="0" smtClean="0"/>
              <a:t> = 1 </a:t>
            </a:r>
            <a:endParaRPr lang="ru-RU" sz="80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>
              <a:buNone/>
            </a:pPr>
            <a:r>
              <a:rPr lang="ru-RU" sz="7800" dirty="0" smtClean="0"/>
              <a:t>О</a:t>
            </a:r>
            <a:r>
              <a:rPr lang="ru-RU" sz="7800" baseline="50000" dirty="0" smtClean="0"/>
              <a:t>6</a:t>
            </a:r>
            <a:r>
              <a:rPr lang="ru-RU" sz="7800" baseline="30000" dirty="0" smtClean="0"/>
              <a:t>    </a:t>
            </a:r>
            <a:r>
              <a:rPr lang="ru-RU" sz="7800" dirty="0" smtClean="0"/>
              <a:t> = 0 ;   </a:t>
            </a:r>
            <a:r>
              <a:rPr lang="ru-RU" sz="8000" dirty="0" smtClean="0"/>
              <a:t>0</a:t>
            </a:r>
            <a:r>
              <a:rPr lang="ru-RU" sz="8000" baseline="50000" dirty="0" smtClean="0"/>
              <a:t>°</a:t>
            </a:r>
            <a:r>
              <a:rPr lang="ru-RU" sz="8000" dirty="0" smtClean="0"/>
              <a:t>= 1</a:t>
            </a:r>
            <a:endParaRPr lang="ru-RU" sz="78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1772816"/>
            <a:ext cx="8640960" cy="4525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</a:t>
            </a:r>
            <a:r>
              <a:rPr kumimoji="0" lang="ru-RU" sz="8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8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0,01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ru-RU" sz="8000" b="1" i="0" u="none" strike="noStrike" kern="1200" cap="none" spc="100" normalizeH="0" baseline="0" noProof="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      ; (-6)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°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      ;   1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kumimoji="0" lang="ru-RU" sz="8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ru-RU" sz="8000" b="1" i="0" u="none" strike="noStrike" kern="1200" cap="none" spc="100" normalizeH="0" baseline="0" noProof="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78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ru-RU" sz="7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7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     ;  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80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°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7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847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Представьте число в виде произведения двух одинаковых множителей двумя способами: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1916832"/>
            <a:ext cx="3816424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 </a:t>
            </a:r>
            <a:endParaRPr lang="ru-RU" sz="7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12776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/>
              <a:t>25</a:t>
            </a:r>
          </a:p>
          <a:p>
            <a:pPr algn="ctr"/>
            <a:r>
              <a:rPr lang="ru-RU" sz="6600" dirty="0" smtClean="0"/>
              <a:t>1/81</a:t>
            </a:r>
          </a:p>
          <a:p>
            <a:pPr algn="ctr"/>
            <a:r>
              <a:rPr lang="ru-RU" sz="6600" dirty="0" smtClean="0"/>
              <a:t> 1/25</a:t>
            </a:r>
          </a:p>
          <a:p>
            <a:pPr algn="ctr"/>
            <a:r>
              <a:rPr lang="ru-RU" sz="6600" dirty="0" smtClean="0"/>
              <a:t>1/а</a:t>
            </a:r>
            <a:r>
              <a:rPr lang="ru-RU" sz="6600" baseline="30000" dirty="0" smtClean="0"/>
              <a:t>2</a:t>
            </a:r>
            <a:r>
              <a:rPr lang="ru-RU" sz="6600" dirty="0" smtClean="0"/>
              <a:t> </a:t>
            </a:r>
            <a:endParaRPr lang="ru-RU" sz="66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8478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Найдите число, обратное данному: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1628800"/>
          <a:ext cx="6192688" cy="3200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85760"/>
                <a:gridCol w="3206928"/>
              </a:tblGrid>
              <a:tr h="126216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1/7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ru-RU" sz="3600" b="1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1/6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3600" b="1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1/а</a:t>
                      </a:r>
                      <a:r>
                        <a:rPr lang="ru-RU" sz="3600" b="1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1/х</a:t>
                      </a:r>
                      <a:r>
                        <a:rPr lang="ru-RU" sz="3600" b="1" baseline="5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3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3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3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≠0)</a:t>
                      </a:r>
                      <a:endParaRPr lang="ru-RU" sz="3600" b="1" baseline="5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>
            <a:off x="3347864" y="191683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491880" y="2564904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347864" y="3068960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347864" y="38610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699792" y="4293096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2563E-6 L 0.25973 0.188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29794E-6 L 0.24409 0.2465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90377E-6 L 0.25208 -0.165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37405E-6 L 0.31893 -0.2465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960440"/>
          </a:xfrm>
        </p:spPr>
        <p:txBody>
          <a:bodyPr>
            <a:normAutofit fontScale="90000"/>
          </a:bodyPr>
          <a:lstStyle/>
          <a:p>
            <a:r>
              <a:rPr lang="ru-RU" sz="6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Придумайте задачу, используя данные из этого рассказа.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Найдите значение выражения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2π</a:t>
            </a:r>
            <a:r>
              <a:rPr lang="en-US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60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 = 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365104"/>
            <a:ext cx="8229600" cy="1096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8000" dirty="0" smtClean="0"/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sz="4000" i="1" dirty="0" smtClean="0"/>
              <a:t> </a:t>
            </a:r>
            <a:r>
              <a:rPr lang="en-US" sz="5800" b="1" dirty="0" smtClean="0">
                <a:solidFill>
                  <a:srgbClr val="FF0000"/>
                </a:solidFill>
              </a:rPr>
              <a:t>S </a:t>
            </a:r>
            <a:r>
              <a:rPr lang="ru-RU" sz="5800" b="1" dirty="0" smtClean="0">
                <a:solidFill>
                  <a:srgbClr val="FF0000"/>
                </a:solidFill>
              </a:rPr>
              <a:t>= З•З</a:t>
            </a:r>
            <a:r>
              <a:rPr lang="ru-RU" sz="5800" b="1" baseline="30000" dirty="0" smtClean="0">
                <a:solidFill>
                  <a:srgbClr val="FF0000"/>
                </a:solidFill>
              </a:rPr>
              <a:t>2</a:t>
            </a:r>
            <a:r>
              <a:rPr lang="ru-RU" sz="5800" b="1" dirty="0" smtClean="0">
                <a:solidFill>
                  <a:srgbClr val="FF0000"/>
                </a:solidFill>
              </a:rPr>
              <a:t> = 27</a:t>
            </a:r>
            <a:endParaRPr lang="ru-RU" sz="5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25658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Взгляните на число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0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-24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Как вы думаете, это положительное или отрицательное число?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501008"/>
            <a:ext cx="8229600" cy="19610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 </a:t>
            </a:r>
            <a:endParaRPr lang="ru-RU" sz="4000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55576" y="6237312"/>
            <a:ext cx="79208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2304256"/>
          </a:xfrm>
        </p:spPr>
        <p:txBody>
          <a:bodyPr>
            <a:normAutofit fontScale="90000"/>
          </a:bodyPr>
          <a:lstStyle/>
          <a:p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Уловите закономерность и продолжите ряд чисел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833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 </a:t>
            </a:r>
            <a:endParaRPr lang="ru-RU" sz="40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492896"/>
            <a:ext cx="8424936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...1000,100, 10,... 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05064"/>
            <a:ext cx="8964488" cy="11079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(1, 1/10, 1/100, 1/1000...)</a:t>
            </a:r>
            <a:endParaRPr lang="ru-RU" sz="6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260648"/>
            <a:ext cx="451925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Выполните задание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912</Words>
  <Application>Microsoft Office PowerPoint</Application>
  <PresentationFormat>Экран (4:3)</PresentationFormat>
  <Paragraphs>257</Paragraphs>
  <Slides>28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МКОУ «Дальненская ООШ» Колпашевский район, Томскоя область</vt:lpstr>
      <vt:lpstr>Слайд 2</vt:lpstr>
      <vt:lpstr>Слайд 3</vt:lpstr>
      <vt:lpstr>Вычислите:</vt:lpstr>
      <vt:lpstr>Представьте число в виде произведения двух одинаковых множителей двумя способами:</vt:lpstr>
      <vt:lpstr>Найдите число, обратное данному:</vt:lpstr>
      <vt:lpstr>Задание.  Придумайте задачу, используя данные из этого рассказа.  Найдите значение выражения  2πr2 при г = 3, n=3.  </vt:lpstr>
      <vt:lpstr>Взгляните на число  10-24  Как вы думаете, это положительное или отрицательное число?  </vt:lpstr>
      <vt:lpstr>  1) Уловите закономерность и продолжите ряд чисел   </vt:lpstr>
      <vt:lpstr>2) Представим каждое из этих чисел в виде степени числа 10:  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</vt:lpstr>
      <vt:lpstr> </vt:lpstr>
      <vt:lpstr>Слайд 20</vt:lpstr>
      <vt:lpstr> </vt:lpstr>
      <vt:lpstr> </vt:lpstr>
      <vt:lpstr> </vt:lpstr>
      <vt:lpstr>Подведите итог своей работы и поставьте сами себе оценки</vt:lpstr>
      <vt:lpstr> </vt:lpstr>
      <vt:lpstr>Домашнее задание:  </vt:lpstr>
      <vt:lpstr>Информационные ресурсы:</vt:lpstr>
      <vt:lpstr>Слайд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алгебры в 8 классе по теме "Определение степени с целым показателем" </dc:title>
  <dc:creator>1</dc:creator>
  <cp:lastModifiedBy>1</cp:lastModifiedBy>
  <cp:revision>96</cp:revision>
  <dcterms:created xsi:type="dcterms:W3CDTF">2013-11-13T15:00:39Z</dcterms:created>
  <dcterms:modified xsi:type="dcterms:W3CDTF">2014-01-30T03:35:48Z</dcterms:modified>
</cp:coreProperties>
</file>