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  <p:sldMasterId id="2147483864" r:id="rId2"/>
    <p:sldMasterId id="2147483900" r:id="rId3"/>
    <p:sldMasterId id="2147483936" r:id="rId4"/>
    <p:sldMasterId id="2147483972" r:id="rId5"/>
    <p:sldMasterId id="2147483984" r:id="rId6"/>
    <p:sldMasterId id="2147484056" r:id="rId7"/>
    <p:sldMasterId id="2147484068" r:id="rId8"/>
    <p:sldMasterId id="2147484080" r:id="rId9"/>
    <p:sldMasterId id="2147484092" r:id="rId10"/>
    <p:sldMasterId id="2147484104" r:id="rId11"/>
  </p:sldMasterIdLst>
  <p:notesMasterIdLst>
    <p:notesMasterId r:id="rId32"/>
  </p:notesMasterIdLst>
  <p:sldIdLst>
    <p:sldId id="309" r:id="rId12"/>
    <p:sldId id="300" r:id="rId13"/>
    <p:sldId id="303" r:id="rId14"/>
    <p:sldId id="305" r:id="rId15"/>
    <p:sldId id="288" r:id="rId16"/>
    <p:sldId id="289" r:id="rId17"/>
    <p:sldId id="278" r:id="rId18"/>
    <p:sldId id="298" r:id="rId19"/>
    <p:sldId id="295" r:id="rId20"/>
    <p:sldId id="310" r:id="rId21"/>
    <p:sldId id="316" r:id="rId22"/>
    <p:sldId id="311" r:id="rId23"/>
    <p:sldId id="312" r:id="rId24"/>
    <p:sldId id="315" r:id="rId25"/>
    <p:sldId id="304" r:id="rId26"/>
    <p:sldId id="281" r:id="rId27"/>
    <p:sldId id="284" r:id="rId28"/>
    <p:sldId id="280" r:id="rId29"/>
    <p:sldId id="293" r:id="rId30"/>
    <p:sldId id="31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6600"/>
    <a:srgbClr val="000000"/>
    <a:srgbClr val="CC9900"/>
    <a:srgbClr val="CC0000"/>
    <a:srgbClr val="000099"/>
    <a:srgbClr val="800000"/>
    <a:srgbClr val="003300"/>
    <a:srgbClr val="0033C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6168" autoAdjust="0"/>
  </p:normalViewPr>
  <p:slideViewPr>
    <p:cSldViewPr>
      <p:cViewPr varScale="1">
        <p:scale>
          <a:sx n="60" d="100"/>
          <a:sy n="60" d="100"/>
        </p:scale>
        <p:origin x="-163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71622-A6AD-441C-AA49-E28BAD2B01C0}" type="datetimeFigureOut">
              <a:rPr lang="ru-RU" smtClean="0"/>
              <a:pPr/>
              <a:t>24.01.2014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6895F-C892-4906-9306-2D9F4B5CFFF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15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6895F-C892-4906-9306-2D9F4B5CFFF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958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6895F-C892-4906-9306-2D9F4B5CFFF6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840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6895F-C892-4906-9306-2D9F4B5CFFF6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78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6043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043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D0673-4411-4800-8235-6E119BE002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8017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AD83-1271-4492-A263-4DE0D7F58FC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9642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73A2-ABCB-4AF1-9532-4592B144F535}" type="datetimeFigureOut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24.01.2014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8BE5B-8F5C-4FDB-8CA5-CF4514748787}" type="slidenum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439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DCB08-8EBB-44E9-83DD-58A92B0F5F3B}" type="datetimeFigureOut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24.01.2014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F1A5F-12AF-48F5-B29F-49FDD2F0833D}" type="slidenum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2732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786B4-473B-47AB-8473-3D4BCB99BEC6}" type="datetimeFigureOut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24.01.2014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6EE46-8AF4-44A7-99C9-5C27EE923A25}" type="slidenum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7288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5C62D-A19A-4A32-9B6B-909AF3D949B1}" type="datetimeFigureOut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24.01.2014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9F95B-4378-4288-8EB8-A4579FE4F2A6}" type="slidenum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454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888F5-0510-4C9C-9C17-27506A6D94FD}" type="datetimeFigureOut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24.01.2014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8FF7A-E6EA-4F79-807E-7FB6BB68261A}" type="slidenum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998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EA0DE-C316-4771-AC55-B710AE3896CD}" type="datetimeFigureOut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24.01.2014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BC0C-4BD6-495B-B139-41FEFF30BDBF}" type="slidenum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835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4D3E1-85C6-4E4B-9F35-FF3F418A97AF}" type="datetimeFigureOut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24.01.2014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BFD2E-032E-4939-977C-5C1ACE4ECF03}" type="slidenum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728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BF70A-B5E3-44F4-ABE2-81170C6975C6}" type="datetimeFigureOut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24.01.2014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88C72-C586-495B-A899-690431960887}" type="slidenum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7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4163F-6CF4-41C7-ADE9-09F4A4ACC52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35185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C91E2-D72A-448D-9493-67B52064DCDE}" type="datetimeFigureOut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24.01.2014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15788-74CC-4E65-9B9D-2D53F9502CAC}" type="slidenum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911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38F1-DA41-4319-A629-DA4AC252FEEA}" type="datetimeFigureOut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24.01.2014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E068F-7A45-4CEF-9156-F10C15D0EF6C}" type="slidenum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24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5C3C5-5377-4AE5-85DE-901DDC027FA0}" type="datetimeFigureOut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24.01.2014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77060-7E73-4AE1-A6FA-A537598F9B70}" type="slidenum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00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6043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043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BE4AC-8503-41F2-83AF-10E1B4E7BF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1645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438BB-B07E-46C7-A0BB-127832EA9AA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50299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C4993-4296-450D-8105-BCE7ACD4681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0334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625D3-C09E-4184-A783-41C2768A91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8235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C78B6-673E-44E0-8F5B-69CB23E0528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32129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1B04A-6C5B-41EE-96D1-FD8479905F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6914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82BE0-CA4B-40AF-80D6-F8120BCFDAE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2001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31136-A1D7-4F9A-A41E-3CF7E00ADE4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76479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ED342-1408-4F37-8789-1149E9B9B5B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25404-441D-4251-B9B7-1093B3302F0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9886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2EDDE-2C8F-4B46-8E8F-084C3D78905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69895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7C1AE-CEB2-4945-944D-2D72EC10F3C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36866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2080B-F89C-43F6-9443-072EB42766D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9826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DDFBD-6F79-4D2F-82D8-9C2600B219A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3638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A74FA-6DE9-4ABF-9519-9A8B5FFF747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872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A8A14-D2E1-4204-B087-141E6E3C8702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24.01.2014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1E960-F5F5-4ECB-849E-57A91F9BC00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05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02F0E-EB0F-4176-AE0D-077F3248743D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24.01.2014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E0C23-2A0A-4D3D-996B-2459444FDFD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85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E5E17-BBE9-4845-9406-4327A29A4D7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24.01.2014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1AC9E-CC96-423E-80E1-F199BCDD46E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08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E077E-492D-4607-9E90-C6FB03E3C00D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24.01.2014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3ED2E-03E4-4709-90FA-01AB69D62B5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61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84446-F0D6-4954-9D60-A6347DF0A528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24.01.2014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0E917-9336-4529-81D1-A8397DD2E4A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29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294FE-812B-4757-B1B5-B4FF00EB9161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24.01.2014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89C96-55BC-4E1C-9F47-9903FD6A95D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25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1C498-B78A-4347-BE2A-97FE779FEF2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4329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6A786-D928-471C-BB9D-7A343F72379B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24.01.2014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90B27-A1A5-4CEF-BF73-3A90B2E5C310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87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796AF-C49B-4DF9-87E8-B971BBE6EC01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24.01.2014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52BDB-9C8B-47E8-ACF6-C585157EBC6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64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85A32-59CD-4E55-A802-A4336389EC96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24.01.2014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C87D2-3E7A-4799-9589-06171BE6E293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96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358CC-526C-40B0-B218-188751DA6F85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24.01.2014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29763-7596-4861-823A-C743579AEAF1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95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9B910-156C-4B07-8925-A35CA4DE5729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24.01.2014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6BC26-D352-4029-9DF4-CA874A258A2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09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60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93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5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73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1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8FAD8-6D69-48AA-B39A-0587FF94B93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24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66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022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42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89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02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004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44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04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130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44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CC3FF-AE12-4C26-9D25-8019A25A62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6228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99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59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326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69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16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41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82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41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675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6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1CE2C-09EC-475C-8111-7785D110B4F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5785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80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41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583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735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33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207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259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949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53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70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7F26E-B2F2-4625-A069-BFAAC365A5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6216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426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01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294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68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37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955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54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15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81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1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51392-85E2-4593-A0DB-479A32FCF0E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8200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531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212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803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777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215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130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692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114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250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9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EF063-1DB7-490A-A7C3-1A9A612CCC3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7915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59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665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479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927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017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864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838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342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65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86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9495C-A5C7-43A2-9355-4A19160D993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0525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91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939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39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39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39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39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40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40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40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40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40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40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40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40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40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40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5941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941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941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941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41BB50-0A36-4699-AA93-8FE60C57FD25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941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583857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124FDF-2641-435B-9643-205EC531AB77}" type="datetimeFigureOut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24.01.2014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4BE044-00FF-470F-AABD-2A46959254BB}" type="slidenum">
              <a:rPr lang="ru-RU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7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939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39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39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39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39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40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40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40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40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40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40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40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40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40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40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5941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941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941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941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F42123-8EE0-4F32-A62F-2712009AE292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941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09449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988F67-C351-467D-8966-27FBD8BADD76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24.01.2014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215E67-E9FB-42FE-9CE7-BA635034F4B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0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2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4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6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8F52-DC4F-4D7E-9301-DD4621B78C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C1A5F-FF45-45AF-AD70-B511B66C13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7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0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E29C211-5DA2-4AED-AF7D-4F4DA3BF7649}" type="datetimeFigureOut">
              <a:rPr lang="ru-RU" smtClean="0">
                <a:solidFill>
                  <a:srgbClr val="465E9C"/>
                </a:solidFill>
              </a:rPr>
              <a:pPr/>
              <a:t>24.01.2014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E751B39-A9CA-4929-ABB7-0E4D69AD409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5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41BB50-0A36-4699-AA93-8FE60C57FD25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9.jpeg"/><Relationship Id="rId5" Type="http://schemas.microsoft.com/office/2007/relationships/hdphoto" Target="../media/hdphoto2.wdp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12" Type="http://schemas.openxmlformats.org/officeDocument/2006/relationships/image" Target="../media/image27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jpeg"/><Relationship Id="rId11" Type="http://schemas.microsoft.com/office/2007/relationships/hdphoto" Target="../media/hdphoto6.wdp"/><Relationship Id="rId5" Type="http://schemas.microsoft.com/office/2007/relationships/hdphoto" Target="../media/hdphoto4.wdp"/><Relationship Id="rId10" Type="http://schemas.openxmlformats.org/officeDocument/2006/relationships/image" Target="../media/image26.png"/><Relationship Id="rId4" Type="http://schemas.openxmlformats.org/officeDocument/2006/relationships/image" Target="../media/image22.jpe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pfilipp\Desktop\220px-Trash_b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1537921"/>
            <a:ext cx="5616624" cy="513143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260649"/>
            <a:ext cx="813690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«Мусорное дело».</a:t>
            </a:r>
            <a:endParaRPr lang="ru-RU" sz="8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1" y="2136337"/>
            <a:ext cx="2604903" cy="358673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692696"/>
            <a:ext cx="662473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Результат исследования: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5" y="2136337"/>
            <a:ext cx="761431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 место- </a:t>
            </a:r>
            <a:r>
              <a:rPr lang="ru-RU" sz="28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haroni" pitchFamily="2" charset="-79"/>
              </a:rPr>
              <a:t>бумажный мусор:</a:t>
            </a:r>
          </a:p>
          <a:p>
            <a:endParaRPr lang="ru-RU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 место- </a:t>
            </a:r>
            <a:r>
              <a:rPr lang="ru-RU" sz="28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пластик:</a:t>
            </a:r>
          </a:p>
          <a:p>
            <a:endParaRPr lang="ru-RU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место- </a:t>
            </a:r>
            <a:r>
              <a:rPr lang="ru-RU" sz="28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стекло, упаковочные материалы:               </a:t>
            </a:r>
            <a:endParaRPr lang="ru-RU" sz="2800" b="1" cap="none" spc="0" dirty="0">
              <a:ln w="12700">
                <a:solidFill>
                  <a:schemeClr val="tx1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52" y="2167467"/>
            <a:ext cx="677069" cy="59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073" y="2128399"/>
            <a:ext cx="627857" cy="63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2151592"/>
            <a:ext cx="507497" cy="57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392" y="2167467"/>
            <a:ext cx="383501" cy="55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07" y="3081875"/>
            <a:ext cx="648271" cy="86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08" y="3180336"/>
            <a:ext cx="895178" cy="76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83324"/>
            <a:ext cx="670495" cy="64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30" y="5183324"/>
            <a:ext cx="531366" cy="6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63" y="3285086"/>
            <a:ext cx="623763" cy="66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935" y="3142081"/>
            <a:ext cx="563154" cy="77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957686" y="2028293"/>
            <a:ext cx="608411" cy="8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27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52536" y="116632"/>
            <a:ext cx="3240360" cy="3354159"/>
          </a:xfrm>
        </p:spPr>
        <p:txBody>
          <a:bodyPr>
            <a:normAutofit fontScale="92500" lnSpcReduction="2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3300" b="1" dirty="0" smtClean="0">
                <a:solidFill>
                  <a:srgbClr val="FF0000"/>
                </a:solidFill>
              </a:rPr>
              <a:t>   «Решение проблемы мусора».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опросе принимали участие 32 учащихся:7а и 9б классы</a:t>
            </a:r>
            <a:r>
              <a:rPr lang="ru-RU" sz="2600" dirty="0" smtClean="0"/>
              <a:t>. Были заданы вопросы.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2143125" y="3286125"/>
            <a:ext cx="62865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cs typeface="Times New Roman" pitchFamily="18" charset="0"/>
              </a:rPr>
              <a:t>                                              </a:t>
            </a:r>
            <a:endParaRPr lang="ru-RU" sz="2000" b="1" dirty="0" smtClean="0">
              <a:solidFill>
                <a:srgbClr val="8A3C12"/>
              </a:solidFill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8" t="14768" r="9538" b="7169"/>
          <a:stretch/>
        </p:blipFill>
        <p:spPr bwMode="auto">
          <a:xfrm>
            <a:off x="323528" y="3356992"/>
            <a:ext cx="2237091" cy="197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103046"/>
              </p:ext>
            </p:extLst>
          </p:nvPr>
        </p:nvGraphicFramePr>
        <p:xfrm>
          <a:off x="2771800" y="116630"/>
          <a:ext cx="6120681" cy="6665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"/>
                <a:gridCol w="3168352"/>
                <a:gridCol w="2736305"/>
              </a:tblGrid>
              <a:tr h="12241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Как часто выбрасываете мусор?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33CC"/>
                          </a:solidFill>
                        </a:rPr>
                        <a:t>12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-через день</a:t>
                      </a:r>
                    </a:p>
                    <a:p>
                      <a:r>
                        <a:rPr lang="ru-RU" sz="2400" dirty="0" smtClean="0">
                          <a:solidFill>
                            <a:srgbClr val="800000"/>
                          </a:solidFill>
                        </a:rPr>
                        <a:t>20-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каждый день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3636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Что больше всего выбрасываете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0099"/>
                          </a:solidFill>
                        </a:rPr>
                        <a:t>17</a:t>
                      </a:r>
                      <a:r>
                        <a:rPr lang="ru-RU" sz="2400" b="1" dirty="0" smtClean="0"/>
                        <a:t>-бутылки;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800000"/>
                          </a:solidFill>
                        </a:rPr>
                        <a:t>10</a:t>
                      </a:r>
                      <a:r>
                        <a:rPr lang="ru-RU" sz="2000" b="1" dirty="0" smtClean="0"/>
                        <a:t>-бумага, фантики</a:t>
                      </a:r>
                    </a:p>
                    <a:p>
                      <a:r>
                        <a:rPr lang="ru-RU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5</a:t>
                      </a:r>
                      <a:r>
                        <a:rPr lang="ru-RU" sz="2400" b="1" dirty="0" smtClean="0"/>
                        <a:t>-отходы</a:t>
                      </a:r>
                      <a:endParaRPr lang="ru-RU" sz="2400" b="1" dirty="0"/>
                    </a:p>
                  </a:txBody>
                  <a:tcPr/>
                </a:tc>
              </a:tr>
              <a:tr h="123636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Куда деваете бумагу.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0099"/>
                          </a:solidFill>
                        </a:rPr>
                        <a:t>14</a:t>
                      </a:r>
                      <a:r>
                        <a:rPr lang="ru-RU" sz="2400" b="1" dirty="0" smtClean="0"/>
                        <a:t>-сжигаем;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800000"/>
                          </a:solidFill>
                        </a:rPr>
                        <a:t>11</a:t>
                      </a:r>
                      <a:r>
                        <a:rPr lang="ru-RU" sz="2400" b="1" dirty="0" smtClean="0"/>
                        <a:t>-выбрасываем;</a:t>
                      </a:r>
                    </a:p>
                    <a:p>
                      <a:r>
                        <a:rPr lang="ru-RU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5</a:t>
                      </a:r>
                      <a:r>
                        <a:rPr lang="ru-RU" sz="2400" b="1" dirty="0" smtClean="0"/>
                        <a:t>-макулатура</a:t>
                      </a:r>
                      <a:endParaRPr lang="ru-RU" sz="2400" b="1" dirty="0"/>
                    </a:p>
                  </a:txBody>
                  <a:tcPr/>
                </a:tc>
              </a:tr>
              <a:tr h="121833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Согласны ли собирать мусор по отдельности?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0099"/>
                          </a:solidFill>
                        </a:rPr>
                        <a:t>25</a:t>
                      </a:r>
                      <a:r>
                        <a:rPr lang="ru-RU" sz="2400" b="1" dirty="0" smtClean="0"/>
                        <a:t>-лень,</a:t>
                      </a:r>
                      <a:r>
                        <a:rPr lang="ru-RU" sz="2400" b="1" baseline="0" dirty="0" smtClean="0"/>
                        <a:t> глупо; бред, долго;</a:t>
                      </a:r>
                    </a:p>
                    <a:p>
                      <a:r>
                        <a:rPr lang="ru-RU" sz="2400" b="1" baseline="0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r>
                        <a:rPr lang="ru-RU" sz="2400" b="1" baseline="0" dirty="0" smtClean="0"/>
                        <a:t>-согласны</a:t>
                      </a:r>
                      <a:endParaRPr lang="ru-RU" sz="2400" b="1" dirty="0"/>
                    </a:p>
                  </a:txBody>
                  <a:tcPr/>
                </a:tc>
              </a:tr>
              <a:tr h="123636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Моё отношение к мусору на улице?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</a:rPr>
                        <a:t>25</a:t>
                      </a:r>
                      <a:r>
                        <a:rPr lang="ru-RU" sz="2400" b="1" dirty="0" smtClean="0"/>
                        <a:t>-раздражает;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6</a:t>
                      </a:r>
                      <a:r>
                        <a:rPr lang="ru-RU" sz="2400" b="1" dirty="0" smtClean="0"/>
                        <a:t>-все</a:t>
                      </a:r>
                      <a:r>
                        <a:rPr lang="ru-RU" sz="2400" b="1" baseline="0" dirty="0" smtClean="0"/>
                        <a:t> равно, </a:t>
                      </a:r>
                      <a:r>
                        <a:rPr lang="ru-RU" sz="2000" b="1" baseline="0" dirty="0" smtClean="0">
                          <a:solidFill>
                            <a:srgbClr val="000099"/>
                          </a:solidFill>
                        </a:rPr>
                        <a:t>лежит и лежит не мешает.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45224"/>
            <a:ext cx="148113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76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3"/>
            <a:ext cx="249494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углом 3"/>
          <p:cNvSpPr/>
          <p:nvPr/>
        </p:nvSpPr>
        <p:spPr>
          <a:xfrm>
            <a:off x="3732138" y="1845448"/>
            <a:ext cx="1343918" cy="35941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8" t="50000" r="19811"/>
          <a:stretch/>
        </p:blipFill>
        <p:spPr bwMode="auto">
          <a:xfrm>
            <a:off x="5180965" y="1484784"/>
            <a:ext cx="1191235" cy="113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Равно 4"/>
          <p:cNvSpPr/>
          <p:nvPr/>
        </p:nvSpPr>
        <p:spPr>
          <a:xfrm>
            <a:off x="6538139" y="1776919"/>
            <a:ext cx="457200" cy="55498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280" y="1124744"/>
            <a:ext cx="936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?</a:t>
            </a:r>
            <a:endParaRPr lang="ru-RU" sz="9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8555" y="620689"/>
            <a:ext cx="50658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r>
              <a:rPr lang="ru-RU" sz="2400" b="1" dirty="0" smtClean="0">
                <a:ln>
                  <a:solidFill>
                    <a:srgbClr val="A50021"/>
                  </a:solidFill>
                </a:ln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Сколько же мусора собирает наш дом?</a:t>
            </a:r>
            <a:endParaRPr lang="ru-RU" sz="2400" b="1" dirty="0">
              <a:ln>
                <a:solidFill>
                  <a:srgbClr val="A50021"/>
                </a:solidFill>
              </a:ln>
              <a:solidFill>
                <a:srgbClr val="8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7" y="3284984"/>
            <a:ext cx="2687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60</a:t>
            </a:r>
            <a:r>
              <a:rPr lang="ru-RU" dirty="0" smtClean="0">
                <a:solidFill>
                  <a:srgbClr val="000099"/>
                </a:solidFill>
              </a:rPr>
              <a:t> </a:t>
            </a:r>
            <a:r>
              <a:rPr lang="ru-RU" b="1" dirty="0" smtClean="0">
                <a:solidFill>
                  <a:srgbClr val="000099"/>
                </a:solidFill>
              </a:rPr>
              <a:t>квартир</a:t>
            </a:r>
            <a:r>
              <a:rPr lang="ru-RU" b="1" dirty="0" smtClean="0"/>
              <a:t>: в 1 день</a:t>
            </a:r>
            <a:endParaRPr lang="ru-RU" b="1" dirty="0"/>
          </a:p>
        </p:txBody>
      </p:sp>
      <p:sp>
        <p:nvSpPr>
          <p:cNvPr id="3" name="Стрелка вправо 2"/>
          <p:cNvSpPr/>
          <p:nvPr/>
        </p:nvSpPr>
        <p:spPr>
          <a:xfrm flipV="1">
            <a:off x="3339328" y="3531814"/>
            <a:ext cx="392810" cy="1147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067944" y="35534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88" y="2959658"/>
            <a:ext cx="645459" cy="89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84" y="3461118"/>
            <a:ext cx="365125" cy="20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70210" y="3284985"/>
            <a:ext cx="2702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</a:t>
            </a:r>
            <a:r>
              <a:rPr lang="ru-RU" b="1" dirty="0" smtClean="0"/>
              <a:t> среднем 50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40302" y="3667457"/>
            <a:ext cx="94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</a:t>
            </a:r>
            <a:r>
              <a:rPr lang="ru-RU" b="1" dirty="0" smtClean="0"/>
              <a:t> день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732139" y="3284985"/>
            <a:ext cx="52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51920" y="3553452"/>
            <a:ext cx="55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4108736"/>
            <a:ext cx="60325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1560" y="4867419"/>
            <a:ext cx="115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бумага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8827" y="4221088"/>
            <a:ext cx="2179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</a:t>
            </a:r>
            <a:r>
              <a:rPr lang="ru-RU" b="1" dirty="0" smtClean="0"/>
              <a:t> день по 500 гр. до 1 кг.</a:t>
            </a:r>
            <a:endParaRPr lang="ru-RU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399856" y="4544253"/>
            <a:ext cx="684373" cy="20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28008" y="4544253"/>
            <a:ext cx="115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</a:t>
            </a:r>
            <a:r>
              <a:rPr lang="ru-RU" b="1" dirty="0" smtClean="0"/>
              <a:t> месяц</a:t>
            </a:r>
            <a:endParaRPr lang="ru-RU" b="1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03" y="4616687"/>
            <a:ext cx="394098" cy="22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776582" y="4514342"/>
            <a:ext cx="253983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15 кг., с </a:t>
            </a:r>
            <a:r>
              <a:rPr lang="ru-RU" b="1" dirty="0"/>
              <a:t>дома </a:t>
            </a:r>
            <a:r>
              <a:rPr lang="ru-RU" b="1" dirty="0" smtClean="0"/>
              <a:t>15×60= = </a:t>
            </a:r>
            <a:r>
              <a:rPr lang="ru-RU" sz="2800" b="1" dirty="0" smtClean="0">
                <a:solidFill>
                  <a:srgbClr val="990099"/>
                </a:solidFill>
              </a:rPr>
              <a:t>90 кг</a:t>
            </a:r>
            <a:endParaRPr lang="ru-RU" sz="2800" b="1" dirty="0">
              <a:solidFill>
                <a:srgbClr val="990099"/>
              </a:solidFill>
            </a:endParaRPr>
          </a:p>
        </p:txBody>
      </p:sp>
      <p:sp>
        <p:nvSpPr>
          <p:cNvPr id="19" name="Выгнутая вправо стрелка 18"/>
          <p:cNvSpPr/>
          <p:nvPr/>
        </p:nvSpPr>
        <p:spPr>
          <a:xfrm rot="3248900">
            <a:off x="5770156" y="5260636"/>
            <a:ext cx="364652" cy="973691"/>
          </a:xfrm>
          <a:prstGeom prst="curvedLeftArrow">
            <a:avLst>
              <a:gd name="adj1" fmla="val 25000"/>
              <a:gd name="adj2" fmla="val 3835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913585"/>
            <a:ext cx="1080122" cy="115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788024" y="5554719"/>
            <a:ext cx="78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</a:t>
            </a:r>
            <a:r>
              <a:rPr lang="ru-RU" b="1" dirty="0" smtClean="0"/>
              <a:t> год</a:t>
            </a:r>
            <a:endParaRPr lang="ru-RU" b="1" dirty="0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98" y="5615998"/>
            <a:ext cx="437108" cy="13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90" y="4919947"/>
            <a:ext cx="1955407" cy="130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448692" y="5104614"/>
            <a:ext cx="1955405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Около 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3600" b="1" dirty="0" smtClean="0">
                <a:solidFill>
                  <a:srgbClr val="CC0000"/>
                </a:solidFill>
              </a:rPr>
              <a:t>  1</a:t>
            </a:r>
            <a:r>
              <a:rPr lang="ru-RU" sz="2400" b="1" dirty="0" smtClean="0">
                <a:solidFill>
                  <a:srgbClr val="CC0000"/>
                </a:solidFill>
              </a:rPr>
              <a:t> </a:t>
            </a:r>
            <a:r>
              <a:rPr lang="ru-RU" sz="2800" b="1" dirty="0">
                <a:solidFill>
                  <a:srgbClr val="CC0000"/>
                </a:solidFill>
              </a:rPr>
              <a:t>тонны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06308" y="3746649"/>
            <a:ext cx="898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пакету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7189796" y="3922784"/>
            <a:ext cx="1135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пакетов</a:t>
            </a:r>
            <a:endParaRPr lang="ru-RU" sz="1600" dirty="0"/>
          </a:p>
        </p:txBody>
      </p:sp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95" y="2841644"/>
            <a:ext cx="1126621" cy="103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58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66322"/>
            <a:ext cx="3151905" cy="260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70" y="5328555"/>
            <a:ext cx="764741" cy="76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1566863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54487" y="980728"/>
            <a:ext cx="5345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Пластиковые бутылки выбрасываем в огромном количестве.</a:t>
            </a:r>
          </a:p>
          <a:p>
            <a:endParaRPr lang="ru-RU" b="1" dirty="0" smtClean="0"/>
          </a:p>
          <a:p>
            <a:r>
              <a:rPr lang="ru-RU" b="1" dirty="0" smtClean="0"/>
              <a:t>Если взять хотя бы одну</a:t>
            </a:r>
            <a:endParaRPr lang="ru-RU" b="1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7" r="3266"/>
          <a:stretch/>
        </p:blipFill>
        <p:spPr bwMode="auto">
          <a:xfrm>
            <a:off x="5868144" y="1412776"/>
            <a:ext cx="441174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09318" y="1772816"/>
            <a:ext cx="143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</a:t>
            </a:r>
            <a:r>
              <a:rPr lang="ru-RU" b="1" dirty="0" smtClean="0"/>
              <a:t> два дня, 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2181057"/>
            <a:ext cx="43204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dirty="0" smtClean="0"/>
              <a:t>то </a:t>
            </a:r>
            <a:r>
              <a:rPr lang="ru-RU" b="1" u="sng" dirty="0"/>
              <a:t>в месяц </a:t>
            </a:r>
            <a:r>
              <a:rPr lang="ru-RU" b="1" dirty="0"/>
              <a:t>это </a:t>
            </a:r>
            <a:r>
              <a:rPr lang="ru-RU" b="1" dirty="0" smtClean="0"/>
              <a:t>будет </a:t>
            </a:r>
            <a:r>
              <a:rPr lang="ru-RU" sz="2800" b="1" dirty="0" smtClean="0">
                <a:solidFill>
                  <a:srgbClr val="C00000"/>
                </a:solidFill>
              </a:rPr>
              <a:t>15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9318" y="2550389"/>
            <a:ext cx="179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</a:t>
            </a:r>
            <a:r>
              <a:rPr lang="ru-RU" b="1" dirty="0" smtClean="0"/>
              <a:t> квартиры,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10269" y="3789040"/>
            <a:ext cx="521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с</a:t>
            </a:r>
            <a:endParaRPr lang="ru-RU" sz="2000" b="1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3501008"/>
            <a:ext cx="1382581" cy="12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70203" y="3789040"/>
            <a:ext cx="3874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</a:t>
            </a:r>
            <a:r>
              <a:rPr lang="ru-RU" b="1" dirty="0" smtClean="0"/>
              <a:t>коло </a:t>
            </a:r>
            <a:r>
              <a:rPr lang="ru-RU" sz="2400" b="1" dirty="0" smtClean="0">
                <a:solidFill>
                  <a:srgbClr val="C00000"/>
                </a:solidFill>
              </a:rPr>
              <a:t>700 - 900</a:t>
            </a:r>
            <a:r>
              <a:rPr lang="ru-RU" b="1" dirty="0" smtClean="0"/>
              <a:t> штук.</a:t>
            </a:r>
          </a:p>
          <a:p>
            <a:r>
              <a:rPr lang="ru-RU" b="1" dirty="0" smtClean="0"/>
              <a:t>Это же целый грузовик!!!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9819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187624" y="116632"/>
            <a:ext cx="7129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extrusionClr>
                <a:srgbClr val="FFC000"/>
              </a:extrusion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33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Times New Roman" pitchFamily="18" charset="0"/>
              </a:rPr>
              <a:t>  </a:t>
            </a:r>
            <a:r>
              <a:rPr lang="ru-RU" sz="4000" b="1" dirty="0" smtClean="0">
                <a:solidFill>
                  <a:srgbClr val="A5002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Times New Roman" pitchFamily="18" charset="0"/>
              </a:rPr>
              <a:t>Вред бытового мусора</a:t>
            </a:r>
          </a:p>
        </p:txBody>
      </p:sp>
      <p:graphicFrame>
        <p:nvGraphicFramePr>
          <p:cNvPr id="7066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517832"/>
              </p:ext>
            </p:extLst>
          </p:nvPr>
        </p:nvGraphicFramePr>
        <p:xfrm>
          <a:off x="323527" y="836712"/>
          <a:ext cx="8424937" cy="5804706"/>
        </p:xfrm>
        <a:graphic>
          <a:graphicData uri="http://schemas.openxmlformats.org/drawingml/2006/table">
            <a:tbl>
              <a:tblPr/>
              <a:tblGrid>
                <a:gridCol w="3009502"/>
                <a:gridCol w="2561692"/>
                <a:gridCol w="2853743"/>
              </a:tblGrid>
              <a:tr h="57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Тип бытового мусора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Время разложения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Вред человеку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897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Пищевые отходы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2-5 недель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Рассадник микробов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17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Макулатура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2-3 года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Ядовитая краска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976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Консервные банки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Несколько десятков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Соединения  металлов - </a:t>
                      </a: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яд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917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Стеклотара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Несколько сот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Битое стекло - ранение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890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Пластмасса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Около 100 лет и более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При разложении-ядовитые вещества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099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Батарейки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Около 10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Очень ядовитый мусор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Zn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и М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n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- </a:t>
                      </a: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яд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623" y="1556792"/>
            <a:ext cx="570928" cy="60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9" y="2301579"/>
            <a:ext cx="495110" cy="50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59" y="5661248"/>
            <a:ext cx="1031168" cy="68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43" y="3025391"/>
            <a:ext cx="596303" cy="54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72" y="3997858"/>
            <a:ext cx="582505" cy="55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466" y="4725144"/>
            <a:ext cx="816021" cy="6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064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.В\КОНКУРС.ЭКОЛ\Мусорная проблема\Мусор фото 2\0_10dee_ed8bd834_XL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2712"/>
            <a:ext cx="3919096" cy="460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01008"/>
            <a:ext cx="1966319" cy="215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980728"/>
            <a:ext cx="2952328" cy="219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00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Географ\Рабочий стол\Экология2\PIC_0013.JPG"/>
          <p:cNvPicPr>
            <a:picLocks noChangeAspect="1" noChangeArrowheads="1"/>
          </p:cNvPicPr>
          <p:nvPr/>
        </p:nvPicPr>
        <p:blipFill rotWithShape="1">
          <a:blip r:embed="rId3" cstate="print"/>
          <a:srcRect l="10086" t="16072" r="29671" b="8738"/>
          <a:stretch/>
        </p:blipFill>
        <p:spPr bwMode="auto">
          <a:xfrm>
            <a:off x="395536" y="296652"/>
            <a:ext cx="3960440" cy="6264696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6652"/>
            <a:ext cx="4056839" cy="6270163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17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Географ\Рабочий стол\Экология2\PIC_0015.JPG"/>
          <p:cNvPicPr>
            <a:picLocks noChangeAspect="1" noChangeArrowheads="1"/>
          </p:cNvPicPr>
          <p:nvPr/>
        </p:nvPicPr>
        <p:blipFill rotWithShape="1">
          <a:blip r:embed="rId3" cstate="print"/>
          <a:srcRect l="18416" b="13853"/>
          <a:stretch/>
        </p:blipFill>
        <p:spPr bwMode="auto">
          <a:xfrm>
            <a:off x="5292080" y="1484784"/>
            <a:ext cx="3660583" cy="3728040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Documents and Settings\Географ\Рабочий стол\Экология2\PIC_0014.JPG"/>
          <p:cNvPicPr>
            <a:picLocks noChangeAspect="1" noChangeArrowheads="1"/>
          </p:cNvPicPr>
          <p:nvPr/>
        </p:nvPicPr>
        <p:blipFill>
          <a:blip r:embed="rId4" cstate="print"/>
          <a:srcRect l="15065" t="22222" r="11930" b="15278"/>
          <a:stretch>
            <a:fillRect/>
          </a:stretch>
        </p:blipFill>
        <p:spPr bwMode="auto">
          <a:xfrm>
            <a:off x="179512" y="1412776"/>
            <a:ext cx="4861048" cy="388843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3653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Documents and Settings\Географ\Рабочий стол\Экология2\PIC_0024.JPG"/>
          <p:cNvPicPr>
            <a:picLocks noChangeAspect="1" noChangeArrowheads="1"/>
          </p:cNvPicPr>
          <p:nvPr/>
        </p:nvPicPr>
        <p:blipFill rotWithShape="1">
          <a:blip r:embed="rId2" cstate="print"/>
          <a:srcRect t="17182" r="20983" b="27536"/>
          <a:stretch/>
        </p:blipFill>
        <p:spPr bwMode="auto">
          <a:xfrm>
            <a:off x="179512" y="132110"/>
            <a:ext cx="8784976" cy="6465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456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29000"/>
            <a:ext cx="3315397" cy="266429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2266815" cy="2304256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366" y="980727"/>
            <a:ext cx="1638714" cy="18157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08" y="696081"/>
            <a:ext cx="2448272" cy="25179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71800" y="3186888"/>
            <a:ext cx="252028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«Вторая жизнь» 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мусора.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908720"/>
            <a:ext cx="2382019" cy="23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9292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35077">
            <a:off x="2394172" y="1666171"/>
            <a:ext cx="5729966" cy="36192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663300"/>
                </a:solidFill>
              </a:rPr>
              <a:t>1,5 км</a:t>
            </a:r>
            <a:endParaRPr lang="ru-RU" sz="3600" dirty="0">
              <a:solidFill>
                <a:srgbClr val="663300"/>
              </a:solidFill>
            </a:endParaRPr>
          </a:p>
        </p:txBody>
      </p:sp>
      <p:pic>
        <p:nvPicPr>
          <p:cNvPr id="1026" name="Picture 2" descr="D:\М.В\КОНКУРС.ЭКОЛ\Мусорная проблема\k\3\1600-1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48" y="2996952"/>
            <a:ext cx="2525415" cy="3535181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58" y="3906714"/>
            <a:ext cx="2380784" cy="2120964"/>
          </a:xfrm>
          <a:prstGeom prst="rect">
            <a:avLst/>
          </a:prstGeom>
          <a:noFill/>
          <a:ln w="4127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3051738" cy="2298976"/>
          </a:xfrm>
          <a:prstGeom prst="rect">
            <a:avLst/>
          </a:prstGeom>
          <a:noFill/>
          <a:ln w="444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М.В\КОНКУРС.ЭКОЛ\Мусорная проблема\Мусор фото 2\a7627a8b_jma.jpg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" t="36956" r="-369" b="-894"/>
          <a:stretch/>
        </p:blipFill>
        <p:spPr bwMode="auto">
          <a:xfrm>
            <a:off x="6372200" y="171984"/>
            <a:ext cx="2484276" cy="2117849"/>
          </a:xfrm>
          <a:prstGeom prst="rect">
            <a:avLst/>
          </a:prstGeom>
          <a:noFill/>
          <a:ln w="41275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3735306" y="2132856"/>
            <a:ext cx="2636894" cy="156978"/>
          </a:xfrm>
          <a:prstGeom prst="straightConnector1">
            <a:avLst/>
          </a:prstGeom>
          <a:ln w="38100" cmpd="thickThin"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95937" y="33265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2500 лет до н.э.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3645024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16 век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1880" y="4581128"/>
            <a:ext cx="23762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Елизавета Первая </a:t>
            </a:r>
          </a:p>
          <a:p>
            <a:r>
              <a:rPr lang="ru-RU" sz="2000" b="1" dirty="0" smtClean="0">
                <a:solidFill>
                  <a:srgbClr val="800000"/>
                </a:solidFill>
              </a:rPr>
              <a:t>(английская королева)</a:t>
            </a:r>
            <a:endParaRPr lang="ru-RU" sz="2000" b="1" dirty="0">
              <a:solidFill>
                <a:srgbClr val="800000"/>
              </a:solidFill>
            </a:endParaRPr>
          </a:p>
        </p:txBody>
      </p:sp>
      <p:sp>
        <p:nvSpPr>
          <p:cNvPr id="15" name="Вертикальный свиток 14"/>
          <p:cNvSpPr/>
          <p:nvPr/>
        </p:nvSpPr>
        <p:spPr>
          <a:xfrm>
            <a:off x="5233135" y="2996952"/>
            <a:ext cx="2003161" cy="1800200"/>
          </a:xfrm>
          <a:prstGeom prst="vertic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92080" y="3356993"/>
            <a:ext cx="187220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oftRound"/>
              <a:bevelB h="25400" prst="softRound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Привилегии сборщикам тряпья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3" y="6027678"/>
            <a:ext cx="2736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85000"/>
                    </a:schemeClr>
                  </a:glow>
                </a:effectLst>
              </a:rPr>
              <a:t>Производство бумаги</a:t>
            </a:r>
            <a:endParaRPr lang="ru-RU" sz="2000" b="1" dirty="0">
              <a:solidFill>
                <a:schemeClr val="bg1"/>
              </a:solidFill>
              <a:effectLst>
                <a:glow rad="127000">
                  <a:schemeClr val="tx1">
                    <a:lumMod val="85000"/>
                  </a:schemeClr>
                </a:glow>
              </a:effectLst>
            </a:endParaRPr>
          </a:p>
        </p:txBody>
      </p:sp>
      <p:pic>
        <p:nvPicPr>
          <p:cNvPr id="3" name="Picture 3" descr="http://gsmnet.ru/anime/a1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3" y="171984"/>
            <a:ext cx="1111492" cy="218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259632" y="213285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Афины</a:t>
            </a:r>
            <a:endParaRPr lang="ru-RU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7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65833" r="21121" b="3694"/>
          <a:stretch/>
        </p:blipFill>
        <p:spPr bwMode="auto">
          <a:xfrm>
            <a:off x="4017579" y="371496"/>
            <a:ext cx="4989535" cy="2065284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605973"/>
            <a:ext cx="1441797" cy="151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63541"/>
            <a:ext cx="1667639" cy="175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175372" cy="261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672320"/>
            <a:ext cx="3600400" cy="2854876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2" y="5590154"/>
            <a:ext cx="1006474" cy="106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7579" y="2348880"/>
            <a:ext cx="5234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Ведь всё начинается с малого!!!</a:t>
            </a:r>
            <a:endParaRPr lang="ru-RU" sz="4000" dirty="0">
              <a:effectLst>
                <a:outerShdw blurRad="50800" dist="50800" dir="5400000" algn="ctr" rotWithShape="0">
                  <a:srgbClr val="FFC000"/>
                </a:outerShdw>
              </a:effectLst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9512" y="260648"/>
            <a:ext cx="3672408" cy="3024336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179512" y="260648"/>
            <a:ext cx="3672408" cy="30963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441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78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25880" r="19375" b="2584"/>
          <a:stretch/>
        </p:blipFill>
        <p:spPr bwMode="auto">
          <a:xfrm>
            <a:off x="4977555" y="116113"/>
            <a:ext cx="3976914" cy="4017888"/>
          </a:xfrm>
          <a:prstGeom prst="rect">
            <a:avLst/>
          </a:prstGeom>
          <a:noFill/>
          <a:ln w="41275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D:\М.В\КОНКУРС.ЭКОЛ\Мусорная проблема\Мусор фото 2\2011-pig-2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41" r="-3788" b="5064"/>
          <a:stretch/>
        </p:blipFill>
        <p:spPr bwMode="auto">
          <a:xfrm>
            <a:off x="611560" y="116113"/>
            <a:ext cx="3764997" cy="2393723"/>
          </a:xfrm>
          <a:prstGeom prst="rect">
            <a:avLst/>
          </a:prstGeom>
          <a:noFill/>
          <a:ln w="412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М.В\КОНКУРС.ЭКОЛ\Мусорная проблема\Мусор фото 2\post-3-130618140254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3909013" cy="3203190"/>
          </a:xfrm>
          <a:prstGeom prst="rect">
            <a:avLst/>
          </a:prstGeom>
          <a:noFill/>
          <a:ln w="317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6016" y="4721662"/>
            <a:ext cx="576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4365104"/>
            <a:ext cx="435597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 prstMaterial="dkEdge">
              <a:bevelB w="38100" h="38100"/>
              <a:contourClr>
                <a:srgbClr val="800000"/>
              </a:contourClr>
            </a:sp3d>
          </a:bodyPr>
          <a:lstStyle/>
          <a:p>
            <a:r>
              <a:rPr lang="ru-RU" sz="2400" b="1" dirty="0" smtClean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17 в.   Европа. </a:t>
            </a:r>
          </a:p>
          <a:p>
            <a:endParaRPr lang="ru-RU" sz="2400" b="1" dirty="0" smtClean="0">
              <a:solidFill>
                <a:srgbClr val="800000"/>
              </a:solidFill>
              <a:effectLst>
                <a:glow rad="127000">
                  <a:schemeClr val="tx2">
                    <a:lumMod val="40000"/>
                    <a:lumOff val="60000"/>
                  </a:schemeClr>
                </a:glow>
              </a:effectLst>
            </a:endParaRPr>
          </a:p>
          <a:p>
            <a:r>
              <a:rPr lang="ru-RU" sz="2400" b="1" dirty="0" smtClean="0">
                <a:solidFill>
                  <a:srgbClr val="800000"/>
                </a:solidFill>
                <a:effectLst>
                  <a:glow rad="127000">
                    <a:schemeClr val="tx2">
                      <a:lumMod val="40000"/>
                      <a:lumOff val="60000"/>
                    </a:schemeClr>
                  </a:glow>
                </a:effectLst>
              </a:rPr>
              <a:t>Свиней выгоняли на улицу,</a:t>
            </a:r>
          </a:p>
          <a:p>
            <a:r>
              <a:rPr lang="ru-RU" sz="2400" b="1" dirty="0" smtClean="0">
                <a:solidFill>
                  <a:srgbClr val="800000"/>
                </a:solidFill>
                <a:effectLst>
                  <a:glow rad="127000">
                    <a:schemeClr val="tx2">
                      <a:lumMod val="40000"/>
                      <a:lumOff val="60000"/>
                    </a:schemeClr>
                  </a:glow>
                </a:effectLst>
              </a:rPr>
              <a:t> чтобы уменьшить количество мусора.</a:t>
            </a:r>
            <a:endParaRPr lang="ru-RU" sz="2400" b="1" dirty="0">
              <a:solidFill>
                <a:srgbClr val="800000"/>
              </a:solidFill>
              <a:effectLst>
                <a:glow rad="127000">
                  <a:schemeClr val="tx2">
                    <a:lumMod val="40000"/>
                    <a:lumOff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51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 descr="D:\М.В\КОНКУРС.ЭКОЛ\Мусорная проблема\Мусор фото 2\6ebaa8dbfd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2736304" cy="3071194"/>
          </a:xfrm>
          <a:prstGeom prst="rect">
            <a:avLst/>
          </a:prstGeom>
          <a:noFill/>
          <a:ln w="412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М.В\КОНКУРС.ЭКОЛ\Мусорная проблема\Мусор фото\img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1" t="33685" r="-3831" b="-986"/>
          <a:stretch/>
        </p:blipFill>
        <p:spPr bwMode="auto">
          <a:xfrm>
            <a:off x="5544108" y="171479"/>
            <a:ext cx="3599892" cy="2376262"/>
          </a:xfrm>
          <a:prstGeom prst="rect">
            <a:avLst/>
          </a:prstGeom>
          <a:noFill/>
          <a:ln w="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Qock\Downloads\Презинтация\p1040519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55010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050" y="4509120"/>
            <a:ext cx="1535459" cy="200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640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61906"/>
            <a:ext cx="1728192" cy="235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1560" y="321297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                    </a:t>
            </a:r>
            <a:r>
              <a:rPr lang="ru-RU" sz="2400" b="1" dirty="0" smtClean="0"/>
              <a:t>    </a:t>
            </a:r>
            <a:endParaRPr lang="ru-RU" sz="2400" b="1" dirty="0"/>
          </a:p>
        </p:txBody>
      </p:sp>
      <p:pic>
        <p:nvPicPr>
          <p:cNvPr id="1027" name="Picture 9" descr="anime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25014" y="922286"/>
            <a:ext cx="1907960" cy="151089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13" descr="http://gsmnet.ru/anime/a06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" y="-99392"/>
            <a:ext cx="1043607" cy="93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153432" y="3212976"/>
            <a:ext cx="417109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               </a:t>
            </a:r>
            <a:r>
              <a:rPr lang="ru-RU" sz="2400" b="1" dirty="0" smtClean="0">
                <a:ln w="6350">
                  <a:solidFill>
                    <a:schemeClr val="tx1"/>
                  </a:solidFill>
                </a:ln>
                <a:solidFill>
                  <a:srgbClr val="663300"/>
                </a:solidFill>
                <a:effectLst>
                  <a:glow rad="127000">
                    <a:schemeClr val="tx2">
                      <a:lumMod val="20000"/>
                      <a:lumOff val="80000"/>
                    </a:schemeClr>
                  </a:glow>
                </a:effectLst>
              </a:rPr>
              <a:t>Разделение мусора.</a:t>
            </a:r>
            <a:endParaRPr lang="ru-RU" sz="2400" b="1" dirty="0">
              <a:ln w="6350">
                <a:solidFill>
                  <a:schemeClr val="tx1"/>
                </a:solidFill>
              </a:ln>
              <a:solidFill>
                <a:srgbClr val="663300"/>
              </a:solidFill>
              <a:effectLst>
                <a:glow rad="127000">
                  <a:schemeClr val="tx2">
                    <a:lumMod val="20000"/>
                    <a:lumOff val="80000"/>
                  </a:schemeClr>
                </a:glo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76" y="5408543"/>
            <a:ext cx="1100131" cy="115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3068960"/>
            <a:ext cx="16561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 век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7" y="3212976"/>
            <a:ext cx="18001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 век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4" y="2636912"/>
            <a:ext cx="17281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bevelB h="25400" prst="softRound"/>
            </a:sp3d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</a:rPr>
              <a:t>США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188641"/>
            <a:ext cx="252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Патриотический </a:t>
            </a:r>
          </a:p>
          <a:p>
            <a:r>
              <a:rPr lang="ru-RU" b="1" dirty="0" smtClean="0">
                <a:solidFill>
                  <a:srgbClr val="800000"/>
                </a:solidFill>
              </a:rPr>
              <a:t>долг</a:t>
            </a:r>
            <a:endParaRPr lang="ru-RU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25968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СССР утилизации придавалось большое значение, по всей стране существовали пункты сбора стеклотары. Для сбора макулатуры и металлолома привлекались школьники.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pfilipp\Desktop\ma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1152" y="2039310"/>
            <a:ext cx="5324581" cy="4104455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5122" name="Picture 2" descr="D:\М.В\КОНКУРС.ЭКОЛ\Мусорная проблема\Мусор фото\10202006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" y="2928377"/>
            <a:ext cx="3768501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3" descr="http://gsmnet.ru/anime/1/USSR_WT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487" y="2352313"/>
            <a:ext cx="205172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083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612576" y="188640"/>
            <a:ext cx="9756576" cy="6669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800" b="1" dirty="0" smtClean="0">
                <a:ln w="6350"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Система сбора в городе стеклотары, макулатуры.</a:t>
            </a:r>
          </a:p>
        </p:txBody>
      </p:sp>
      <p:pic>
        <p:nvPicPr>
          <p:cNvPr id="7170" name="Picture 2" descr="C:\Users\apfilipp\Desktop\3108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7843451" cy="5400600"/>
          </a:xfrm>
          <a:prstGeom prst="rect">
            <a:avLst/>
          </a:prstGeom>
          <a:noFill/>
          <a:ln w="53975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26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716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i="1" dirty="0">
                <a:solidFill>
                  <a:srgbClr val="FF0000"/>
                </a:solidFill>
              </a:rPr>
              <a:t>Проблема: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94212" name="Picture 4" descr="пляж и мусо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5" y="1079227"/>
            <a:ext cx="8301294" cy="5778773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611560" y="2133600"/>
            <a:ext cx="288032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Человек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может жить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без этих вещей</a:t>
            </a: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H="1">
            <a:off x="1763713" y="1125538"/>
            <a:ext cx="2159000" cy="1151334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32363" y="1125537"/>
            <a:ext cx="1871662" cy="1680071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404664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6350">
                  <a:solidFill>
                    <a:schemeClr val="tx1"/>
                  </a:solidFill>
                  <a:prstDash val="sysDot"/>
                  <a:bevel/>
                </a:ln>
              </a:rPr>
              <a:t>Мусорная тема:</a:t>
            </a:r>
            <a:endParaRPr lang="ru-RU" sz="2800" b="1" dirty="0">
              <a:ln w="6350">
                <a:solidFill>
                  <a:schemeClr val="tx1"/>
                </a:solidFill>
                <a:prstDash val="sysDot"/>
                <a:bevel/>
              </a:ln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55846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2805609"/>
            <a:ext cx="338437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Dotum" pitchFamily="34" charset="-127"/>
                <a:cs typeface="Arial" pitchFamily="34" charset="0"/>
              </a:rPr>
              <a:t>Эти вещи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Dotum" pitchFamily="34" charset="-127"/>
                <a:cs typeface="Arial" pitchFamily="34" charset="0"/>
              </a:rPr>
              <a:t>мешают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Dotum" pitchFamily="34" charset="-127"/>
                <a:cs typeface="Arial" pitchFamily="34" charset="0"/>
              </a:rPr>
              <a:t>жизни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919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Qock\Downloads\Презинтация\ab24857a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41" y="980729"/>
            <a:ext cx="455532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36525" cap="rnd" cmpd="thickThin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/>
          <a:stretch/>
        </p:blipFill>
        <p:spPr bwMode="auto">
          <a:xfrm>
            <a:off x="2411760" y="3741928"/>
            <a:ext cx="3096345" cy="235729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D:\М.В\КОНКУРС.ЭКОЛ\Мусорная проблема\k\6\176885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4"/>
          <a:stretch/>
        </p:blipFill>
        <p:spPr bwMode="auto">
          <a:xfrm>
            <a:off x="5733142" y="3907172"/>
            <a:ext cx="2340407" cy="219205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980728"/>
            <a:ext cx="38164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21 век</a:t>
            </a:r>
            <a:endParaRPr lang="ru-RU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Picture 2" descr="C:\Users\apfilipp\Desktop\220px-Trash_bi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2348880"/>
            <a:ext cx="1299837" cy="115212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" t="20975" r="66508"/>
          <a:stretch/>
        </p:blipFill>
        <p:spPr bwMode="auto">
          <a:xfrm>
            <a:off x="843806" y="3501008"/>
            <a:ext cx="1320800" cy="270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25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404664"/>
            <a:ext cx="6596301" cy="936105"/>
          </a:xfrm>
        </p:spPr>
        <p:txBody>
          <a:bodyPr>
            <a:normAutofit/>
          </a:bodyPr>
          <a:lstStyle/>
          <a:p>
            <a:r>
              <a:rPr lang="ru-RU" sz="3100" b="1" dirty="0" smtClean="0"/>
              <a:t>Содержание мусорного ведра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37" y="3084635"/>
            <a:ext cx="1970101" cy="3154289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046" y="5157192"/>
            <a:ext cx="150318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2719" y="1463021"/>
            <a:ext cx="1457211" cy="126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799" y="4941169"/>
            <a:ext cx="1516521" cy="138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7706" y="5175870"/>
            <a:ext cx="1739311" cy="11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7240" y="4512365"/>
            <a:ext cx="1064317" cy="113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Qock\Downloads\Презинтация\1273087137_bank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73" y="2890498"/>
            <a:ext cx="1638058" cy="1496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456" y="1355438"/>
            <a:ext cx="969549" cy="140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32" y="2965222"/>
            <a:ext cx="966760" cy="125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862" y="1463021"/>
            <a:ext cx="1570275" cy="133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186" y="4327901"/>
            <a:ext cx="1197985" cy="114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3046" y="548680"/>
            <a:ext cx="5961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   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862" y="2890499"/>
            <a:ext cx="1351882" cy="119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277" y="1599962"/>
            <a:ext cx="987425" cy="13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79" y="1463021"/>
            <a:ext cx="1268413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64" y="3197493"/>
            <a:ext cx="1255234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029" y="4822107"/>
            <a:ext cx="1225808" cy="130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131" y="4334745"/>
            <a:ext cx="77470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46" y="1514243"/>
            <a:ext cx="11525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336" y="625236"/>
            <a:ext cx="10366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64" y="737616"/>
            <a:ext cx="698219" cy="61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328" y="2074639"/>
            <a:ext cx="60325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07240" y="184666"/>
            <a:ext cx="2115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800000"/>
                </a:solidFill>
              </a:rPr>
              <a:t>Исследование.</a:t>
            </a:r>
            <a:endParaRPr lang="ru-RU" sz="2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3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11_Сотрудничество">
  <a:themeElements>
    <a:clrScheme name="Сотрудничество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трудничество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Апекс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Сотрудничество">
  <a:themeElements>
    <a:clrScheme name="Сотрудничество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Сотрудничество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трудничество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381</Words>
  <Application>Microsoft Office PowerPoint</Application>
  <PresentationFormat>Экран (4:3)</PresentationFormat>
  <Paragraphs>119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11_Сотрудничество</vt:lpstr>
      <vt:lpstr>3_Трек</vt:lpstr>
      <vt:lpstr>2_Тема Office</vt:lpstr>
      <vt:lpstr>5_Тема Office</vt:lpstr>
      <vt:lpstr>8_Тема Office</vt:lpstr>
      <vt:lpstr>9_Тема Office</vt:lpstr>
      <vt:lpstr>Кнопка</vt:lpstr>
      <vt:lpstr>1_Кнопка</vt:lpstr>
      <vt:lpstr>Апекс</vt:lpstr>
      <vt:lpstr>1_Апекс</vt:lpstr>
      <vt:lpstr>Сотрудничество</vt:lpstr>
      <vt:lpstr>Презентация PowerPoint</vt:lpstr>
      <vt:lpstr>1,5 км</vt:lpstr>
      <vt:lpstr>Презентация PowerPoint</vt:lpstr>
      <vt:lpstr> </vt:lpstr>
      <vt:lpstr>Презентация PowerPoint</vt:lpstr>
      <vt:lpstr>Презентация PowerPoint</vt:lpstr>
      <vt:lpstr>Проблема:</vt:lpstr>
      <vt:lpstr>Презентация PowerPoint</vt:lpstr>
      <vt:lpstr>Содержание мусорного ведра.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123</cp:revision>
  <dcterms:created xsi:type="dcterms:W3CDTF">2012-02-23T18:19:13Z</dcterms:created>
  <dcterms:modified xsi:type="dcterms:W3CDTF">2014-01-23T20:07:32Z</dcterms:modified>
</cp:coreProperties>
</file>