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sldIdLst>
    <p:sldId id="284" r:id="rId2"/>
    <p:sldId id="277" r:id="rId3"/>
    <p:sldId id="287" r:id="rId4"/>
    <p:sldId id="289" r:id="rId5"/>
    <p:sldId id="286" r:id="rId6"/>
    <p:sldId id="258" r:id="rId7"/>
    <p:sldId id="290" r:id="rId8"/>
    <p:sldId id="291" r:id="rId9"/>
    <p:sldId id="294" r:id="rId10"/>
    <p:sldId id="295" r:id="rId11"/>
    <p:sldId id="298" r:id="rId12"/>
    <p:sldId id="297" r:id="rId13"/>
    <p:sldId id="300" r:id="rId14"/>
    <p:sldId id="301" r:id="rId15"/>
    <p:sldId id="302" r:id="rId16"/>
    <p:sldId id="304" r:id="rId17"/>
    <p:sldId id="305" r:id="rId18"/>
    <p:sldId id="311" r:id="rId19"/>
    <p:sldId id="306" r:id="rId20"/>
    <p:sldId id="307" r:id="rId21"/>
    <p:sldId id="30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8080"/>
    <a:srgbClr val="FFCC99"/>
    <a:srgbClr val="FF9900"/>
    <a:srgbClr val="FFFF66"/>
    <a:srgbClr val="996633"/>
    <a:srgbClr val="FFFF99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45" d="100"/>
          <a:sy n="45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7182DB-4812-4CDF-A10C-AFAFE3E8320E}" type="datetimeFigureOut">
              <a:rPr lang="ru-RU"/>
              <a:pPr>
                <a:defRPr/>
              </a:pPr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4E3303-EB47-42CB-9B34-BC0FC89F1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1926-5929-4FF2-870F-E65FF6BF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1A62-2C64-45E4-8691-CF8AEC7CE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4721-5599-4B8F-BB45-50D42B186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168A4-2C00-4DF1-9299-61D6240DA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97932-DB14-43E6-9813-BF6A50DC2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A7A68-EA63-46FE-A8FC-E44CDE6F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7F0C-F4D6-48E7-BB94-592D19D3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C831-F963-493B-9227-88A4DEE6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4124-1562-4DCF-A24F-C05CC525F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2149-73E2-4222-83C5-9140BC411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1FD0-6407-4FA5-99C5-442A3DE1B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DCC7-E0B6-4935-9080-82E281846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609A-53EF-4AC1-8BE9-08620AEAD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D043CB-2A9F-42DC-A27C-738C2B0A9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1.xml"/><Relationship Id="rId7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72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2000" b="1" i="1" dirty="0" smtClean="0"/>
              <a:t>МКОУ </a:t>
            </a:r>
            <a:r>
              <a:rPr lang="ru-RU" sz="2000" b="1" i="1" dirty="0" err="1" smtClean="0"/>
              <a:t>Рудовской</a:t>
            </a:r>
            <a:r>
              <a:rPr lang="ru-RU" sz="2000" b="1" i="1" dirty="0" smtClean="0"/>
              <a:t> средней общеобразовательной школы</a:t>
            </a:r>
            <a:br>
              <a:rPr lang="ru-RU" sz="2000" b="1" i="1" dirty="0" smtClean="0"/>
            </a:br>
            <a:r>
              <a:rPr lang="ru-RU" sz="2000" b="1" i="1" dirty="0" err="1" smtClean="0"/>
              <a:t>Жигаловского</a:t>
            </a:r>
            <a:r>
              <a:rPr lang="ru-RU" sz="2000" b="1" i="1" dirty="0" smtClean="0"/>
              <a:t> района Иркутской области</a:t>
            </a:r>
            <a:r>
              <a:rPr lang="ru-RU" sz="1800" b="1" i="1" dirty="0" smtClean="0"/>
              <a:t>»</a:t>
            </a:r>
            <a:endParaRPr lang="ru-RU" sz="1800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205038"/>
            <a:ext cx="8064500" cy="46529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5400" dirty="0" smtClean="0">
                <a:solidFill>
                  <a:srgbClr val="009999"/>
                </a:solidFill>
              </a:rPr>
              <a:t>Открытый урок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5400" dirty="0" smtClean="0">
                <a:solidFill>
                  <a:srgbClr val="009999"/>
                </a:solidFill>
              </a:rPr>
              <a:t>«Защита проекта</a:t>
            </a:r>
            <a:r>
              <a:rPr lang="ru-RU" sz="3600" dirty="0" smtClean="0">
                <a:solidFill>
                  <a:srgbClr val="009999"/>
                </a:solidFill>
              </a:rPr>
              <a:t>»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dirty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 smtClean="0">
                <a:solidFill>
                  <a:srgbClr val="009999"/>
                </a:solidFill>
              </a:rPr>
              <a:t>                                  </a:t>
            </a:r>
            <a:r>
              <a:rPr lang="ru-RU" sz="1800" dirty="0" smtClean="0">
                <a:solidFill>
                  <a:srgbClr val="009999"/>
                </a:solidFill>
              </a:rPr>
              <a:t>Автор: учитель технологии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9999"/>
                </a:solidFill>
              </a:rPr>
              <a:t>                                                                            МКОУ </a:t>
            </a:r>
            <a:r>
              <a:rPr lang="ru-RU" sz="1800" dirty="0" err="1" smtClean="0">
                <a:solidFill>
                  <a:srgbClr val="009999"/>
                </a:solidFill>
              </a:rPr>
              <a:t>Рудовской</a:t>
            </a:r>
            <a:r>
              <a:rPr lang="ru-RU" sz="1800" dirty="0" smtClean="0">
                <a:solidFill>
                  <a:srgbClr val="009999"/>
                </a:solidFill>
              </a:rPr>
              <a:t> СОШ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>
                <a:solidFill>
                  <a:srgbClr val="009999"/>
                </a:solidFill>
              </a:rPr>
              <a:t> </a:t>
            </a:r>
            <a:r>
              <a:rPr lang="ru-RU" sz="1800" dirty="0" smtClean="0">
                <a:solidFill>
                  <a:srgbClr val="009999"/>
                </a:solidFill>
              </a:rPr>
              <a:t>                                                                </a:t>
            </a:r>
            <a:r>
              <a:rPr lang="ru-RU" sz="1800" dirty="0" err="1" smtClean="0">
                <a:solidFill>
                  <a:srgbClr val="009999"/>
                </a:solidFill>
              </a:rPr>
              <a:t>Гореванова</a:t>
            </a:r>
            <a:r>
              <a:rPr lang="ru-RU" sz="1800" dirty="0" smtClean="0">
                <a:solidFill>
                  <a:srgbClr val="009999"/>
                </a:solidFill>
              </a:rPr>
              <a:t> Л.А.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200" dirty="0" err="1" smtClean="0">
                <a:solidFill>
                  <a:srgbClr val="009999"/>
                </a:solidFill>
              </a:rPr>
              <a:t>с.Рудовка</a:t>
            </a:r>
            <a:r>
              <a:rPr lang="ru-RU" sz="1200" dirty="0" smtClean="0">
                <a:solidFill>
                  <a:srgbClr val="009999"/>
                </a:solidFill>
              </a:rPr>
              <a:t> 2013г.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rgbClr val="009999"/>
                </a:solidFill>
              </a:rPr>
              <a:t>gorevanova.larisa@yandex.ru</a:t>
            </a:r>
            <a:endParaRPr lang="ru-RU" sz="1200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>
              <a:defRPr/>
            </a:pPr>
            <a:r>
              <a:rPr lang="ru-RU" sz="4000" b="1" dirty="0" smtClean="0"/>
              <a:t>Резюме проекта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875"/>
            <a:ext cx="8002588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Миссия.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Предполагаемые источники  финансирования.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Сырьевая база.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Технология производства.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Рынок сбыта.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Основные показатели проекта.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Персонал предприятия (необходимые специалисты, оплата труда и методы стимулирования персонала, схема привлечения специалистов).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Влияние проекта на решение социальных  вопросов.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2292" name="Picture 5" descr="AG0003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0"/>
            <a:ext cx="19446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проект «Пламень и лед»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  Интерьер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/>
              </a:rPr>
              <a:t>– не просто внутреннее пространство, но еще и внутреннее состояние человека.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Этот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/>
              </a:rPr>
              <a:t>термин используют в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архитектуре уже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effectLst/>
              </a:rPr>
              <a:t>с древних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времен.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2360" t="19530" r="24654"/>
          <a:stretch>
            <a:fillRect/>
          </a:stretch>
        </p:blipFill>
        <p:spPr>
          <a:xfrm>
            <a:off x="5364163" y="1416050"/>
            <a:ext cx="2316162" cy="23002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3198" t="3699" r="2124" b="2814"/>
          <a:stretch>
            <a:fillRect/>
          </a:stretch>
        </p:blipFill>
        <p:spPr>
          <a:xfrm rot="574737">
            <a:off x="4792663" y="3741738"/>
            <a:ext cx="3544887" cy="2657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«Хай-тек»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8362950" cy="56880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По-прежнему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остается одним 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из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актуальных стилей в 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дизайне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жилых и 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общественных интерьеров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    Этот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стиль, оформившийся в 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последней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трети XX в., возник из 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дизайна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промышленных </a:t>
            </a:r>
            <a:endParaRPr lang="ru-RU" sz="2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помещений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, где все элементы обстановки подчиняются функциональному назначению.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    Практически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полное отсутствие декора здесь компенсируется "работой фактуры": игрой света на стекле, блеском хромированных и металлических поверхностей, рисунком натуральной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древесины</a:t>
            </a:r>
            <a:r>
              <a:rPr lang="ru-RU" sz="2400" i="1" dirty="0" smtClean="0"/>
              <a:t>,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открытого кирпича.</a:t>
            </a: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dirty="0"/>
          </a:p>
        </p:txBody>
      </p:sp>
      <p:pic>
        <p:nvPicPr>
          <p:cNvPr id="5" name="Picture 4" descr="230703_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813" t="5113" r="1968" b="4179"/>
          <a:stretch>
            <a:fillRect/>
          </a:stretch>
        </p:blipFill>
        <p:spPr>
          <a:xfrm>
            <a:off x="5559425" y="1279525"/>
            <a:ext cx="3063875" cy="2743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ru-RU" sz="4000" b="1" dirty="0"/>
              <a:t>п</a:t>
            </a:r>
            <a:r>
              <a:rPr lang="ru-RU" sz="4000" b="1" dirty="0" smtClean="0"/>
              <a:t>роект «Цветочная поляна»</a:t>
            </a:r>
            <a:endParaRPr lang="ru-RU" sz="4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8640" t="8289" r="2551"/>
          <a:stretch>
            <a:fillRect/>
          </a:stretch>
        </p:blipFill>
        <p:spPr>
          <a:xfrm rot="20794712">
            <a:off x="3503613" y="3814763"/>
            <a:ext cx="3314700" cy="2578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125538"/>
            <a:ext cx="4038600" cy="50053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Кружевницы – девушки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Плетут узоры дивные,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Салфеточки из бисера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И украшения старинные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6924" t="3001" r="6931" b="3717"/>
          <a:stretch>
            <a:fillRect/>
          </a:stretch>
        </p:blipFill>
        <p:spPr>
          <a:xfrm rot="308049">
            <a:off x="1190625" y="1139825"/>
            <a:ext cx="2409825" cy="2822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sz="4000" dirty="0"/>
              <a:t>п</a:t>
            </a:r>
            <a:r>
              <a:rPr lang="ru-RU" sz="4000" dirty="0" smtClean="0"/>
              <a:t>роект «Сумка-цветок»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8339" t="24013" r="2867" b="531"/>
          <a:stretch/>
        </p:blipFill>
        <p:spPr>
          <a:xfrm>
            <a:off x="5003800" y="1676400"/>
            <a:ext cx="3490913" cy="20272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0825" y="1412875"/>
            <a:ext cx="4038600" cy="4103688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Творчество -  это создание нового и прекрасного, оно наполняет жизнь радостью, создавая новые  духовные и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материальные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ценности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498032">
            <a:off x="3105150" y="3852863"/>
            <a:ext cx="3408363" cy="2692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sz="4000" b="1" dirty="0"/>
              <a:t>п</a:t>
            </a:r>
            <a:r>
              <a:rPr lang="ru-RU" sz="4000" b="1" dirty="0" smtClean="0"/>
              <a:t>роект «Вирусная реклама»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625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Реклама- открытое оповещение фирмой или предпринимателем покупателей о качестве услуг и товаров</a:t>
            </a:r>
          </a:p>
          <a:p>
            <a:pPr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информационная;</a:t>
            </a:r>
          </a:p>
          <a:p>
            <a:pPr>
              <a:defRPr/>
            </a:pP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вещевательная; </a:t>
            </a:r>
          </a:p>
          <a:p>
            <a:pPr>
              <a:defRPr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детская реклама</a:t>
            </a:r>
            <a:endParaRPr lang="ru-RU" sz="2400" i="1" dirty="0"/>
          </a:p>
          <a:p>
            <a:pPr marL="0" indent="0">
              <a:buFont typeface="Wingdings" pitchFamily="2" charset="2"/>
              <a:buNone/>
              <a:defRPr/>
            </a:pPr>
            <a:endParaRPr lang="ru-RU" sz="2400" i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4000" i="1" dirty="0"/>
              <a:t> </a:t>
            </a:r>
            <a:r>
              <a:rPr lang="ru-RU" sz="4000" i="1" dirty="0" smtClean="0"/>
              <a:t> </a:t>
            </a:r>
            <a:r>
              <a:rPr lang="ru-RU" sz="4000" i="1" dirty="0" smtClean="0">
                <a:solidFill>
                  <a:schemeClr val="tx2"/>
                </a:solidFill>
              </a:rPr>
              <a:t>а СПАМ …</a:t>
            </a:r>
          </a:p>
          <a:p>
            <a:pPr>
              <a:defRPr/>
            </a:pPr>
            <a:endParaRPr lang="ru-RU" sz="2400" i="1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259" t="2673" r="4521" b="2982"/>
          <a:stretch>
            <a:fillRect/>
          </a:stretch>
        </p:blipFill>
        <p:spPr>
          <a:xfrm>
            <a:off x="5102225" y="1279525"/>
            <a:ext cx="2789238" cy="24336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3941763"/>
            <a:ext cx="3024188" cy="22240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4000" dirty="0"/>
              <a:t>проект «Праздничный макияж»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583" t="-250" r="4044" b="658"/>
          <a:stretch>
            <a:fillRect/>
          </a:stretch>
        </p:blipFill>
        <p:spPr>
          <a:xfrm rot="20804248">
            <a:off x="3529013" y="3684588"/>
            <a:ext cx="4400550" cy="26527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19475" y="1125538"/>
            <a:ext cx="5267325" cy="2159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Макияж – (от французского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maquillage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dirty="0">
                <a:solidFill>
                  <a:srgbClr val="009999"/>
                </a:solidFill>
              </a:rPr>
              <a:t>гримирование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 это искусство гримирования. Наложение грима для усиления выразительности лица,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скрадывания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изъянов.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 l="7413" t="4626" r="8240"/>
          <a:stretch>
            <a:fillRect/>
          </a:stretch>
        </p:blipFill>
        <p:spPr bwMode="auto">
          <a:xfrm>
            <a:off x="530225" y="1262063"/>
            <a:ext cx="2349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ru-RU" sz="4000" b="1" dirty="0"/>
              <a:t>“Профессия визажист”.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4978400" cy="360045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  «Способность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корректировать контуры - самое мощное оружие визажиста. И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именно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эта способность отличает просто хороших визажистов от  великих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мастеров»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  </a:t>
            </a:r>
            <a:br>
              <a:rPr lang="ru-RU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Рэй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Моррис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163" y="1196975"/>
            <a:ext cx="3322637" cy="31686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5544" t="3090" r="5939" b="6297"/>
          <a:stretch>
            <a:fillRect/>
          </a:stretch>
        </p:blipFill>
        <p:spPr bwMode="auto">
          <a:xfrm>
            <a:off x="5943600" y="1079500"/>
            <a:ext cx="25606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-842" r="5783"/>
          <a:stretch>
            <a:fillRect/>
          </a:stretch>
        </p:blipFill>
        <p:spPr>
          <a:xfrm>
            <a:off x="3924300" y="3684588"/>
            <a:ext cx="2576513" cy="2984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проект «Прическа для выпускного бала»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009999"/>
                </a:solidFill>
                <a:latin typeface="Corbel" pitchFamily="18"/>
              </a:rPr>
              <a:t>Мастер работая над перевоплощением человека и раскрывая отдельный художественный образ, через прическу  раскрывает главное значение, в других случаях – только подчеркивает индивидуальность девушки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914" t="16031" r="-2" b="1067"/>
          <a:stretch>
            <a:fillRect/>
          </a:stretch>
        </p:blipFill>
        <p:spPr>
          <a:xfrm>
            <a:off x="5651500" y="2468563"/>
            <a:ext cx="2633663" cy="3365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>
              <a:defRPr/>
            </a:pPr>
            <a:r>
              <a:rPr lang="ru-RU" sz="4000" b="1" dirty="0"/>
              <a:t>п</a:t>
            </a:r>
            <a:r>
              <a:rPr lang="ru-RU" sz="4000" b="1" dirty="0" smtClean="0"/>
              <a:t>роект «Сибирские пельмени»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1765" r="12105"/>
          <a:stretch>
            <a:fillRect/>
          </a:stretch>
        </p:blipFill>
        <p:spPr>
          <a:xfrm>
            <a:off x="4716463" y="4270375"/>
            <a:ext cx="3549650" cy="2111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1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0717" t="27998" r="52162" b="21230"/>
          <a:stretch>
            <a:fillRect/>
          </a:stretch>
        </p:blipFill>
        <p:spPr>
          <a:xfrm>
            <a:off x="541338" y="1352550"/>
            <a:ext cx="2503487" cy="46370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3"/>
          </p:nvPr>
        </p:nvSpPr>
        <p:spPr>
          <a:xfrm>
            <a:off x="3995738" y="1052513"/>
            <a:ext cx="4686300" cy="295275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Евгений Онегин: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«Проснулся, наконец, мой гений: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все минувшее взглянул,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 песни- полны вдохновений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Он про пельмени затянул…»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Актуальность</a:t>
            </a:r>
            <a:r>
              <a:rPr lang="ru-RU" b="1" dirty="0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640763" cy="54737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8080"/>
                </a:solidFill>
              </a:rPr>
              <a:t>Проектная деятельность построена с учетом индивидуальных особенностей учащихся, их потребностей и интересов, что позволяет целенаправленно  и поэтапно развивать в процессе исследовательской работы:</a:t>
            </a:r>
            <a:r>
              <a:rPr lang="ru-RU" b="1" dirty="0" smtClean="0">
                <a:solidFill>
                  <a:srgbClr val="008080"/>
                </a:solidFill>
              </a:rPr>
              <a:t> 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коммуникативные</a:t>
            </a:r>
            <a:r>
              <a:rPr lang="ru-RU" sz="2400" b="1" dirty="0" smtClean="0">
                <a:solidFill>
                  <a:srgbClr val="009999"/>
                </a:solidFill>
              </a:rPr>
              <a:t> навыки</a:t>
            </a:r>
            <a:r>
              <a:rPr lang="ru-RU" sz="2400" b="1" dirty="0">
                <a:solidFill>
                  <a:srgbClr val="009999"/>
                </a:solidFill>
              </a:rPr>
              <a:t>;</a:t>
            </a:r>
            <a:r>
              <a:rPr lang="ru-RU" sz="2400" b="1" dirty="0" smtClean="0">
                <a:solidFill>
                  <a:srgbClr val="009999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tx2"/>
                </a:solidFill>
              </a:rPr>
              <a:t>л</a:t>
            </a:r>
            <a:r>
              <a:rPr lang="ru-RU" sz="2400" b="1" dirty="0" smtClean="0">
                <a:solidFill>
                  <a:schemeClr val="tx2"/>
                </a:solidFill>
              </a:rPr>
              <a:t>ичностные</a:t>
            </a:r>
            <a:r>
              <a:rPr lang="ru-RU" sz="2400" b="1" dirty="0" smtClean="0">
                <a:solidFill>
                  <a:srgbClr val="009999"/>
                </a:solidFill>
              </a:rPr>
              <a:t> способности;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становления и развития ученика как «исследователя»;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социальные </a:t>
            </a:r>
            <a:r>
              <a:rPr lang="ru-RU" sz="2400" b="1" dirty="0" smtClean="0">
                <a:solidFill>
                  <a:srgbClr val="008080"/>
                </a:solidFill>
              </a:rPr>
              <a:t>взаимодействия;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tx2"/>
                </a:solidFill>
              </a:rPr>
              <a:t>м</a:t>
            </a:r>
            <a:r>
              <a:rPr lang="ru-RU" sz="2400" b="1" dirty="0" smtClean="0">
                <a:solidFill>
                  <a:schemeClr val="tx2"/>
                </a:solidFill>
              </a:rPr>
              <a:t>атематические и технологические </a:t>
            </a:r>
            <a:r>
              <a:rPr lang="ru-RU" sz="2400" b="1" dirty="0" smtClean="0">
                <a:solidFill>
                  <a:srgbClr val="008080"/>
                </a:solidFill>
              </a:rPr>
              <a:t>навыки;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регулятивные </a:t>
            </a:r>
            <a:r>
              <a:rPr lang="ru-RU" sz="2400" b="1" dirty="0" smtClean="0">
                <a:solidFill>
                  <a:srgbClr val="008080"/>
                </a:solidFill>
              </a:rPr>
              <a:t>действия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014787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Можно с уверенностью сказать, что проектное обучение, направленное на развитие творчески активной личности, поможет сформировать новых Менделеевых, Туполевых, Ломоносовых, поколение творцов, умеющих превращать свои мечты в реальность, приумножая славу государства Российского.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А самое главное поколение умеющих быть счастливыми!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724400"/>
            <a:ext cx="8229600" cy="1584325"/>
          </a:xfrm>
        </p:spPr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Спасибо за плодотворную и интересную работу 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Список литературы: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Гиляровских, А. Ю. Формирование у школьников технологической и проектной культуры. // Всероссийский образовательный портал “Сеть творческих учителей” – Режим доступа : </a:t>
            </a:r>
            <a:r>
              <a:rPr lang="ru-RU" sz="1800" dirty="0" smtClean="0">
                <a:hlinkClick r:id="rId2"/>
              </a:rPr>
              <a:t>http://www.it-n.ru</a:t>
            </a:r>
            <a:endParaRPr lang="ru-RU" sz="1800" dirty="0" smtClean="0"/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800" dirty="0" err="1" smtClean="0"/>
              <a:t>Хотунцева</a:t>
            </a:r>
            <a:r>
              <a:rPr lang="ru-RU" sz="1800" dirty="0" smtClean="0"/>
              <a:t> Л.И. Современный урок в профессиональной школе. – Воронеж: </a:t>
            </a:r>
            <a:r>
              <a:rPr lang="ru-RU" sz="1800" dirty="0" err="1" smtClean="0"/>
              <a:t>ВОИПКиПРО</a:t>
            </a:r>
            <a:r>
              <a:rPr lang="ru-RU" sz="1800" dirty="0" smtClean="0"/>
              <a:t>. 2003. – 179с.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Бабина Н.Ф. Выполнение проектов. – Воронеж: ВОИПКРО, 2005. – 64с.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Капустин В. С. Выполнение проектов… Елабуга. 1995.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Павлова М.Б. О проектном подходе… 1993. Журнал № 5, с. 43.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Арефьев И.П. Занимательные уроки технологии для девочек. 5,6,7,8,9 классы. Пособия для учителей. – М.: Школьная пресса, 2005.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800" dirty="0" err="1" smtClean="0"/>
              <a:t>Базанова</a:t>
            </a:r>
            <a:r>
              <a:rPr lang="ru-RU" sz="1800" dirty="0" smtClean="0"/>
              <a:t> Т.А. Учу школьников оформлять интерьер.//Школа и производство. – 2001. - №7. – с.61.</a:t>
            </a:r>
          </a:p>
          <a:p>
            <a:pPr>
              <a:buFont typeface="Wingdings" pitchFamily="2" charset="2"/>
              <a:buAutoNum type="arabicPeriod"/>
              <a:defRPr/>
            </a:pPr>
            <a:endParaRPr lang="ru-RU" sz="1800" dirty="0" smtClean="0"/>
          </a:p>
          <a:p>
            <a:pPr>
              <a:buFont typeface="Wingdings" pitchFamily="2" charset="2"/>
              <a:buAutoNum type="arabicPeriod"/>
              <a:defRPr/>
            </a:pPr>
            <a:endParaRPr lang="ru-RU" sz="18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Цели урока: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систематизировать знания учащихся в области проектирования;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оценить и закрепить знания, умения и навыки работы над проектами в учебной области «Технология»;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Формировать опыт в работе над проектами</a:t>
            </a: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/>
              <a:t>Задачи урока:</a:t>
            </a:r>
            <a:endParaRPr lang="ru-RU" sz="4000" dirty="0" smtClean="0"/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50825" y="1052513"/>
            <a:ext cx="2881313" cy="432117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    </a:t>
            </a: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    </a:t>
            </a: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   </a:t>
            </a:r>
            <a:r>
              <a:rPr lang="ru-RU" sz="2200" b="1" dirty="0">
                <a:solidFill>
                  <a:schemeClr val="tx2"/>
                </a:solidFill>
              </a:rPr>
              <a:t>Обучающие –</a:t>
            </a: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приобретение навыков </a:t>
            </a:r>
          </a:p>
          <a:p>
            <a:pPr>
              <a:defRPr/>
            </a:pPr>
            <a:r>
              <a:rPr lang="ru-RU" sz="1600" b="1" dirty="0"/>
              <a:t>     публичного </a:t>
            </a:r>
          </a:p>
          <a:p>
            <a:pPr>
              <a:defRPr/>
            </a:pPr>
            <a:r>
              <a:rPr lang="ru-RU" sz="1600" b="1" dirty="0"/>
              <a:t>     выступления,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умение отстаивать</a:t>
            </a:r>
          </a:p>
          <a:p>
            <a:pPr>
              <a:defRPr/>
            </a:pPr>
            <a:r>
              <a:rPr lang="ru-RU" sz="1600" b="1" dirty="0"/>
              <a:t>     свои идеи и решения,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доброжелательно </a:t>
            </a:r>
          </a:p>
          <a:p>
            <a:pPr>
              <a:defRPr/>
            </a:pPr>
            <a:r>
              <a:rPr lang="ru-RU" sz="1600" b="1" dirty="0"/>
              <a:t>     вести дискуссию,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аргументировано </a:t>
            </a:r>
          </a:p>
          <a:p>
            <a:pPr>
              <a:defRPr/>
            </a:pPr>
            <a:r>
              <a:rPr lang="ru-RU" sz="1600" b="1" dirty="0"/>
              <a:t>     отвечать на вопросы,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умение критически </a:t>
            </a:r>
          </a:p>
          <a:p>
            <a:pPr>
              <a:defRPr/>
            </a:pPr>
            <a:r>
              <a:rPr lang="ru-RU" sz="1600" b="1" dirty="0"/>
              <a:t>     оценивать свою и </a:t>
            </a:r>
          </a:p>
          <a:p>
            <a:pPr lvl="1">
              <a:defRPr/>
            </a:pPr>
            <a:r>
              <a:rPr lang="ru-RU" sz="1600" b="1" dirty="0"/>
              <a:t>чужую работу.</a:t>
            </a:r>
          </a:p>
          <a:p>
            <a:pPr>
              <a:defRPr/>
            </a:pPr>
            <a:endParaRPr lang="ru-RU" sz="16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2"/>
              </a:solidFill>
            </a:endParaRPr>
          </a:p>
          <a:p>
            <a:pPr algn="ctr">
              <a:defRPr/>
            </a:pPr>
            <a:endParaRPr lang="ru-RU" sz="1600" b="1" dirty="0"/>
          </a:p>
          <a:p>
            <a:pPr>
              <a:defRPr/>
            </a:pPr>
            <a:endParaRPr lang="ru-RU" sz="1600" b="1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dirty="0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3152775" y="1249363"/>
            <a:ext cx="2859088" cy="45561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2"/>
                </a:solidFill>
              </a:rPr>
              <a:t>Развивающие –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b="1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развитие умений </a:t>
            </a:r>
          </a:p>
          <a:p>
            <a:pPr>
              <a:defRPr/>
            </a:pPr>
            <a:r>
              <a:rPr lang="ru-RU" sz="1600" b="1" dirty="0"/>
              <a:t>     самооценки и </a:t>
            </a:r>
          </a:p>
          <a:p>
            <a:pPr>
              <a:defRPr/>
            </a:pPr>
            <a:r>
              <a:rPr lang="ru-RU" sz="1600" b="1" dirty="0"/>
              <a:t>     самоанализа,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развитие умений </a:t>
            </a:r>
          </a:p>
          <a:p>
            <a:pPr>
              <a:defRPr/>
            </a:pPr>
            <a:r>
              <a:rPr lang="ru-RU" sz="1600" b="1" dirty="0"/>
              <a:t>     анализировать,  </a:t>
            </a:r>
          </a:p>
          <a:p>
            <a:pPr>
              <a:defRPr/>
            </a:pPr>
            <a:r>
              <a:rPr lang="ru-RU" sz="1600" b="1" dirty="0"/>
              <a:t>     обобщать,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развитие способностей </a:t>
            </a:r>
          </a:p>
          <a:p>
            <a:pPr>
              <a:defRPr/>
            </a:pPr>
            <a:r>
              <a:rPr lang="ru-RU" sz="1600" b="1" dirty="0"/>
              <a:t>     преодолевать </a:t>
            </a:r>
          </a:p>
          <a:p>
            <a:pPr>
              <a:defRPr/>
            </a:pPr>
            <a:r>
              <a:rPr lang="ru-RU" sz="1600" b="1" dirty="0"/>
              <a:t>     трудности,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развитие деловых и</a:t>
            </a:r>
          </a:p>
          <a:p>
            <a:pPr>
              <a:defRPr/>
            </a:pPr>
            <a:r>
              <a:rPr lang="ru-RU" sz="1600" b="1" dirty="0"/>
              <a:t>     коммуникативных </a:t>
            </a:r>
          </a:p>
          <a:p>
            <a:pPr>
              <a:defRPr/>
            </a:pPr>
            <a:r>
              <a:rPr lang="ru-RU" sz="1600" b="1" dirty="0"/>
              <a:t>     качеств</a:t>
            </a: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6042025" y="1557338"/>
            <a:ext cx="2844800" cy="46799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2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chemeClr val="tx2"/>
                </a:solidFill>
              </a:rPr>
              <a:t>Воспитательные –</a:t>
            </a:r>
          </a:p>
          <a:p>
            <a:pPr>
              <a:defRPr/>
            </a:pPr>
            <a:endParaRPr lang="ru-RU" sz="22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пробудить у учащихся</a:t>
            </a:r>
          </a:p>
          <a:p>
            <a:pPr>
              <a:defRPr/>
            </a:pPr>
            <a:r>
              <a:rPr lang="ru-RU" sz="1600" b="1" dirty="0"/>
              <a:t>     интерес к </a:t>
            </a:r>
          </a:p>
          <a:p>
            <a:pPr>
              <a:defRPr/>
            </a:pPr>
            <a:r>
              <a:rPr lang="ru-RU" sz="1600" b="1" dirty="0"/>
              <a:t>     профессиональной </a:t>
            </a:r>
          </a:p>
          <a:p>
            <a:pPr>
              <a:defRPr/>
            </a:pPr>
            <a:r>
              <a:rPr lang="ru-RU" sz="1600" b="1" dirty="0"/>
              <a:t>     проектной </a:t>
            </a:r>
          </a:p>
          <a:p>
            <a:pPr>
              <a:defRPr/>
            </a:pPr>
            <a:r>
              <a:rPr lang="ru-RU" sz="1600" b="1" dirty="0"/>
              <a:t>     деятельности,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повысить уровень </a:t>
            </a:r>
          </a:p>
          <a:p>
            <a:pPr>
              <a:defRPr/>
            </a:pPr>
            <a:r>
              <a:rPr lang="ru-RU" sz="1600" b="1" dirty="0"/>
              <a:t>     культуры,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воспитание </a:t>
            </a:r>
          </a:p>
          <a:p>
            <a:pPr>
              <a:defRPr/>
            </a:pPr>
            <a:r>
              <a:rPr lang="ru-RU" sz="1600" b="1" dirty="0"/>
              <a:t>     художественного </a:t>
            </a:r>
          </a:p>
          <a:p>
            <a:pPr>
              <a:defRPr/>
            </a:pPr>
            <a:r>
              <a:rPr lang="ru-RU" sz="1600" b="1" dirty="0"/>
              <a:t>     вкуса,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b="1" dirty="0"/>
              <a:t>воспитание интереса </a:t>
            </a:r>
          </a:p>
          <a:p>
            <a:pPr>
              <a:defRPr/>
            </a:pPr>
            <a:r>
              <a:rPr lang="ru-RU" sz="1600" b="1" dirty="0"/>
              <a:t>     к учению, </a:t>
            </a:r>
          </a:p>
          <a:p>
            <a:pPr>
              <a:defRPr/>
            </a:pPr>
            <a:r>
              <a:rPr lang="ru-RU" sz="1600" b="1" dirty="0"/>
              <a:t>     познавательной </a:t>
            </a:r>
          </a:p>
          <a:p>
            <a:pPr>
              <a:defRPr/>
            </a:pPr>
            <a:r>
              <a:rPr lang="ru-RU" sz="1600" b="1" dirty="0"/>
              <a:t>     потребности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12291" grpId="0" animBg="1"/>
      <p:bldP spid="12292" grpId="0" animBg="1"/>
      <p:bldP spid="122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232025"/>
          </a:xfrm>
        </p:spPr>
        <p:txBody>
          <a:bodyPr/>
          <a:lstStyle/>
          <a:p>
            <a:pPr algn="l">
              <a:defRPr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          «Не существует сколько-нибудь достоверных тестов на одарённость, кроме тех которые появляются в результате активного участия хотя бы в самой маленькой поисково-исследовательской работе.»                                                                                                                                  </a:t>
            </a:r>
            <a:b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А. И. Колмогоров.</a:t>
            </a:r>
            <a:b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566" t="11789" r="1596" b="4194"/>
          <a:stretch/>
        </p:blipFill>
        <p:spPr>
          <a:xfrm>
            <a:off x="2043113" y="2659063"/>
            <a:ext cx="5346700" cy="37512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FFCC99"/>
                </a:solidFill>
              </a:rPr>
              <a:t>Структура урока</a:t>
            </a:r>
            <a:r>
              <a:rPr lang="ru-RU" sz="4000" b="1" dirty="0" smtClean="0"/>
              <a:t> </a:t>
            </a:r>
          </a:p>
        </p:txBody>
      </p:sp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4491038" y="1812925"/>
            <a:ext cx="4229100" cy="950913"/>
          </a:xfrm>
          <a:prstGeom prst="ellipse">
            <a:avLst/>
          </a:prstGeom>
          <a:solidFill>
            <a:srgbClr val="FFCC99"/>
          </a:solidFill>
          <a:ln w="762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9999"/>
                </a:solidFill>
              </a:rPr>
              <a:t>  II.   </a:t>
            </a:r>
            <a:r>
              <a:rPr lang="ru-RU" b="1">
                <a:solidFill>
                  <a:srgbClr val="009999"/>
                </a:solidFill>
              </a:rPr>
              <a:t>Формулирование </a:t>
            </a:r>
          </a:p>
          <a:p>
            <a:pPr algn="ctr"/>
            <a:r>
              <a:rPr lang="en-US" b="1">
                <a:solidFill>
                  <a:srgbClr val="009999"/>
                </a:solidFill>
              </a:rPr>
              <a:t> </a:t>
            </a:r>
            <a:r>
              <a:rPr lang="ru-RU" b="1">
                <a:solidFill>
                  <a:srgbClr val="009999"/>
                </a:solidFill>
              </a:rPr>
              <a:t>целей урока и </a:t>
            </a:r>
          </a:p>
          <a:p>
            <a:pPr algn="ctr"/>
            <a:r>
              <a:rPr lang="en-US" b="1">
                <a:solidFill>
                  <a:srgbClr val="009999"/>
                </a:solidFill>
              </a:rPr>
              <a:t>    </a:t>
            </a:r>
            <a:r>
              <a:rPr lang="ru-RU" b="1">
                <a:solidFill>
                  <a:srgbClr val="009999"/>
                </a:solidFill>
              </a:rPr>
              <a:t>постановка задач.</a:t>
            </a:r>
          </a:p>
        </p:txBody>
      </p:sp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250825" y="2763838"/>
            <a:ext cx="4116388" cy="10414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8080"/>
                </a:solidFill>
              </a:rPr>
              <a:t>III.   </a:t>
            </a:r>
            <a:r>
              <a:rPr lang="ru-RU" b="1">
                <a:solidFill>
                  <a:srgbClr val="008080"/>
                </a:solidFill>
              </a:rPr>
              <a:t>Актуализация </a:t>
            </a:r>
          </a:p>
          <a:p>
            <a:pPr algn="ctr"/>
            <a:r>
              <a:rPr lang="en-US" b="1">
                <a:solidFill>
                  <a:srgbClr val="008080"/>
                </a:solidFill>
              </a:rPr>
              <a:t>      </a:t>
            </a:r>
            <a:r>
              <a:rPr lang="ru-RU" b="1">
                <a:solidFill>
                  <a:srgbClr val="008080"/>
                </a:solidFill>
              </a:rPr>
              <a:t>опорных знаний.</a:t>
            </a:r>
            <a:r>
              <a:rPr lang="en-US" b="1">
                <a:solidFill>
                  <a:srgbClr val="008080"/>
                </a:solidFill>
              </a:rPr>
              <a:t> 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277177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 flipH="1">
            <a:off x="464343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6227763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 flipV="1">
            <a:off x="4643438" y="44370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1" name="Oval 18"/>
          <p:cNvSpPr>
            <a:spLocks noChangeArrowheads="1"/>
          </p:cNvSpPr>
          <p:nvPr/>
        </p:nvSpPr>
        <p:spPr bwMode="auto">
          <a:xfrm>
            <a:off x="284163" y="1125538"/>
            <a:ext cx="4103687" cy="949325"/>
          </a:xfrm>
          <a:prstGeom prst="ellipse">
            <a:avLst/>
          </a:prstGeom>
          <a:solidFill>
            <a:srgbClr val="FFCC99"/>
          </a:solidFill>
          <a:ln w="762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8080"/>
                </a:solidFill>
              </a:rPr>
              <a:t>I.   </a:t>
            </a:r>
            <a:r>
              <a:rPr lang="ru-RU" b="1">
                <a:solidFill>
                  <a:srgbClr val="008080"/>
                </a:solidFill>
              </a:rPr>
              <a:t>Организационная часть</a:t>
            </a:r>
          </a:p>
        </p:txBody>
      </p:sp>
      <p:sp>
        <p:nvSpPr>
          <p:cNvPr id="8202" name="Oval 20"/>
          <p:cNvSpPr>
            <a:spLocks noChangeArrowheads="1"/>
          </p:cNvSpPr>
          <p:nvPr/>
        </p:nvSpPr>
        <p:spPr bwMode="auto">
          <a:xfrm>
            <a:off x="4614863" y="5367338"/>
            <a:ext cx="3960812" cy="1027112"/>
          </a:xfrm>
          <a:prstGeom prst="ellipse">
            <a:avLst/>
          </a:prstGeom>
          <a:solidFill>
            <a:srgbClr val="FFCC99"/>
          </a:solidFill>
          <a:ln w="762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8080"/>
                </a:solidFill>
              </a:rPr>
              <a:t>VI.   </a:t>
            </a:r>
            <a:r>
              <a:rPr lang="ru-RU" b="1">
                <a:solidFill>
                  <a:srgbClr val="008080"/>
                </a:solidFill>
              </a:rPr>
              <a:t>Заключительная часть. </a:t>
            </a:r>
          </a:p>
          <a:p>
            <a:pPr algn="ctr"/>
            <a:r>
              <a:rPr lang="ru-RU" b="1">
                <a:solidFill>
                  <a:srgbClr val="008080"/>
                </a:solidFill>
              </a:rPr>
              <a:t>Самоанализ и самооценка</a:t>
            </a:r>
          </a:p>
          <a:p>
            <a:pPr algn="ctr"/>
            <a:r>
              <a:rPr lang="ru-RU" b="1">
                <a:solidFill>
                  <a:srgbClr val="008080"/>
                </a:solidFill>
              </a:rPr>
              <a:t> результатов учащимися</a:t>
            </a:r>
          </a:p>
        </p:txBody>
      </p:sp>
      <p:sp>
        <p:nvSpPr>
          <p:cNvPr id="8203" name="Oval 21"/>
          <p:cNvSpPr>
            <a:spLocks noChangeArrowheads="1"/>
          </p:cNvSpPr>
          <p:nvPr/>
        </p:nvSpPr>
        <p:spPr bwMode="auto">
          <a:xfrm>
            <a:off x="306388" y="4725988"/>
            <a:ext cx="4060825" cy="1027112"/>
          </a:xfrm>
          <a:prstGeom prst="ellipse">
            <a:avLst/>
          </a:prstGeom>
          <a:solidFill>
            <a:srgbClr val="FFCC99"/>
          </a:solidFill>
          <a:ln w="57150" cmpd="thinThick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8080"/>
                </a:solidFill>
              </a:rPr>
              <a:t>V.   </a:t>
            </a:r>
            <a:r>
              <a:rPr lang="ru-RU" b="1">
                <a:solidFill>
                  <a:srgbClr val="008080"/>
                </a:solidFill>
              </a:rPr>
              <a:t>Защита </a:t>
            </a:r>
          </a:p>
          <a:p>
            <a:pPr algn="ctr"/>
            <a:r>
              <a:rPr lang="ru-RU" b="1">
                <a:solidFill>
                  <a:srgbClr val="008080"/>
                </a:solidFill>
              </a:rPr>
              <a:t>проектов</a:t>
            </a:r>
          </a:p>
        </p:txBody>
      </p:sp>
      <p:sp>
        <p:nvSpPr>
          <p:cNvPr id="8204" name="Oval 24"/>
          <p:cNvSpPr>
            <a:spLocks noChangeArrowheads="1"/>
          </p:cNvSpPr>
          <p:nvPr/>
        </p:nvSpPr>
        <p:spPr bwMode="auto">
          <a:xfrm>
            <a:off x="4486275" y="3676650"/>
            <a:ext cx="4089400" cy="1049338"/>
          </a:xfrm>
          <a:prstGeom prst="ellipse">
            <a:avLst/>
          </a:prstGeom>
          <a:solidFill>
            <a:srgbClr val="FFCC99"/>
          </a:solidFill>
          <a:ln w="76200" cmpd="tri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8080"/>
                </a:solidFill>
              </a:rPr>
              <a:t>IV.    </a:t>
            </a:r>
            <a:r>
              <a:rPr lang="ru-RU" sz="1600" b="1">
                <a:solidFill>
                  <a:srgbClr val="008080"/>
                </a:solidFill>
              </a:rPr>
              <a:t>Вводный инструктаж </a:t>
            </a:r>
          </a:p>
          <a:p>
            <a:pPr algn="ctr"/>
            <a:r>
              <a:rPr lang="ru-RU" sz="1600" b="1">
                <a:solidFill>
                  <a:srgbClr val="008080"/>
                </a:solidFill>
              </a:rPr>
              <a:t>к уроку</a:t>
            </a:r>
          </a:p>
        </p:txBody>
      </p:sp>
      <p:sp>
        <p:nvSpPr>
          <p:cNvPr id="8205" name="Text Box 26"/>
          <p:cNvSpPr txBox="1">
            <a:spLocks noChangeArrowheads="1"/>
          </p:cNvSpPr>
          <p:nvPr/>
        </p:nvSpPr>
        <p:spPr bwMode="auto">
          <a:xfrm>
            <a:off x="8583613" y="57531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8206" name="Line 30"/>
          <p:cNvSpPr>
            <a:spLocks noChangeShapeType="1"/>
          </p:cNvSpPr>
          <p:nvPr/>
        </p:nvSpPr>
        <p:spPr bwMode="auto">
          <a:xfrm>
            <a:off x="57959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8195" grpId="0" animBg="1"/>
      <p:bldP spid="8196" grpId="0" animBg="1"/>
      <p:bldP spid="8201" grpId="0" animBg="1"/>
      <p:bldP spid="8202" grpId="0" animBg="1"/>
      <p:bldP spid="8203" grpId="0" animBg="1"/>
      <p:bldP spid="82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Вводный инструктаж 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Каждый учащийся получит по три отметки: за пояснительную записку, за изделие и публичное выступление. Это краткое сообщение 5-7 минут, по своим проектам, которое должно содержать: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название темы проекта, ее обоснование;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краткую историческую справку (при необходимости);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практическое назначение;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дизайн-спецификацию;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краткую характеристику конструкции изделия – материалов, технологических  приемов;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краткий экономический расчет, примерную стоимость изделия;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экологическую справку;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эстетическую справку;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самоанализ результатов работы.</a:t>
            </a:r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Защита проектов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аздел «Предпринимательство»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2" action="ppaction://hlinksldjump"/>
              </a:rPr>
              <a:t>проект «Бизнес-план»;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аздел «Дизайн интерьеров»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проект «Пламень и лед»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аздел « Рукоделие»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4" action="ppaction://hlinksldjump"/>
              </a:rPr>
              <a:t>проекты «Цветочная поляна»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5" action="ppaction://hlinksldjump"/>
              </a:rPr>
              <a:t>«Сумка-цветок»;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аздел «Информационные технологии»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проект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6" action="ppaction://hlinksldjump"/>
              </a:rPr>
              <a:t>«Вирусная реклама»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аздел «Салон красоты»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проект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7" action="ppaction://hlinksldjump"/>
              </a:rPr>
              <a:t>«Праздничный макияж»;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аздел «Кулинария»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проект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hlinkClick r:id="rId8" action="ppaction://hlinksldjump"/>
              </a:rPr>
              <a:t>«Сибирские пельмени»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 </a:t>
            </a:r>
            <a:r>
              <a:rPr lang="ru-RU" sz="4000" b="1" dirty="0" smtClean="0"/>
              <a:t>проект «Бизнес-план»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700" cy="449262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Бизнес-план  это документ, на основании которого партнеры и инвесторы дают деньги.</a:t>
            </a: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 бизнес-плане должны быть изложены планы на сегодня и на перспективу, снабженные всеми необходимыми расчетами и графиками.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8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979" t="3542" r="52200" b="2"/>
          <a:stretch>
            <a:fillRect/>
          </a:stretch>
        </p:blipFill>
        <p:spPr>
          <a:xfrm>
            <a:off x="5578475" y="1874838"/>
            <a:ext cx="2670175" cy="42846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Орбита">
  <a:themeElements>
    <a:clrScheme name="">
      <a:dk1>
        <a:srgbClr val="004644"/>
      </a:dk1>
      <a:lt1>
        <a:srgbClr val="FFFFCC"/>
      </a:lt1>
      <a:dk2>
        <a:srgbClr val="33CCCC"/>
      </a:dk2>
      <a:lt2>
        <a:srgbClr val="FFCC66"/>
      </a:lt2>
      <a:accent1>
        <a:srgbClr val="009999"/>
      </a:accent1>
      <a:accent2>
        <a:srgbClr val="605ADA"/>
      </a:accent2>
      <a:accent3>
        <a:srgbClr val="ADE2E2"/>
      </a:accent3>
      <a:accent4>
        <a:srgbClr val="DADAAE"/>
      </a:accent4>
      <a:accent5>
        <a:srgbClr val="AACACA"/>
      </a:accent5>
      <a:accent6>
        <a:srgbClr val="5651C5"/>
      </a:accent6>
      <a:hlink>
        <a:srgbClr val="66FFCC"/>
      </a:hlink>
      <a:folHlink>
        <a:srgbClr val="00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0">
        <a:dk1>
          <a:srgbClr val="00827F"/>
        </a:dk1>
        <a:lt1>
          <a:srgbClr val="CCFFFF"/>
        </a:lt1>
        <a:dk2>
          <a:srgbClr val="33CCCC"/>
        </a:dk2>
        <a:lt2>
          <a:srgbClr val="FFCC66"/>
        </a:lt2>
        <a:accent1>
          <a:srgbClr val="009999"/>
        </a:accent1>
        <a:accent2>
          <a:srgbClr val="605ADA"/>
        </a:accent2>
        <a:accent3>
          <a:srgbClr val="ADE2E2"/>
        </a:accent3>
        <a:accent4>
          <a:srgbClr val="AEDADA"/>
        </a:accent4>
        <a:accent5>
          <a:srgbClr val="AACACA"/>
        </a:accent5>
        <a:accent6>
          <a:srgbClr val="5651C5"/>
        </a:accent6>
        <a:hlink>
          <a:srgbClr val="66FFCC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1">
        <a:dk1>
          <a:srgbClr val="009999"/>
        </a:dk1>
        <a:lt1>
          <a:srgbClr val="33CCCC"/>
        </a:lt1>
        <a:dk2>
          <a:srgbClr val="FFCC66"/>
        </a:dk2>
        <a:lt2>
          <a:srgbClr val="00827F"/>
        </a:lt2>
        <a:accent1>
          <a:srgbClr val="009999"/>
        </a:accent1>
        <a:accent2>
          <a:srgbClr val="605ADA"/>
        </a:accent2>
        <a:accent3>
          <a:srgbClr val="ADE2E2"/>
        </a:accent3>
        <a:accent4>
          <a:srgbClr val="008282"/>
        </a:accent4>
        <a:accent5>
          <a:srgbClr val="AACACA"/>
        </a:accent5>
        <a:accent6>
          <a:srgbClr val="5651C5"/>
        </a:accent6>
        <a:hlink>
          <a:srgbClr val="66FFC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12">
        <a:dk1>
          <a:srgbClr val="33CCCC"/>
        </a:dk1>
        <a:lt1>
          <a:srgbClr val="33CCCC"/>
        </a:lt1>
        <a:dk2>
          <a:srgbClr val="FFCC66"/>
        </a:dk2>
        <a:lt2>
          <a:srgbClr val="00827F"/>
        </a:lt2>
        <a:accent1>
          <a:srgbClr val="009999"/>
        </a:accent1>
        <a:accent2>
          <a:srgbClr val="605ADA"/>
        </a:accent2>
        <a:accent3>
          <a:srgbClr val="ADE2E2"/>
        </a:accent3>
        <a:accent4>
          <a:srgbClr val="2AAEAE"/>
        </a:accent4>
        <a:accent5>
          <a:srgbClr val="AACACA"/>
        </a:accent5>
        <a:accent6>
          <a:srgbClr val="5651C5"/>
        </a:accent6>
        <a:hlink>
          <a:srgbClr val="66FFC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13">
        <a:dk1>
          <a:srgbClr val="004644"/>
        </a:dk1>
        <a:lt1>
          <a:srgbClr val="CCFFFF"/>
        </a:lt1>
        <a:dk2>
          <a:srgbClr val="33CCCC"/>
        </a:dk2>
        <a:lt2>
          <a:srgbClr val="FFCC66"/>
        </a:lt2>
        <a:accent1>
          <a:srgbClr val="009999"/>
        </a:accent1>
        <a:accent2>
          <a:srgbClr val="605ADA"/>
        </a:accent2>
        <a:accent3>
          <a:srgbClr val="ADE2E2"/>
        </a:accent3>
        <a:accent4>
          <a:srgbClr val="AEDADA"/>
        </a:accent4>
        <a:accent5>
          <a:srgbClr val="AACACA"/>
        </a:accent5>
        <a:accent6>
          <a:srgbClr val="5651C5"/>
        </a:accent6>
        <a:hlink>
          <a:srgbClr val="66FFCC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4">
        <a:dk1>
          <a:srgbClr val="004644"/>
        </a:dk1>
        <a:lt1>
          <a:srgbClr val="66CCFF"/>
        </a:lt1>
        <a:dk2>
          <a:srgbClr val="33CCCC"/>
        </a:dk2>
        <a:lt2>
          <a:srgbClr val="FFCC66"/>
        </a:lt2>
        <a:accent1>
          <a:srgbClr val="009999"/>
        </a:accent1>
        <a:accent2>
          <a:srgbClr val="605ADA"/>
        </a:accent2>
        <a:accent3>
          <a:srgbClr val="ADE2E2"/>
        </a:accent3>
        <a:accent4>
          <a:srgbClr val="56AEDA"/>
        </a:accent4>
        <a:accent5>
          <a:srgbClr val="AACACA"/>
        </a:accent5>
        <a:accent6>
          <a:srgbClr val="5651C5"/>
        </a:accent6>
        <a:hlink>
          <a:srgbClr val="66FFCC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5">
        <a:dk1>
          <a:srgbClr val="004644"/>
        </a:dk1>
        <a:lt1>
          <a:srgbClr val="FFFFFF"/>
        </a:lt1>
        <a:dk2>
          <a:srgbClr val="33CCCC"/>
        </a:dk2>
        <a:lt2>
          <a:srgbClr val="FFCC66"/>
        </a:lt2>
        <a:accent1>
          <a:srgbClr val="009999"/>
        </a:accent1>
        <a:accent2>
          <a:srgbClr val="605ADA"/>
        </a:accent2>
        <a:accent3>
          <a:srgbClr val="ADE2E2"/>
        </a:accent3>
        <a:accent4>
          <a:srgbClr val="DADADA"/>
        </a:accent4>
        <a:accent5>
          <a:srgbClr val="AACACA"/>
        </a:accent5>
        <a:accent6>
          <a:srgbClr val="5651C5"/>
        </a:accent6>
        <a:hlink>
          <a:srgbClr val="66FFCC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6">
        <a:dk1>
          <a:srgbClr val="004644"/>
        </a:dk1>
        <a:lt1>
          <a:srgbClr val="FFFF66"/>
        </a:lt1>
        <a:dk2>
          <a:srgbClr val="33CCCC"/>
        </a:dk2>
        <a:lt2>
          <a:srgbClr val="FFCC66"/>
        </a:lt2>
        <a:accent1>
          <a:srgbClr val="009999"/>
        </a:accent1>
        <a:accent2>
          <a:srgbClr val="605ADA"/>
        </a:accent2>
        <a:accent3>
          <a:srgbClr val="ADE2E2"/>
        </a:accent3>
        <a:accent4>
          <a:srgbClr val="DADA56"/>
        </a:accent4>
        <a:accent5>
          <a:srgbClr val="AACACA"/>
        </a:accent5>
        <a:accent6>
          <a:srgbClr val="5651C5"/>
        </a:accent6>
        <a:hlink>
          <a:srgbClr val="66FFCC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1687</TotalTime>
  <Words>968</Words>
  <Application>Microsoft Office PowerPoint</Application>
  <PresentationFormat>Экран (4:3)</PresentationFormat>
  <Paragraphs>200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Wingdings</vt:lpstr>
      <vt:lpstr>Calibri</vt:lpstr>
      <vt:lpstr>Corbel</vt:lpstr>
      <vt:lpstr>Орбита</vt:lpstr>
      <vt:lpstr>МКОУ Рудовской средней общеобразовательной школы Жигаловского района Иркутской области»</vt:lpstr>
      <vt:lpstr>Актуальность </vt:lpstr>
      <vt:lpstr>Цели урока: </vt:lpstr>
      <vt:lpstr>Задачи урока:</vt:lpstr>
      <vt:lpstr>           «Не существует сколько-нибудь достоверных тестов на одарённость, кроме тех которые появляются в результате активного участия хотя бы в самой маленькой поисково-исследовательской работе.»                                                                                                                                                                                                   А. И. Колмогоров. </vt:lpstr>
      <vt:lpstr>Структура урока </vt:lpstr>
      <vt:lpstr>Вводный инструктаж   </vt:lpstr>
      <vt:lpstr>Защита проектов</vt:lpstr>
      <vt:lpstr> проект «Бизнес-план»</vt:lpstr>
      <vt:lpstr>Резюме проекта</vt:lpstr>
      <vt:lpstr>проект «Пламень и лед»</vt:lpstr>
      <vt:lpstr>«Хай-тек»</vt:lpstr>
      <vt:lpstr>проект «Цветочная поляна»</vt:lpstr>
      <vt:lpstr>проект «Сумка-цветок»</vt:lpstr>
      <vt:lpstr>проект «Вирусная реклама»</vt:lpstr>
      <vt:lpstr>проект «Праздничный макияж»</vt:lpstr>
      <vt:lpstr>“Профессия визажист”.</vt:lpstr>
      <vt:lpstr>проект «Прическа для выпускного бала»</vt:lpstr>
      <vt:lpstr>проект «Сибирские пельмени»</vt:lpstr>
      <vt:lpstr>Можно с уверенностью сказать, что проектное обучение, направленное на развитие творчески активной личности, поможет сформировать новых Менделеевых, Туполевых, Ломоносовых, поколение творцов, умеющих превращать свои мечты в реальность, приумножая славу государства Российского. А самое главное поколение умеющих быть счастливыми!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проект:</dc:title>
  <dc:creator>Гановская</dc:creator>
  <cp:lastModifiedBy>re</cp:lastModifiedBy>
  <cp:revision>120</cp:revision>
  <dcterms:created xsi:type="dcterms:W3CDTF">2008-12-23T06:29:49Z</dcterms:created>
  <dcterms:modified xsi:type="dcterms:W3CDTF">2014-04-11T22:12:28Z</dcterms:modified>
</cp:coreProperties>
</file>