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76" r:id="rId11"/>
    <p:sldId id="277" r:id="rId12"/>
    <p:sldId id="264" r:id="rId13"/>
    <p:sldId id="265" r:id="rId14"/>
    <p:sldId id="266" r:id="rId15"/>
    <p:sldId id="278" r:id="rId16"/>
    <p:sldId id="267" r:id="rId17"/>
    <p:sldId id="268" r:id="rId18"/>
    <p:sldId id="273" r:id="rId19"/>
    <p:sldId id="280" r:id="rId20"/>
    <p:sldId id="269" r:id="rId21"/>
    <p:sldId id="281" r:id="rId22"/>
    <p:sldId id="270" r:id="rId23"/>
    <p:sldId id="271" r:id="rId24"/>
    <p:sldId id="272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28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D132F9-C440-4F0B-91B2-591A34E8EC6B}" type="datetimeFigureOut">
              <a:rPr lang="ru-RU" smtClean="0"/>
              <a:pPr/>
              <a:t>22.03.2014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3F7FEE-0B24-46C3-9B86-994F7E3DC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hyperlink" Target="&#1057;&#1091;&#1087;&#1077;&#1088;%20&#1092;&#1080;&#1079;&#1082;&#1091;&#1083;&#1100;&#1090;&#1084;&#1080;&#1085;&#1091;&#1090;&#1082;&#1072;.exe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933056"/>
            <a:ext cx="6512511" cy="1582112"/>
          </a:xfrm>
        </p:spPr>
        <p:txBody>
          <a:bodyPr/>
          <a:lstStyle/>
          <a:p>
            <a:pPr algn="l"/>
            <a:r>
              <a:rPr lang="ru-RU" sz="2800" dirty="0" err="1" smtClean="0"/>
              <a:t>Мамакина</a:t>
            </a:r>
            <a:r>
              <a:rPr lang="ru-RU" sz="2800" dirty="0" smtClean="0"/>
              <a:t> Марина Николаевна,</a:t>
            </a:r>
            <a:br>
              <a:rPr lang="ru-RU" sz="2800" dirty="0" smtClean="0"/>
            </a:br>
            <a:r>
              <a:rPr lang="ru-RU" sz="2800" dirty="0" smtClean="0"/>
              <a:t>учитель математики высшей квалификационной категории.</a:t>
            </a:r>
            <a:br>
              <a:rPr lang="ru-RU" sz="2800" dirty="0" smtClean="0"/>
            </a:br>
            <a:r>
              <a:rPr lang="ru-RU" sz="2800" dirty="0" smtClean="0"/>
              <a:t>МБОУ «СОШ № 2», </a:t>
            </a:r>
            <a:r>
              <a:rPr lang="ru-RU" sz="2800" smtClean="0"/>
              <a:t>город Корсаков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Сахалинской области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24814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Математика</a:t>
            </a:r>
          </a:p>
          <a:p>
            <a:pPr algn="ctr"/>
            <a:r>
              <a:rPr lang="ru-RU" sz="4000" b="1" dirty="0" smtClean="0"/>
              <a:t>6 класс</a:t>
            </a:r>
          </a:p>
          <a:p>
            <a:pPr algn="ctr"/>
            <a:r>
              <a:rPr lang="ru-RU" sz="4000" b="1" dirty="0" smtClean="0"/>
              <a:t>Тема урока:</a:t>
            </a:r>
          </a:p>
          <a:p>
            <a:pPr algn="ctr"/>
            <a:r>
              <a:rPr lang="ru-RU" sz="4000" b="1" dirty="0" smtClean="0"/>
              <a:t> «Решение уравнений»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211329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32656"/>
            <a:ext cx="6512511" cy="864096"/>
          </a:xfrm>
        </p:spPr>
        <p:txBody>
          <a:bodyPr/>
          <a:lstStyle/>
          <a:p>
            <a:pPr algn="l"/>
            <a:r>
              <a:rPr lang="ru-RU" dirty="0" smtClean="0"/>
              <a:t>Способы решения уравнений: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916832"/>
            <a:ext cx="9036496" cy="4824536"/>
          </a:xfrm>
        </p:spPr>
        <p:txBody>
          <a:bodyPr>
            <a:normAutofit/>
          </a:bodyPr>
          <a:lstStyle/>
          <a:p>
            <a:r>
              <a:rPr lang="ru-RU" sz="3900" b="1" dirty="0" smtClean="0"/>
              <a:t>1</a:t>
            </a:r>
            <a:r>
              <a:rPr lang="ru-RU" sz="4400" b="1" dirty="0" smtClean="0"/>
              <a:t>. Нахождение неизвестных компонентов арифметических действий;</a:t>
            </a:r>
          </a:p>
          <a:p>
            <a:r>
              <a:rPr lang="ru-RU" sz="4400" b="1" dirty="0" smtClean="0"/>
              <a:t>2. Основное свойство пропорции;</a:t>
            </a:r>
          </a:p>
          <a:p>
            <a:r>
              <a:rPr lang="ru-RU" sz="4400" b="1" dirty="0" smtClean="0"/>
              <a:t>3. Перебором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41854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</a:t>
            </a:r>
            <a:r>
              <a:rPr lang="ru-RU" sz="6600" b="1" dirty="0" smtClean="0"/>
              <a:t>  1)     Х </a:t>
            </a:r>
            <a:r>
              <a:rPr lang="ru-RU" sz="6600" b="1" dirty="0"/>
              <a:t>+ 5 = </a:t>
            </a:r>
            <a:r>
              <a:rPr lang="ru-RU" sz="6600" b="1" dirty="0" smtClean="0"/>
              <a:t>17;</a:t>
            </a:r>
          </a:p>
          <a:p>
            <a:pPr algn="ctr"/>
            <a:r>
              <a:rPr lang="ru-RU" sz="6600" b="1" dirty="0" smtClean="0"/>
              <a:t>2</a:t>
            </a:r>
            <a:r>
              <a:rPr lang="ru-RU" sz="6600" b="1" dirty="0"/>
              <a:t>)     3х = 15;</a:t>
            </a:r>
          </a:p>
          <a:p>
            <a:pPr algn="ctr"/>
            <a:r>
              <a:rPr lang="ru-RU" sz="6600" b="1" dirty="0"/>
              <a:t>      3)     8х + х = 18;</a:t>
            </a:r>
          </a:p>
          <a:p>
            <a:pPr algn="ctr"/>
            <a:r>
              <a:rPr lang="ru-RU" sz="6600" b="1" dirty="0"/>
              <a:t>  4)    3х = 4 – х.</a:t>
            </a:r>
            <a:endParaRPr lang="ru-RU" sz="6600" dirty="0"/>
          </a:p>
        </p:txBody>
      </p:sp>
    </p:spTree>
    <p:extLst>
      <p:ext uri="{BB962C8B-B14F-4D97-AF65-F5344CB8AC3E}">
        <p14:creationId xmlns="" xmlns:p14="http://schemas.microsoft.com/office/powerpoint/2010/main" val="803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332656"/>
            <a:ext cx="2448272" cy="576064"/>
          </a:xfrm>
        </p:spPr>
        <p:txBody>
          <a:bodyPr/>
          <a:lstStyle/>
          <a:p>
            <a:pPr algn="ctr"/>
            <a:r>
              <a:rPr lang="ru-RU" b="1" dirty="0" smtClean="0"/>
              <a:t>Цель: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8037512" cy="43204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6000" b="1" dirty="0" smtClean="0"/>
              <a:t>«Научиться решать уравнения, содержащие неизвестное в обеих частях уравнения»</a:t>
            </a:r>
            <a:endParaRPr lang="ru-RU" sz="6000" b="1" dirty="0"/>
          </a:p>
        </p:txBody>
      </p:sp>
    </p:spTree>
    <p:extLst>
      <p:ext uri="{BB962C8B-B14F-4D97-AF65-F5344CB8AC3E}">
        <p14:creationId xmlns="" xmlns:p14="http://schemas.microsoft.com/office/powerpoint/2010/main" val="2484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92696"/>
            <a:ext cx="6512511" cy="4822472"/>
          </a:xfrm>
        </p:spPr>
        <p:txBody>
          <a:bodyPr/>
          <a:lstStyle/>
          <a:p>
            <a:pPr algn="ctr"/>
            <a:r>
              <a:rPr lang="ru-RU" b="1" dirty="0" smtClean="0"/>
              <a:t>ТЕМА УРОКА: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204864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/>
              <a:t>РЕШЕНИЕ УРАВНЕНИЙ</a:t>
            </a:r>
            <a:endParaRPr lang="ru-RU" sz="6600" b="1" dirty="0"/>
          </a:p>
        </p:txBody>
      </p:sp>
    </p:spTree>
    <p:extLst>
      <p:ext uri="{BB962C8B-B14F-4D97-AF65-F5344CB8AC3E}">
        <p14:creationId xmlns="" xmlns:p14="http://schemas.microsoft.com/office/powerpoint/2010/main" val="8264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рина\Desktop\картинки\confus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714752"/>
            <a:ext cx="3071802" cy="3143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988840"/>
            <a:ext cx="6552728" cy="4752528"/>
          </a:xfrm>
        </p:spPr>
        <p:txBody>
          <a:bodyPr/>
          <a:lstStyle/>
          <a:p>
            <a:r>
              <a:rPr lang="ru-RU" sz="4000" dirty="0"/>
              <a:t>При решении уравнения можно переносить слагаемые из одной его части в другую, изменяя при этом их знаки на противоположные.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185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9600" b="1" dirty="0" smtClean="0"/>
              <a:t>3х = 4 - х</a:t>
            </a:r>
            <a:endParaRPr lang="ru-RU" sz="9600" b="1" dirty="0"/>
          </a:p>
        </p:txBody>
      </p:sp>
    </p:spTree>
    <p:extLst>
      <p:ext uri="{BB962C8B-B14F-4D97-AF65-F5344CB8AC3E}">
        <p14:creationId xmlns="" xmlns:p14="http://schemas.microsoft.com/office/powerpoint/2010/main" val="97271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864096"/>
          </a:xfrm>
        </p:spPr>
        <p:txBody>
          <a:bodyPr/>
          <a:lstStyle/>
          <a:p>
            <a:pPr algn="l"/>
            <a:r>
              <a:rPr lang="ru-RU" sz="4000" i="1" u="sng" dirty="0" smtClean="0"/>
              <a:t>Правило переноса слагаемых:</a:t>
            </a:r>
            <a:endParaRPr lang="ru-RU" sz="4000" i="1" u="sng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628800"/>
            <a:ext cx="8640960" cy="4338816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При решении уравнения можно переносить слагаемые из одной его части в другую, изменяя при этом их знаки на противоположные.</a:t>
            </a:r>
            <a:endParaRPr lang="ru-RU" sz="4800" b="1" dirty="0"/>
          </a:p>
        </p:txBody>
      </p:sp>
    </p:spTree>
    <p:extLst>
      <p:ext uri="{BB962C8B-B14F-4D97-AF65-F5344CB8AC3E}">
        <p14:creationId xmlns="" xmlns:p14="http://schemas.microsoft.com/office/powerpoint/2010/main" val="27052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рина\Desktop\картинки\confus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72198" y="3714752"/>
            <a:ext cx="3071802" cy="3143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7236296" cy="4680520"/>
          </a:xfrm>
        </p:spPr>
        <p:txBody>
          <a:bodyPr/>
          <a:lstStyle/>
          <a:p>
            <a:pPr algn="l"/>
            <a:r>
              <a:rPr lang="ru-RU" sz="4400" dirty="0"/>
              <a:t>При решении уравнения можно переносить слагаемые из одной его части в другую, изменяя при этом их знаки на противоположные.</a:t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9692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7200" b="1" dirty="0" smtClean="0"/>
              <a:t>4х – 8 = 6 – 3х</a:t>
            </a:r>
            <a:endParaRPr lang="ru-RU" sz="7200" b="1" dirty="0"/>
          </a:p>
        </p:txBody>
      </p:sp>
    </p:spTree>
    <p:extLst>
      <p:ext uri="{BB962C8B-B14F-4D97-AF65-F5344CB8AC3E}">
        <p14:creationId xmlns="" xmlns:p14="http://schemas.microsoft.com/office/powerpoint/2010/main" val="7657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20688"/>
            <a:ext cx="8856984" cy="576064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АЛГОРИТМ.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dirty="0" smtClean="0"/>
              <a:t>1. Перенести слагаемые с неизвестным в левую часть уравнения, без неизвестного в правую меняя знак на противоположный;</a:t>
            </a:r>
            <a:br>
              <a:rPr lang="ru-RU" sz="3600" dirty="0" smtClean="0"/>
            </a:br>
            <a:r>
              <a:rPr lang="ru-RU" sz="3600" dirty="0" smtClean="0"/>
              <a:t>2.  Привести подобные слагаемые;</a:t>
            </a:r>
            <a:br>
              <a:rPr lang="ru-RU" sz="3600" dirty="0" smtClean="0"/>
            </a:br>
            <a:r>
              <a:rPr lang="ru-RU" sz="3600" dirty="0" smtClean="0"/>
              <a:t>3.   Найти неизвестный множитель.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7608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55550637"/>
              </p:ext>
            </p:extLst>
          </p:nvPr>
        </p:nvGraphicFramePr>
        <p:xfrm>
          <a:off x="6156176" y="5877272"/>
          <a:ext cx="1728787" cy="481013"/>
        </p:xfrm>
        <a:graphic>
          <a:graphicData uri="http://schemas.openxmlformats.org/presentationml/2006/ole">
            <p:oleObj spid="_x0000_s1047" name="Объект упаковщика для оболочки" showAsIcon="1" r:id="rId3" imgW="1729440" imgH="480960" progId="Package">
              <p:embed/>
            </p:oleObj>
          </a:graphicData>
        </a:graphic>
      </p:graphicFrame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87433330"/>
              </p:ext>
            </p:extLst>
          </p:nvPr>
        </p:nvGraphicFramePr>
        <p:xfrm>
          <a:off x="7303904" y="692696"/>
          <a:ext cx="1728788" cy="481013"/>
        </p:xfrm>
        <a:graphic>
          <a:graphicData uri="http://schemas.openxmlformats.org/presentationml/2006/ole">
            <p:oleObj spid="_x0000_s1048" name="Объект упаковщика для оболочки" showAsIcon="1" r:id="rId6" imgW="1729440" imgH="48096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991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4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0392" y="4365104"/>
            <a:ext cx="216024" cy="12736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328591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sz="4400" b="1" dirty="0" smtClean="0"/>
              <a:t>Девиз урока:</a:t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i="1" dirty="0" smtClean="0"/>
              <a:t>   «</a:t>
            </a: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Нет ничего дороже для                  человека того, </a:t>
            </a:r>
            <a:b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      чтобы хорошо мыслить</a:t>
            </a:r>
            <a:r>
              <a:rPr lang="ru-RU" sz="4400" b="1" i="1" dirty="0" smtClean="0"/>
              <a:t>»</a:t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dirty="0" smtClean="0"/>
              <a:t>                           Л.Н. Толстой</a:t>
            </a:r>
            <a:endParaRPr lang="ru-RU" sz="4400" b="1" dirty="0"/>
          </a:p>
        </p:txBody>
      </p:sp>
      <p:pic>
        <p:nvPicPr>
          <p:cNvPr id="4" name="Picture 2" descr="C:\Users\марина\Desktop\картинки\12345гш\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861048"/>
            <a:ext cx="2714612" cy="285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59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7" cy="6192688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3х – 17 = 8х + 18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dirty="0"/>
              <a:t>При решении уравнения можно переносить слагаемые из одной его части в другую, изменяя при этом их знаки на противоположные.</a:t>
            </a:r>
            <a:br>
              <a:rPr lang="ru-RU" sz="4400" dirty="0"/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l"/>
            <a:r>
              <a:rPr lang="ru-RU" u="sng" dirty="0"/>
              <a:t>Работа в парах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>10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m – 11 = 7m + 16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;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u="sng" dirty="0">
                <a:effectLst/>
              </a:rPr>
              <a:t>Самостоятельная работа</a:t>
            </a:r>
            <a:r>
              <a:rPr lang="ru-RU" dirty="0">
                <a:effectLst/>
              </a:rPr>
              <a:t>: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1 вариант</a:t>
            </a:r>
            <a:br>
              <a:rPr lang="ru-RU" i="1" dirty="0">
                <a:effectLst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11m – 4 = -22 + 5m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i="1" dirty="0">
                <a:effectLst/>
              </a:rPr>
              <a:t>2- вариант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>7х – 11 = 10х + 16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727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2656"/>
            <a:ext cx="8820471" cy="6264696"/>
          </a:xfrm>
        </p:spPr>
        <p:txBody>
          <a:bodyPr/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Домашнее задание:</a:t>
            </a:r>
            <a:br>
              <a:rPr lang="ru-RU" dirty="0" smtClean="0">
                <a:effectLst/>
              </a:rPr>
            </a:br>
            <a:r>
              <a:rPr lang="ru-RU" sz="6000" dirty="0" smtClean="0">
                <a:effectLst/>
              </a:rPr>
              <a:t>п</a:t>
            </a:r>
            <a:r>
              <a:rPr lang="ru-RU" sz="6000" dirty="0">
                <a:effectLst/>
              </a:rPr>
              <a:t>. </a:t>
            </a:r>
            <a:r>
              <a:rPr lang="ru-RU" sz="6000" dirty="0" smtClean="0">
                <a:effectLst/>
              </a:rPr>
              <a:t>18, </a:t>
            </a:r>
            <a:r>
              <a:rPr lang="ru-RU" sz="6000" dirty="0">
                <a:effectLst/>
              </a:rPr>
              <a:t>выучить </a:t>
            </a:r>
            <a:r>
              <a:rPr lang="ru-RU" sz="6000" dirty="0" smtClean="0">
                <a:effectLst/>
              </a:rPr>
              <a:t>правило, стр. 165</a:t>
            </a:r>
            <a:r>
              <a:rPr lang="ru-RU" sz="6000" dirty="0">
                <a:effectLst/>
              </a:rPr>
              <a:t/>
            </a:r>
            <a:br>
              <a:rPr lang="ru-RU" sz="6000" dirty="0">
                <a:effectLst/>
              </a:rPr>
            </a:br>
            <a:r>
              <a:rPr lang="ru-RU" sz="6000" dirty="0" smtClean="0">
                <a:effectLst/>
              </a:rPr>
              <a:t>стр. 166 № </a:t>
            </a:r>
            <a:r>
              <a:rPr lang="ru-RU" sz="6000" dirty="0">
                <a:effectLst/>
              </a:rPr>
              <a:t>548 (1,2,3</a:t>
            </a:r>
            <a:r>
              <a:rPr lang="ru-RU" sz="6000" dirty="0" smtClean="0">
                <a:effectLst/>
              </a:rPr>
              <a:t>)</a:t>
            </a:r>
            <a:br>
              <a:rPr lang="ru-RU" sz="6000" dirty="0" smtClean="0">
                <a:effectLst/>
              </a:rPr>
            </a:br>
            <a:r>
              <a:rPr lang="ru-RU" sz="6000" dirty="0">
                <a:effectLst/>
              </a:rPr>
              <a:t>4(1 – 0,5а) = -2(3 + 2а)</a:t>
            </a:r>
            <a:br>
              <a:rPr lang="ru-RU" sz="6000" dirty="0">
                <a:effectLst/>
              </a:rPr>
            </a:br>
            <a:r>
              <a:rPr lang="ru-RU" sz="6000" dirty="0">
                <a:effectLst/>
              </a:rPr>
              <a:t/>
            </a:r>
            <a:br>
              <a:rPr lang="ru-RU" sz="6000" dirty="0">
                <a:effectLst/>
              </a:rPr>
            </a:br>
            <a:endParaRPr lang="ru-RU" sz="6000" dirty="0"/>
          </a:p>
        </p:txBody>
      </p:sp>
      <p:pic>
        <p:nvPicPr>
          <p:cNvPr id="5" name="Picture 2" descr="C:\Users\марина\Desktop\картинки\12345гш\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16632"/>
            <a:ext cx="2714612" cy="285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45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3999" cy="6552728"/>
          </a:xfrm>
        </p:spPr>
        <p:txBody>
          <a:bodyPr/>
          <a:lstStyle/>
          <a:p>
            <a:pPr algn="l"/>
            <a:r>
              <a:rPr lang="ru-RU" sz="2800" dirty="0">
                <a:effectLst/>
              </a:rPr>
              <a:t>1.Я понял новый способ решения уравнений  -----------------------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2. Я знаю, как решать уравнения, используя новый способ решения уравнений ------ 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                                                                                                                                      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3. В самостоятельной работе у меня не было ошибок------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           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4. Я допустил(а) ошибки в самостоятельной работе(перечислить их)  -------</a:t>
            </a:r>
            <a:r>
              <a:rPr lang="ru-RU" sz="2800" u="sng" dirty="0">
                <a:effectLst/>
              </a:rPr>
              <a:t>  </a:t>
            </a:r>
            <a:r>
              <a:rPr lang="ru-RU" sz="2800" u="sng" dirty="0" smtClean="0">
                <a:effectLst/>
              </a:rPr>
              <a:t/>
            </a:r>
            <a:br>
              <a:rPr lang="ru-RU" sz="2800" u="sng" dirty="0" smtClean="0">
                <a:effectLst/>
              </a:rPr>
            </a:br>
            <a:r>
              <a:rPr lang="ru-RU" sz="2800" u="sng" dirty="0" smtClean="0">
                <a:effectLst/>
              </a:rPr>
              <a:t>             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5. Я смогу самостоятельно справиться с домашней работой -------------------   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         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6. Свою работу на уроке я оцениваю оценкой      ------------------------------ </a:t>
            </a:r>
          </a:p>
        </p:txBody>
      </p:sp>
    </p:spTree>
    <p:extLst>
      <p:ext uri="{BB962C8B-B14F-4D97-AF65-F5344CB8AC3E}">
        <p14:creationId xmlns="" xmlns:p14="http://schemas.microsoft.com/office/powerpoint/2010/main" val="10924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5" cy="5976664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/>
              </a:rPr>
              <a:t>«</a:t>
            </a:r>
            <a:r>
              <a:rPr lang="ru-RU" sz="4000" i="1" dirty="0">
                <a:solidFill>
                  <a:schemeClr val="accent1">
                    <a:lumMod val="75000"/>
                  </a:schemeClr>
                </a:solidFill>
                <a:effectLst/>
              </a:rPr>
              <a:t>Мне приходится делить время между политикой и уравнениями. Однако уравнения, по-моему, гораздо важнее. Политика существует только для данного момента, а уравнения будут существовать вечно». </a:t>
            </a:r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                          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(</a:t>
            </a:r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А.Энштейн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effectLst/>
              </a:rPr>
              <a:t>)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57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7200" i="1" dirty="0"/>
              <a:t>Спасибо за урок</a:t>
            </a:r>
          </a:p>
        </p:txBody>
      </p:sp>
      <p:sp>
        <p:nvSpPr>
          <p:cNvPr id="7" name="Улыбающееся лицо 6"/>
          <p:cNvSpPr/>
          <p:nvPr/>
        </p:nvSpPr>
        <p:spPr>
          <a:xfrm>
            <a:off x="3505200" y="4343400"/>
            <a:ext cx="2343150" cy="219551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26" name="Picture 2" descr="C:\Documents and Settings\Admin\Мои документы\Оля\картинки\bells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381000"/>
            <a:ext cx="26193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904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      </a:t>
            </a:r>
            <a:r>
              <a:rPr lang="ru-RU" sz="6000" b="1" dirty="0" smtClean="0"/>
              <a:t>1)     Х + 5 = 17;</a:t>
            </a:r>
          </a:p>
          <a:p>
            <a:pPr marL="0" indent="0" algn="ctr">
              <a:buNone/>
            </a:pPr>
            <a:r>
              <a:rPr lang="ru-RU" sz="6000" b="1" dirty="0" smtClean="0"/>
              <a:t>2)     3х = 15;</a:t>
            </a:r>
          </a:p>
          <a:p>
            <a:pPr marL="0" indent="0" algn="ctr">
              <a:buNone/>
            </a:pPr>
            <a:r>
              <a:rPr lang="ru-RU" sz="6000" b="1" dirty="0"/>
              <a:t> </a:t>
            </a:r>
            <a:r>
              <a:rPr lang="ru-RU" sz="6000" b="1" dirty="0" smtClean="0"/>
              <a:t>     3)     8х + х = 18;</a:t>
            </a:r>
          </a:p>
          <a:p>
            <a:pPr marL="0" indent="0" algn="ctr">
              <a:buNone/>
            </a:pPr>
            <a:r>
              <a:rPr lang="ru-RU" sz="6000" b="1" dirty="0"/>
              <a:t> </a:t>
            </a:r>
            <a:r>
              <a:rPr lang="ru-RU" sz="6000" b="1" dirty="0" smtClean="0"/>
              <a:t> 4)    3х = 4 – х.</a:t>
            </a:r>
            <a:endParaRPr lang="ru-RU" sz="6000" b="1" dirty="0"/>
          </a:p>
        </p:txBody>
      </p:sp>
      <p:pic>
        <p:nvPicPr>
          <p:cNvPr id="4" name="Picture 2" descr="C:\Users\марина\Desktop\картинки\12345гш\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789040"/>
            <a:ext cx="2714612" cy="2857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44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3"/>
            <a:ext cx="8229600" cy="3312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Какое равенство называется уравнением?</a:t>
            </a:r>
          </a:p>
        </p:txBody>
      </p:sp>
      <p:pic>
        <p:nvPicPr>
          <p:cNvPr id="4" name="Picture 2" descr="C:\Users\марина\Desktop\картинки\confus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52120" y="3714752"/>
            <a:ext cx="3071802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960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  <a:t>Уравнением называют равенство с неизвестным, значение которой надо найти.</a:t>
            </a:r>
          </a:p>
          <a:p>
            <a:pPr algn="ctr"/>
            <a:endParaRPr lang="ru-RU" sz="6000" b="1" dirty="0"/>
          </a:p>
        </p:txBody>
      </p:sp>
    </p:spTree>
    <p:extLst>
      <p:ext uri="{BB962C8B-B14F-4D97-AF65-F5344CB8AC3E}">
        <p14:creationId xmlns="" xmlns:p14="http://schemas.microsoft.com/office/powerpoint/2010/main" val="32665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Что значит решить уравнение?</a:t>
            </a:r>
          </a:p>
        </p:txBody>
      </p:sp>
      <p:pic>
        <p:nvPicPr>
          <p:cNvPr id="4" name="Picture 2" descr="C:\Users\марина\Desktop\картинки\confus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80112" y="3501008"/>
            <a:ext cx="3071802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3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</a:rPr>
              <a:t>Найти все его корни или убедиться, что это уравнение не имеет корней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2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6000" b="1" dirty="0" smtClean="0"/>
              <a:t>Объясните, что такое корень уравнения?</a:t>
            </a:r>
          </a:p>
          <a:p>
            <a:endParaRPr lang="ru-RU" dirty="0"/>
          </a:p>
        </p:txBody>
      </p:sp>
      <p:pic>
        <p:nvPicPr>
          <p:cNvPr id="4" name="Picture 2" descr="C:\Users\марина\Desktop\картинки\confus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8144" y="3501008"/>
            <a:ext cx="3071802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019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Корнем уравнения называют то значение неизвестного, при котором это уравнение обращается в верное числовое равенство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258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173</TotalTime>
  <Words>321</Words>
  <Application>Microsoft Office PowerPoint</Application>
  <PresentationFormat>Экран (4:3)</PresentationFormat>
  <Paragraphs>41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Воздушный поток</vt:lpstr>
      <vt:lpstr>Объект упаковщика для оболочки</vt:lpstr>
      <vt:lpstr>Мамакина Марина Николаевна, учитель математики высшей квалификационной категории. МБОУ «СОШ № 2», город Корсаков Сахалинской области</vt:lpstr>
      <vt:lpstr>       Девиз урока:     «Нет ничего дороже для                  человека того,        чтобы хорошо мыслить»                             Л.Н. Толстой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Способы решения уравнений:</vt:lpstr>
      <vt:lpstr>Слайд 11</vt:lpstr>
      <vt:lpstr>Цель:</vt:lpstr>
      <vt:lpstr>ТЕМА УРОКА:</vt:lpstr>
      <vt:lpstr>При решении уравнения можно переносить слагаемые из одной его части в другую, изменяя при этом их знаки на противоположные. </vt:lpstr>
      <vt:lpstr>Правило переноса слагаемых:</vt:lpstr>
      <vt:lpstr>При решении уравнения можно переносить слагаемые из одной его части в другую, изменяя при этом их знаки на противоположные. </vt:lpstr>
      <vt:lpstr>            АЛГОРИТМ. 1. Перенести слагаемые с неизвестным в левую часть уравнения, без неизвестного в правую меняя знак на противоположный; 2.  Привести подобные слагаемые; 3.   Найти неизвестный множитель.</vt:lpstr>
      <vt:lpstr>Слайд 18</vt:lpstr>
      <vt:lpstr>Слайд 19</vt:lpstr>
      <vt:lpstr>3х – 17 = 8х + 18  При решении уравнения можно переносить слагаемые из одной его части в другую, изменяя при этом их знаки на противоположные.  </vt:lpstr>
      <vt:lpstr>Работа в парах: 10m – 11 = 7m + 16;  Самостоятельная работа: 1 вариант 11m – 4 = -22 + 5m 2- вариант 7х – 11 = 10х + 16 </vt:lpstr>
      <vt:lpstr> Домашнее задание: п. 18, выучить правило, стр. 165 стр. 166 № 548 (1,2,3) 4(1 – 0,5а) = -2(3 + 2а)  </vt:lpstr>
      <vt:lpstr>1.Я понял новый способ решения уравнений  ----------------------- 2. Я знаю, как решать уравнения, используя новый способ решения уравнений ------                                                                                                                                           3. В самостоятельной работе у меня не было ошибок------               4. Я допустил(а) ошибки в самостоятельной работе(перечислить их)  -------                  5. Я смогу самостоятельно справиться с домашней работой -------------------                6. Свою работу на уроке я оцениваю оценкой      ------------------------------ </vt:lpstr>
      <vt:lpstr>«Мне приходится делить время между политикой и уравнениями. Однако уравнения, по-моему, гораздо важнее. Политика существует только для данного момента, а уравнения будут существовать вечно».                             (А.Энштейн) </vt:lpstr>
      <vt:lpstr>Спасибо за урок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Девиз урока:     «Нет ничего дороже для                  человека того,        чтобы хорошо мыслить»                                Л.Н. Толстой</dc:title>
  <dc:creator>sony</dc:creator>
  <cp:lastModifiedBy>Tata</cp:lastModifiedBy>
  <cp:revision>20</cp:revision>
  <dcterms:created xsi:type="dcterms:W3CDTF">2014-02-15T08:13:01Z</dcterms:created>
  <dcterms:modified xsi:type="dcterms:W3CDTF">2014-03-22T16:08:36Z</dcterms:modified>
</cp:coreProperties>
</file>