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87" r:id="rId2"/>
    <p:sldId id="288" r:id="rId3"/>
    <p:sldId id="290" r:id="rId4"/>
    <p:sldId id="289" r:id="rId5"/>
    <p:sldId id="291" r:id="rId6"/>
    <p:sldId id="292" r:id="rId7"/>
    <p:sldId id="274" r:id="rId8"/>
    <p:sldId id="272" r:id="rId9"/>
    <p:sldId id="273" r:id="rId10"/>
    <p:sldId id="275" r:id="rId11"/>
    <p:sldId id="277" r:id="rId12"/>
    <p:sldId id="266" r:id="rId13"/>
    <p:sldId id="280" r:id="rId14"/>
    <p:sldId id="281" r:id="rId15"/>
    <p:sldId id="267" r:id="rId16"/>
    <p:sldId id="282" r:id="rId17"/>
    <p:sldId id="284" r:id="rId18"/>
    <p:sldId id="297" r:id="rId19"/>
    <p:sldId id="293" r:id="rId20"/>
    <p:sldId id="294" r:id="rId21"/>
    <p:sldId id="295" r:id="rId22"/>
    <p:sldId id="296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73" d="100"/>
          <a:sy n="7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96E28-3F13-4440-8C30-66F029387665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89D62-7482-46E4-B44F-487EE3E1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9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028-A9EA-43B3-B042-8513A89F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F6DA-551D-45BA-BC62-71C695E49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BDEE-9040-4563-B4EA-5F0FD18D8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1F52-1010-4420-8F97-DC796F070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332C-A045-4D54-BFEF-FFD0BC114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821D-621A-4764-9811-981DB9DE6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3878A-5072-416D-97F3-6F8A5830C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3CBB-B99E-4BBE-917D-608AAD153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A1C8-CD32-4C64-92AC-21FE7CE6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40934-81AA-4B19-88C7-615C9B83A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DA9B-38A4-4340-BB32-045683E9C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2A67E-F1E4-4826-B064-CA42F5156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eterna.ru/images/0804/img4220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travelnn.ru/_data/objects/05549/icon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manufactum.de/manufactum/grossbild/83912_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uzofon.com/search/%D0%A7%D0%B0%D0%B9%D0%BA%D0%BE%D0%B2%D1%81%D0%BA%D0%B8%D0%B9%20%D0%92%D1%80%D0%B5%D0%BC%D0%B5%D0%BD%D0%B0%20%D0%B3%D0%BE%D0%B4%D0%B0%20%D0%94%D0%B5%D0%BA%D0%B0%D0%B1%D1%80%D1%8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2684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 Die </a:t>
            </a:r>
            <a:r>
              <a:rPr lang="en-US" sz="3200" dirty="0" err="1" smtClean="0"/>
              <a:t>Jahreszeiten</a:t>
            </a:r>
            <a:r>
              <a:rPr lang="en-US" sz="3200" dirty="0" smtClean="0"/>
              <a:t>. </a:t>
            </a:r>
            <a:r>
              <a:rPr lang="en-US" sz="3200" dirty="0" smtClean="0">
                <a:solidFill>
                  <a:srgbClr val="00B050"/>
                </a:solidFill>
              </a:rPr>
              <a:t>Das Wetter</a:t>
            </a:r>
            <a:r>
              <a:rPr lang="en-US" sz="3200" dirty="0" smtClean="0"/>
              <a:t>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Kleidung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924944"/>
            <a:ext cx="8229600" cy="3599681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Arial" charset="0"/>
              </a:rPr>
              <a:t>Презентация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Arial" charset="0"/>
              </a:rPr>
              <a:t>для проведения урока немецкого языка в </a:t>
            </a:r>
            <a:r>
              <a:rPr lang="en-US" sz="2400" b="1" dirty="0" smtClean="0">
                <a:effectLst/>
                <a:latin typeface="Arial" charset="0"/>
              </a:rPr>
              <a:t>8</a:t>
            </a:r>
            <a:r>
              <a:rPr lang="ru-RU" sz="2400" b="1" dirty="0" smtClean="0">
                <a:effectLst/>
                <a:latin typeface="Arial" charset="0"/>
              </a:rPr>
              <a:t> классе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Arial" charset="0"/>
              </a:rPr>
              <a:t>по </a:t>
            </a:r>
            <a:r>
              <a:rPr lang="ru-RU" sz="2400" b="1" dirty="0" smtClean="0">
                <a:effectLst/>
                <a:latin typeface="Arial" charset="0"/>
              </a:rPr>
              <a:t>теме</a:t>
            </a:r>
            <a:r>
              <a:rPr lang="ru-RU" b="1" dirty="0" smtClean="0">
                <a:effectLst/>
                <a:latin typeface="Arial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Arial" charset="0"/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Arial" charset="0"/>
              </a:rPr>
              <a:t>Времена года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</a:rPr>
              <a:t>.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Arial" charset="0"/>
              </a:rPr>
              <a:t> Погода. Одежда</a:t>
            </a:r>
            <a:r>
              <a:rPr lang="ru-RU" sz="2400" b="1" dirty="0" smtClean="0">
                <a:effectLst/>
                <a:latin typeface="Arial" charset="0"/>
              </a:rPr>
              <a:t>.»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Arial" charset="0"/>
              </a:rPr>
              <a:t>Автор – учитель ОЦ ОАО Газпром г. Москва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Arial" charset="0"/>
              </a:rPr>
              <a:t>   </a:t>
            </a:r>
            <a:r>
              <a:rPr lang="ru-RU" sz="2400" b="1" dirty="0" err="1" smtClean="0">
                <a:effectLst/>
                <a:latin typeface="Arial" charset="0"/>
              </a:rPr>
              <a:t>Фахретдинова</a:t>
            </a:r>
            <a:r>
              <a:rPr lang="ru-RU" sz="2400" b="1" dirty="0" smtClean="0">
                <a:effectLst/>
                <a:latin typeface="Arial" charset="0"/>
              </a:rPr>
              <a:t> Ольга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05488"/>
            <a:ext cx="8229600" cy="8636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 Es taut, und der Schnee liegt nicht mehr überall.</a:t>
            </a:r>
            <a:endParaRPr lang="ru-RU" smtClean="0">
              <a:effectLst/>
            </a:endParaRPr>
          </a:p>
        </p:txBody>
      </p:sp>
      <p:pic>
        <p:nvPicPr>
          <p:cNvPr id="8195" name="Picture 5" descr="1054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052513"/>
            <a:ext cx="30718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908175" y="188913"/>
            <a:ext cx="6551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Frühling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3335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Arial" charset="0"/>
              </a:rPr>
              <a:t> </a:t>
            </a:r>
            <a:r>
              <a:rPr lang="de-DE" smtClean="0">
                <a:effectLst/>
              </a:rPr>
              <a:t>Manchmal könnt ihr schon unter den Bäumen</a:t>
            </a:r>
          </a:p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die ersten Blumen finden.</a:t>
            </a:r>
            <a:endParaRPr lang="ru-RU" smtClean="0">
              <a:effectLst/>
            </a:endParaRPr>
          </a:p>
        </p:txBody>
      </p:sp>
      <p:pic>
        <p:nvPicPr>
          <p:cNvPr id="10243" name="Picture 5" descr="С уважением к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88913"/>
            <a:ext cx="31861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12291" name="Picture 9" descr="Картинка 6 из 66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00188"/>
            <a:ext cx="751681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1268412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   Im Wald sind viele bunte Blumen: rot, gelb, blau, weiß.</a:t>
            </a:r>
            <a:endParaRPr lang="ru-RU" smtClean="0">
              <a:effectLst/>
            </a:endParaRPr>
          </a:p>
        </p:txBody>
      </p:sp>
      <p:pic>
        <p:nvPicPr>
          <p:cNvPr id="13315" name="Picture 4" descr="_oboi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1300"/>
            <a:ext cx="4176713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na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41767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Картинка 16 из 66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4290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5013325"/>
            <a:ext cx="7859712" cy="15843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  Viele Kinder verbringen die Zeit am Fluss :</a:t>
            </a:r>
          </a:p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Sie baden und schwimmen.</a:t>
            </a:r>
            <a:endParaRPr lang="ru-RU" smtClean="0">
              <a:effectLst/>
            </a:endParaRPr>
          </a:p>
        </p:txBody>
      </p:sp>
      <p:pic>
        <p:nvPicPr>
          <p:cNvPr id="15363" name="Picture 7" descr="Sommerurlaub in Schleswig Holstein: Baden und An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840537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rb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448" y="260648"/>
            <a:ext cx="532859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281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Es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ist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Herbst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805488"/>
            <a:ext cx="8964612" cy="792162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 Die Blätter an den Bäumen sind bunt: rot, gelb, grün.</a:t>
            </a:r>
            <a:endParaRPr lang="ru-RU" smtClean="0">
              <a:effectLst/>
            </a:endParaRPr>
          </a:p>
        </p:txBody>
      </p:sp>
      <p:pic>
        <p:nvPicPr>
          <p:cNvPr id="18436" name="Picture 35" descr="bi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96952"/>
            <a:ext cx="4211960" cy="26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rb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88" y="0"/>
            <a:ext cx="44472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5589588"/>
            <a:ext cx="7210425" cy="1268412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  Im Garten ist schon alles reif.</a:t>
            </a:r>
            <a:endParaRPr lang="ru-RU" smtClean="0">
              <a:effectLst/>
            </a:endParaRPr>
          </a:p>
        </p:txBody>
      </p:sp>
      <p:pic>
        <p:nvPicPr>
          <p:cNvPr id="20483" name="Picture 5" descr="wuedu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33004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Detailaufnahm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4813"/>
            <a:ext cx="39465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http://muzofon.com/search/%D0%A7%D0%B0%D0%B9%D0%BA%D0%BE%D0%B2%D1%81%D0%BA%D0%B8%D0%B9%20%D0%92%D1%80%D0%B5%D0%BC%D0%B5%D0%BD%D0%B0%20%D0%B3%D0%BE%D0%B4%D0%B0%20%D0%94%D0%B5%D0%BA%D0%B0%D0%B1%D1%80%D1%8C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Kleidung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(die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Klamotten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1728192" cy="2206669"/>
          </a:xfr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1402867" cy="2395372"/>
          </a:xfrm>
          <a:prstGeom prst="rect">
            <a:avLst/>
          </a:prstGeom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706893"/>
            <a:ext cx="1944216" cy="2151107"/>
          </a:xfrm>
          <a:prstGeom prst="rect">
            <a:avLst/>
          </a:prstGeom>
        </p:spPr>
      </p:pic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196752"/>
            <a:ext cx="1792610" cy="1792610"/>
          </a:xfrm>
          <a:prstGeom prst="rect">
            <a:avLst/>
          </a:prstGeom>
        </p:spPr>
      </p:pic>
      <p:pic>
        <p:nvPicPr>
          <p:cNvPr id="8" name="Рисунок 7" descr="Рисунок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9870" y="1124744"/>
            <a:ext cx="2174130" cy="1984388"/>
          </a:xfrm>
          <a:prstGeom prst="rect">
            <a:avLst/>
          </a:prstGeom>
        </p:spPr>
      </p:pic>
      <p:pic>
        <p:nvPicPr>
          <p:cNvPr id="9" name="Рисунок 8" descr="Рисунок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068960"/>
            <a:ext cx="1961454" cy="1619907"/>
          </a:xfrm>
          <a:prstGeom prst="rect">
            <a:avLst/>
          </a:prstGeom>
        </p:spPr>
      </p:pic>
      <p:pic>
        <p:nvPicPr>
          <p:cNvPr id="10" name="Рисунок 9" descr="Рисунок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1412776"/>
            <a:ext cx="1821167" cy="1368152"/>
          </a:xfrm>
          <a:prstGeom prst="rect">
            <a:avLst/>
          </a:prstGeom>
        </p:spPr>
      </p:pic>
      <p:pic>
        <p:nvPicPr>
          <p:cNvPr id="11" name="Рисунок 10" descr="Рисунок1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87816" y="5201816"/>
            <a:ext cx="1656184" cy="1656184"/>
          </a:xfrm>
          <a:prstGeom prst="rect">
            <a:avLst/>
          </a:prstGeom>
        </p:spPr>
      </p:pic>
      <p:pic>
        <p:nvPicPr>
          <p:cNvPr id="12" name="Рисунок 11" descr="Рисунок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4913784"/>
            <a:ext cx="1918084" cy="1944216"/>
          </a:xfrm>
          <a:prstGeom prst="rect">
            <a:avLst/>
          </a:prstGeom>
        </p:spPr>
      </p:pic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3284984"/>
            <a:ext cx="1319445" cy="1656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0352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Bluse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Sprecht nach!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de-DE" dirty="0" smtClean="0"/>
              <a:t>das Jahr</a:t>
            </a:r>
          </a:p>
          <a:p>
            <a:r>
              <a:rPr lang="de-DE" dirty="0" smtClean="0"/>
              <a:t>die Jahreszeit</a:t>
            </a:r>
          </a:p>
          <a:p>
            <a:r>
              <a:rPr lang="de-DE" dirty="0" smtClean="0"/>
              <a:t>der Monat</a:t>
            </a:r>
          </a:p>
          <a:p>
            <a:r>
              <a:rPr lang="de-DE" dirty="0" smtClean="0"/>
              <a:t>bewölkt</a:t>
            </a:r>
          </a:p>
          <a:p>
            <a:r>
              <a:rPr lang="de-DE" dirty="0" smtClean="0"/>
              <a:t>wolkenlos</a:t>
            </a:r>
          </a:p>
          <a:p>
            <a:r>
              <a:rPr lang="de-DE" dirty="0" smtClean="0"/>
              <a:t>neblig</a:t>
            </a:r>
          </a:p>
          <a:p>
            <a:r>
              <a:rPr lang="de-DE" dirty="0" smtClean="0"/>
              <a:t>das T-Shirt</a:t>
            </a:r>
          </a:p>
          <a:p>
            <a:r>
              <a:rPr lang="de-DE" dirty="0" smtClean="0"/>
              <a:t>das Wetter</a:t>
            </a:r>
          </a:p>
          <a:p>
            <a:r>
              <a:rPr lang="de-DE" dirty="0" smtClean="0"/>
              <a:t>der Wetterbericht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118937" cy="5517232"/>
          </a:xfrm>
        </p:spPr>
      </p:pic>
      <p:sp>
        <p:nvSpPr>
          <p:cNvPr id="6" name="TextBox 5"/>
          <p:cNvSpPr txBox="1"/>
          <p:nvPr/>
        </p:nvSpPr>
        <p:spPr>
          <a:xfrm rot="21020088">
            <a:off x="755576" y="227687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latin typeface="Monotype Corsiva" pitchFamily="66" charset="0"/>
              </a:rPr>
              <a:t>Hose </a:t>
            </a:r>
            <a:endParaRPr lang="ru-RU" sz="2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23697">
            <a:off x="323528" y="314096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Schuhe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823399">
            <a:off x="7812360" y="2060848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</a:rPr>
              <a:t>Jeans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395569">
            <a:off x="7099851" y="3645024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Lucida Console" pitchFamily="49" charset="0"/>
              </a:rPr>
              <a:t>Turnschuhe</a:t>
            </a:r>
            <a:endParaRPr lang="ru-RU" sz="2400" dirty="0">
              <a:solidFill>
                <a:schemeClr val="bg1">
                  <a:lumMod val="60000"/>
                  <a:lumOff val="4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69160"/>
            <a:ext cx="20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4">
                    <a:lumMod val="25000"/>
                  </a:schemeClr>
                </a:solidFill>
                <a:latin typeface="MS Reference Sans Serif" pitchFamily="34" charset="0"/>
              </a:rPr>
              <a:t>Pullover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MS Reference Sans Serif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522920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Hemd</a:t>
            </a:r>
            <a:endParaRPr lang="ru-RU" sz="2400" b="1" u="sng" dirty="0">
              <a:solidFill>
                <a:schemeClr val="bg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94928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Pullove</a:t>
            </a:r>
            <a:r>
              <a:rPr lang="de-DE" dirty="0" smtClean="0">
                <a:solidFill>
                  <a:schemeClr val="accent4">
                    <a:lumMod val="10000"/>
                  </a:schemeClr>
                </a:solidFill>
              </a:rPr>
              <a:t>r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35838E-7 L 0.15747 0.4090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1249 L 0.56893 0.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9.24855E-7 L -0.51978 0.2622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43386 0.53433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6.30058E-6 L -0.5592 0.10498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49133E-6 L 0.5592 0.0104 " pathEditMode="relative" ptsTypes="AA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9942E-6 L 0.37014 0.4615 " pathEditMode="relative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4279623" cy="5069160"/>
          </a:xfr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4283968" y="5301208"/>
            <a:ext cx="36004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3968" y="5301208"/>
            <a:ext cx="36004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283968" y="5517232"/>
            <a:ext cx="504056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283968" y="5733256"/>
            <a:ext cx="43204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211960" y="6021288"/>
            <a:ext cx="50405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haben sie an?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39707">
            <a:off x="6854636" y="67801"/>
            <a:ext cx="1917960" cy="330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5126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1" y="1340768"/>
            <a:ext cx="2632497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nsty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2379982" cy="3212976"/>
          </a:xfrm>
          <a:prstGeom prst="rect">
            <a:avLst/>
          </a:prstGeom>
        </p:spPr>
      </p:pic>
      <p:pic>
        <p:nvPicPr>
          <p:cNvPr id="7" name="Рисунок 6" descr="zara-detskaya-moda-osen-zima-20102011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58788"/>
            <a:ext cx="2771800" cy="3776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861048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Ресурсы: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4789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Arial" charset="0"/>
              </a:rPr>
              <a:t>  </a:t>
            </a:r>
            <a:r>
              <a:rPr lang="ru-RU" sz="2000" dirty="0" err="1" smtClean="0">
                <a:latin typeface="Arial" charset="0"/>
              </a:rPr>
              <a:t>И.Л.Бим</a:t>
            </a:r>
            <a:r>
              <a:rPr lang="ru-RU" sz="2000" dirty="0" smtClean="0">
                <a:latin typeface="Arial" charset="0"/>
              </a:rPr>
              <a:t>., Л.М.Санникова, </a:t>
            </a:r>
            <a:r>
              <a:rPr lang="ru-RU" sz="2000" dirty="0" err="1" smtClean="0">
                <a:latin typeface="Arial" charset="0"/>
              </a:rPr>
              <a:t>Л.В.Садомова</a:t>
            </a:r>
            <a:r>
              <a:rPr lang="ru-RU" sz="2000" dirty="0" smtClean="0">
                <a:latin typeface="Arial" charset="0"/>
              </a:rPr>
              <a:t> «Мосты 1» учебник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Arial" charset="0"/>
              </a:rPr>
              <a:t>    немецкого языка для 8 класса. Москва «Просвещение» 2009.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Arial" charset="0"/>
              </a:rPr>
              <a:t>   </a:t>
            </a:r>
            <a:r>
              <a:rPr lang="ru-RU" sz="2400" dirty="0" err="1" smtClean="0"/>
              <a:t>www.ferienhaus-schleswig-holstein</a:t>
            </a:r>
            <a:r>
              <a:rPr lang="ru-RU" sz="2400" dirty="0" smtClean="0">
                <a:effectLst/>
              </a:rPr>
              <a:t> </a:t>
            </a:r>
            <a:endParaRPr lang="de-DE" sz="24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en-US" sz="2400" dirty="0" smtClean="0"/>
              <a:t>http://www.beeplog.de www.liveinternet.ru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www.travelnn.ru 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en-US" sz="2400" dirty="0" smtClean="0"/>
              <a:t>www.photographer.ru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en-US" sz="2400" dirty="0" smtClean="0"/>
              <a:t>www.photoforum.ru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400" dirty="0" smtClean="0"/>
              <a:t>  </a:t>
            </a:r>
            <a:r>
              <a:rPr lang="ru-RU" sz="2400" dirty="0" smtClean="0"/>
              <a:t> </a:t>
            </a:r>
            <a:r>
              <a:rPr lang="de-DE" sz="2400" dirty="0" smtClean="0"/>
              <a:t> </a:t>
            </a:r>
            <a:r>
              <a:rPr lang="ru-RU" sz="2400" dirty="0" err="1" smtClean="0"/>
              <a:t>www.bayerischer-wald-ferien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</a:t>
            </a:r>
            <a:endParaRPr lang="ru-RU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327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4895" tIns="0" rIns="134895" bIns="0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0"/>
            <a:ext cx="327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4895" tIns="0" rIns="134895" bIns="0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327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4895" tIns="0" rIns="134895" bIns="0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ist das Wetter?</a:t>
            </a:r>
            <a:endParaRPr lang="ru-RU" dirty="0"/>
          </a:p>
        </p:txBody>
      </p:sp>
      <p:pic>
        <p:nvPicPr>
          <p:cNvPr id="4" name="Содержимое 3" descr="01-sonne-t9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1512168" cy="1282214"/>
          </a:xfrm>
        </p:spPr>
      </p:pic>
      <p:pic>
        <p:nvPicPr>
          <p:cNvPr id="5" name="Рисунок 4" descr="95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1428750" cy="1428750"/>
          </a:xfrm>
          <a:prstGeom prst="rect">
            <a:avLst/>
          </a:prstGeom>
        </p:spPr>
      </p:pic>
      <p:pic>
        <p:nvPicPr>
          <p:cNvPr id="6" name="Рисунок 5" descr="01-regen-t9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013176"/>
            <a:ext cx="1567601" cy="1109861"/>
          </a:xfrm>
          <a:prstGeom prst="rect">
            <a:avLst/>
          </a:prstGeom>
        </p:spPr>
      </p:pic>
      <p:pic>
        <p:nvPicPr>
          <p:cNvPr id="8" name="Рисунок 7" descr="kalt-13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996952"/>
            <a:ext cx="1152128" cy="1152128"/>
          </a:xfrm>
          <a:prstGeom prst="rect">
            <a:avLst/>
          </a:prstGeom>
        </p:spPr>
      </p:pic>
      <p:pic>
        <p:nvPicPr>
          <p:cNvPr id="9" name="Рисунок 8" descr="7637698-d-rren-boden-und-hei-em-wetter-hintergrund-erde-und-wetter-hintergrund-geknack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437112"/>
            <a:ext cx="1424762" cy="2134475"/>
          </a:xfrm>
          <a:prstGeom prst="rect">
            <a:avLst/>
          </a:prstGeom>
        </p:spPr>
      </p:pic>
      <p:pic>
        <p:nvPicPr>
          <p:cNvPr id="10" name="Рисунок 9" descr="211631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340768"/>
            <a:ext cx="1224136" cy="1224136"/>
          </a:xfrm>
          <a:prstGeom prst="rect">
            <a:avLst/>
          </a:prstGeom>
        </p:spPr>
      </p:pic>
      <p:pic>
        <p:nvPicPr>
          <p:cNvPr id="12" name="Рисунок 11" descr="01-sturm-t99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7619" y="1268761"/>
            <a:ext cx="1830712" cy="1296144"/>
          </a:xfrm>
          <a:prstGeom prst="rect">
            <a:avLst/>
          </a:prstGeom>
        </p:spPr>
      </p:pic>
      <p:pic>
        <p:nvPicPr>
          <p:cNvPr id="11" name="Рисунок 10" descr="windy-clou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3068960"/>
            <a:ext cx="1861862" cy="1528687"/>
          </a:xfrm>
          <a:prstGeom prst="rect">
            <a:avLst/>
          </a:prstGeom>
        </p:spPr>
      </p:pic>
      <p:pic>
        <p:nvPicPr>
          <p:cNvPr id="13" name="Рисунок 12" descr="neblig..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5013176"/>
            <a:ext cx="1736833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Europa- Wetterbericht</a:t>
            </a:r>
            <a:endParaRPr lang="ru-RU" dirty="0"/>
          </a:p>
        </p:txBody>
      </p:sp>
      <p:pic>
        <p:nvPicPr>
          <p:cNvPr id="4" name="Содержимое 3" descr="wetter_europa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401" y="1556792"/>
            <a:ext cx="8782599" cy="530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ig_17071692_0_400-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5064" y="0"/>
            <a:ext cx="1328936" cy="87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1628800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</a:t>
            </a:r>
            <a:r>
              <a:rPr lang="de-DE" b="1" dirty="0" smtClean="0"/>
              <a:t>  Wie ist das Wetter  in Helsinki?</a:t>
            </a:r>
          </a:p>
          <a:p>
            <a:r>
              <a:rPr lang="de-DE" b="1" dirty="0" smtClean="0"/>
              <a:t>-  Es ist bewölkt . Die Temperatur liegt bei  - 9 Grad.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369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9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20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21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39330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-4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4869160"/>
            <a:ext cx="44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12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44371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-4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00" y="4005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6256" y="28529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-3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29249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-8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7704" y="60212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6237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22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42210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2" y="17728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-7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44371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2120" y="49411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6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5856" y="6237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24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7864" y="27089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10000"/>
                  </a:schemeClr>
                </a:solidFill>
              </a:rPr>
              <a:t>-8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5" name="Рисунок 24" descr="neblig.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708920"/>
            <a:ext cx="6381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wie ist das Wetter in Deutschland?</a:t>
            </a:r>
            <a:endParaRPr lang="ru-RU" dirty="0"/>
          </a:p>
        </p:txBody>
      </p:sp>
      <p:pic>
        <p:nvPicPr>
          <p:cNvPr id="4" name="Содержимое 3" descr="img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5976664" cy="535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204864"/>
            <a:ext cx="14045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latin typeface="Georgia" pitchFamily="18" charset="0"/>
              </a:rPr>
              <a:t>Hamburg</a:t>
            </a:r>
          </a:p>
          <a:p>
            <a:endParaRPr lang="de-DE" b="1" i="1" dirty="0" smtClean="0">
              <a:latin typeface="Georgia" pitchFamily="18" charset="0"/>
            </a:endParaRPr>
          </a:p>
          <a:p>
            <a:r>
              <a:rPr lang="de-DE" b="1" i="1" dirty="0" smtClean="0">
                <a:latin typeface="Georgia" pitchFamily="18" charset="0"/>
              </a:rPr>
              <a:t>Hannover</a:t>
            </a:r>
          </a:p>
          <a:p>
            <a:endParaRPr lang="de-DE" b="1" i="1" dirty="0" smtClean="0">
              <a:latin typeface="Georgia" pitchFamily="18" charset="0"/>
            </a:endParaRPr>
          </a:p>
          <a:p>
            <a:r>
              <a:rPr lang="de-DE" b="1" i="1" dirty="0" smtClean="0">
                <a:latin typeface="Georgia" pitchFamily="18" charset="0"/>
              </a:rPr>
              <a:t>Rostock</a:t>
            </a:r>
          </a:p>
          <a:p>
            <a:endParaRPr lang="de-DE" b="1" i="1" dirty="0" smtClean="0">
              <a:latin typeface="Georgia" pitchFamily="18" charset="0"/>
            </a:endParaRPr>
          </a:p>
          <a:p>
            <a:endParaRPr lang="de-DE" b="1" i="1" dirty="0" smtClean="0">
              <a:latin typeface="Georgia" pitchFamily="18" charset="0"/>
            </a:endParaRPr>
          </a:p>
          <a:p>
            <a:r>
              <a:rPr lang="de-DE" b="1" i="1" dirty="0" smtClean="0">
                <a:latin typeface="Georgia" pitchFamily="18" charset="0"/>
              </a:rPr>
              <a:t>12-15</a:t>
            </a:r>
          </a:p>
          <a:p>
            <a:endParaRPr lang="de-DE" b="1" i="1" dirty="0" smtClean="0">
              <a:latin typeface="Georgia" pitchFamily="18" charset="0"/>
            </a:endParaRPr>
          </a:p>
          <a:p>
            <a:r>
              <a:rPr lang="de-DE" b="1" i="1" dirty="0" smtClean="0">
                <a:latin typeface="Georgia" pitchFamily="18" charset="0"/>
              </a:rPr>
              <a:t>max.18 </a:t>
            </a:r>
          </a:p>
          <a:p>
            <a:endParaRPr lang="de-DE" b="1" i="1" dirty="0" smtClean="0">
              <a:latin typeface="Georgia" pitchFamily="18" charset="0"/>
            </a:endParaRPr>
          </a:p>
          <a:p>
            <a:r>
              <a:rPr lang="de-DE" b="1" i="1" dirty="0" smtClean="0">
                <a:latin typeface="Georgia" pitchFamily="18" charset="0"/>
              </a:rPr>
              <a:t>max. 15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Prüfen wir!</a:t>
            </a:r>
            <a:endParaRPr lang="ru-RU" dirty="0"/>
          </a:p>
        </p:txBody>
      </p:sp>
      <p:pic>
        <p:nvPicPr>
          <p:cNvPr id="6" name="Содержимое 5" descr="img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5544616" cy="453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56176" y="544522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>
                <a:solidFill>
                  <a:srgbClr val="FF0000"/>
                </a:solidFill>
              </a:rPr>
              <a:t>max</a:t>
            </a:r>
            <a:r>
              <a:rPr lang="de-DE" b="1" i="1" dirty="0" smtClean="0">
                <a:solidFill>
                  <a:srgbClr val="FF0000"/>
                </a:solidFill>
              </a:rPr>
              <a:t> 15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58112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Rostock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85293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max.18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285293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Hamburg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508518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12 - 15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Hannover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1196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000" dirty="0" smtClean="0"/>
              <a:t>                      Es </a:t>
            </a:r>
            <a:r>
              <a:rPr lang="en-US" sz="4000" dirty="0" err="1" smtClean="0"/>
              <a:t>ist</a:t>
            </a:r>
            <a:r>
              <a:rPr lang="en-US" sz="4000" dirty="0" smtClean="0"/>
              <a:t> Winter.</a:t>
            </a:r>
            <a:endParaRPr lang="ru-RU" sz="4000" dirty="0" smtClean="0"/>
          </a:p>
        </p:txBody>
      </p:sp>
      <p:pic>
        <p:nvPicPr>
          <p:cNvPr id="5123" name="Picture 6" descr="winter_gro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6375"/>
            <a:ext cx="72009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00663"/>
            <a:ext cx="9144000" cy="155733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                Alles ist weiß: die Erde, die Bäume, </a:t>
            </a:r>
          </a:p>
          <a:p>
            <a:pPr>
              <a:buFont typeface="Wingdings" pitchFamily="2" charset="2"/>
              <a:buNone/>
            </a:pPr>
            <a:r>
              <a:rPr lang="de-DE" smtClean="0">
                <a:effectLst/>
              </a:rPr>
              <a:t>            die Dächer der Häuser.</a:t>
            </a:r>
            <a:endParaRPr lang="ru-RU" smtClean="0">
              <a:effectLst/>
            </a:endParaRPr>
          </a:p>
        </p:txBody>
      </p:sp>
      <p:pic>
        <p:nvPicPr>
          <p:cNvPr id="6148" name="Picture 6" descr="reinerhof-winterurlaub-sankt-englmar-skifahren-panor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58324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bv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6661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45224"/>
            <a:ext cx="6131024" cy="126176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>
                <a:effectLst/>
              </a:rPr>
              <a:t>      Die Kinder  können jetzt…….  . </a:t>
            </a:r>
            <a:endParaRPr lang="ru-RU" dirty="0" smtClean="0">
              <a:effectLst/>
            </a:endParaRPr>
          </a:p>
        </p:txBody>
      </p:sp>
      <p:pic>
        <p:nvPicPr>
          <p:cNvPr id="7171" name="Picture 7" descr="winter_0114ae4702347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744540" cy="232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11" descr="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315429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668344" y="836712"/>
            <a:ext cx="118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..rodeln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886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omic Sans MS" pitchFamily="66" charset="0"/>
              </a:rPr>
              <a:t>..skaten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1700808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Monotype Corsiva" pitchFamily="66" charset="0"/>
              </a:rPr>
              <a:t>..Ski   laufen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3089" y="476672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..einen Schneemann bauen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1196752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Georgia" pitchFamily="18" charset="0"/>
              </a:rPr>
              <a:t>..eine Schneeballschlacht</a:t>
            </a:r>
          </a:p>
          <a:p>
            <a:r>
              <a:rPr lang="de-DE" sz="2000" b="1" dirty="0" smtClean="0">
                <a:latin typeface="Georgia" pitchFamily="18" charset="0"/>
              </a:rPr>
              <a:t>machen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10" name="Рисунок 9" descr="skat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2359149" cy="2836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636912"/>
            <a:ext cx="1534666" cy="2422880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988840"/>
            <a:ext cx="201882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534</TotalTime>
  <Words>348</Words>
  <Application>Microsoft Office PowerPoint</Application>
  <PresentationFormat>Экран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Клен</vt:lpstr>
      <vt:lpstr> Die Jahreszeiten. Das Wetter. Die Kleidung.</vt:lpstr>
      <vt:lpstr>Sprecht nach!</vt:lpstr>
      <vt:lpstr>Wie ist das Wetter?</vt:lpstr>
      <vt:lpstr>  Europa- Wetterbericht</vt:lpstr>
      <vt:lpstr>Und wie ist das Wetter in Deutschland?</vt:lpstr>
      <vt:lpstr>Prüfen wir!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Es ist Sommer.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Die Kleidung (die Klamotten)</vt:lpstr>
      <vt:lpstr>Презентация PowerPoint</vt:lpstr>
      <vt:lpstr>Презентация PowerPoint</vt:lpstr>
      <vt:lpstr>Was haben sie an?</vt:lpstr>
      <vt:lpstr>Ресурсы: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Jahreszeiten</dc:title>
  <dc:creator>T.R.A.S.H.</dc:creator>
  <cp:lastModifiedBy>User</cp:lastModifiedBy>
  <cp:revision>45</cp:revision>
  <dcterms:created xsi:type="dcterms:W3CDTF">2008-09-09T19:55:54Z</dcterms:created>
  <dcterms:modified xsi:type="dcterms:W3CDTF">2014-02-26T06:48:33Z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