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embeddedFontLst>
    <p:embeddedFont>
      <p:font typeface="Aharoni" charset="-79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4294967295" orient="horz" pos="2160" userDrawn="1">
          <p15:clr>
            <a:srgbClr val="A4A3A4"/>
          </p15:clr>
        </p15:guide>
        <p15:guide id="429496729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99FF99"/>
    <a:srgbClr val="FFCCFF"/>
    <a:srgbClr val="FFFF66"/>
    <a:srgbClr val="CCCC00"/>
    <a:srgbClr val="009900"/>
    <a:srgbClr val="FF9900"/>
    <a:srgbClr val="CC0099"/>
    <a:srgbClr val="00FFFF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4FE11-CFA6-4A62-B327-949D29B68D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F859E-91DE-4F9F-8E5D-ED9AAB655E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0BE5F-343C-4C1A-815C-85D8FA4C4A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7D1FF-CF78-4520-838A-487BFBFB3F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5C5B-8D90-4D00-8359-4B4747D4BC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A89FC-0BA8-4BF3-A728-9FDBB94C34E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0734B-89B4-4027-8560-560A6175CB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7D3A8-4E42-4EFA-A989-007A03C624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0A23B-5B2D-48EE-B6CF-908B4C60B0D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E3061-5AFF-46BC-AB7E-0D8B1922B6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1D856-F3C2-41BB-B41A-1A4DB363721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14C80E-34CF-46D7-BCA9-AD3B62095FC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476375" y="1341438"/>
            <a:ext cx="6121400" cy="647700"/>
          </a:xfrm>
        </p:spPr>
        <p:txBody>
          <a:bodyPr/>
          <a:lstStyle/>
          <a:p>
            <a:r>
              <a:rPr lang="es-UY" sz="54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check 3</a:t>
            </a:r>
            <a:endParaRPr lang="es-ES" sz="5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08304" y="64886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 A.V. Rezvykh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r>
              <a:rPr lang="en-US" sz="4000" dirty="0" smtClean="0"/>
              <a:t>    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Fill in the gaps with </a:t>
            </a:r>
            <a:r>
              <a:rPr lang="en-US" sz="3800" b="1" dirty="0" smtClean="0">
                <a:solidFill>
                  <a:srgbClr val="990000"/>
                </a:solidFill>
              </a:rPr>
              <a:t>can</a:t>
            </a: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rgbClr val="990000"/>
                </a:solidFill>
              </a:rPr>
              <a:t>can’t</a:t>
            </a:r>
            <a:endParaRPr lang="ru-RU" sz="3800" b="1" dirty="0">
              <a:solidFill>
                <a:srgbClr val="990000"/>
              </a:solidFill>
            </a:endParaRPr>
          </a:p>
        </p:txBody>
      </p:sp>
      <p:pic>
        <p:nvPicPr>
          <p:cNvPr id="3" name="Рисунок 2" descr="парковка разрешен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4581128"/>
            <a:ext cx="576064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3_2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2924944"/>
            <a:ext cx="648072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obmezh_ shvud(1)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3789040"/>
            <a:ext cx="576063" cy="583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kirpich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1520" y="2132856"/>
            <a:ext cx="576064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проезд вперед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6200000">
            <a:off x="287526" y="5265203"/>
            <a:ext cx="504056" cy="576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pak75big.jpg"/>
          <p:cNvPicPr>
            <a:picLocks noChangeAspect="1"/>
          </p:cNvPicPr>
          <p:nvPr/>
        </p:nvPicPr>
        <p:blipFill>
          <a:blip r:embed="rId7" cstate="email">
            <a:lum contrast="20000"/>
          </a:blip>
          <a:stretch>
            <a:fillRect/>
          </a:stretch>
        </p:blipFill>
        <p:spPr>
          <a:xfrm>
            <a:off x="251520" y="6021288"/>
            <a:ext cx="576064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971600" y="220486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……..   go here.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924944"/>
            <a:ext cx="4109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You ……..   turn right.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3717032"/>
            <a:ext cx="53166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You ……..   drive at 45 mph.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4509120"/>
            <a:ext cx="4223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You ……..   park here.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5229200"/>
            <a:ext cx="5430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You ……..   go straight here.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949280"/>
            <a:ext cx="41095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You …….   park here.</a:t>
            </a:r>
            <a:endParaRPr lang="ru-RU" sz="3200" dirty="0"/>
          </a:p>
        </p:txBody>
      </p:sp>
      <p:pic>
        <p:nvPicPr>
          <p:cNvPr id="15" name="Рисунок 14" descr="trafficwarden.jpg"/>
          <p:cNvPicPr/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>
          <a:xfrm flipH="1">
            <a:off x="6300192" y="1916832"/>
            <a:ext cx="2232248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1835696" y="2204864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can’t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35696" y="2924944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can’t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35696" y="3717032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</a:t>
            </a:r>
            <a:endParaRPr lang="ru-RU" sz="3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35696" y="4437112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</a:t>
            </a: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35696" y="5229200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35696" y="6021288"/>
            <a:ext cx="1296144" cy="5543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can’t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pPr algn="l"/>
            <a:r>
              <a:rPr lang="en-US" sz="4000" dirty="0" smtClean="0"/>
              <a:t>            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Guess the words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395536" y="2204864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395536" y="3212976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395536" y="4221088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395536" y="5157192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4860032" y="2276872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860032" y="3284984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4860032" y="4221088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860032" y="5157192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71600" y="2204864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traffic </a:t>
            </a:r>
            <a:endParaRPr lang="ru-RU" sz="3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1600" y="3212976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seat </a:t>
            </a:r>
            <a:endParaRPr lang="ru-RU" sz="3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1600" y="4149080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zebra</a:t>
            </a:r>
            <a:endParaRPr lang="ru-RU" sz="3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71600" y="5085184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parking</a:t>
            </a:r>
            <a:endParaRPr lang="ru-RU" sz="3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364088" y="2204864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yellow </a:t>
            </a:r>
            <a:endParaRPr lang="ru-RU" sz="3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36096" y="3212976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bike </a:t>
            </a:r>
            <a:endParaRPr lang="ru-RU" sz="32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36096" y="4149080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door </a:t>
            </a:r>
            <a:endParaRPr lang="ru-RU" sz="32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36096" y="5085184"/>
            <a:ext cx="165618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lean</a:t>
            </a:r>
            <a:endParaRPr lang="ru-RU" sz="3200" dirty="0"/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2771800" y="2132856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sign</a:t>
            </a:r>
            <a:endParaRPr lang="ru-RU" sz="3200" dirty="0"/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2771800" y="4077072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smtClean="0"/>
              <a:t>crossing</a:t>
            </a:r>
            <a:endParaRPr lang="ru-RU" sz="2700" dirty="0"/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2771800" y="5013176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zone</a:t>
            </a:r>
            <a:endParaRPr lang="ru-RU" sz="3200" dirty="0"/>
          </a:p>
        </p:txBody>
      </p:sp>
      <p:sp>
        <p:nvSpPr>
          <p:cNvPr id="36" name="Блок-схема: перфолента 35"/>
          <p:cNvSpPr/>
          <p:nvPr/>
        </p:nvSpPr>
        <p:spPr>
          <a:xfrm>
            <a:off x="7164288" y="2132856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lines</a:t>
            </a:r>
            <a:endParaRPr lang="ru-RU" sz="3200" dirty="0"/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7236296" y="3140968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lanes</a:t>
            </a:r>
            <a:endParaRPr lang="ru-RU" sz="3200" dirty="0"/>
          </a:p>
        </p:txBody>
      </p:sp>
      <p:sp>
        <p:nvSpPr>
          <p:cNvPr id="38" name="Блок-схема: перфолента 37"/>
          <p:cNvSpPr/>
          <p:nvPr/>
        </p:nvSpPr>
        <p:spPr>
          <a:xfrm>
            <a:off x="7236296" y="4077072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handle</a:t>
            </a:r>
            <a:endParaRPr lang="ru-RU" sz="3200" dirty="0"/>
          </a:p>
        </p:txBody>
      </p:sp>
      <p:sp>
        <p:nvSpPr>
          <p:cNvPr id="40" name="Блок-схема: перфолента 39"/>
          <p:cNvSpPr/>
          <p:nvPr/>
        </p:nvSpPr>
        <p:spPr>
          <a:xfrm>
            <a:off x="7236296" y="5013176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out</a:t>
            </a:r>
            <a:endParaRPr lang="ru-RU" sz="3200" dirty="0"/>
          </a:p>
        </p:txBody>
      </p:sp>
      <p:sp>
        <p:nvSpPr>
          <p:cNvPr id="41" name="Блок-схема: перфолента 40"/>
          <p:cNvSpPr/>
          <p:nvPr/>
        </p:nvSpPr>
        <p:spPr>
          <a:xfrm>
            <a:off x="2771800" y="3140968"/>
            <a:ext cx="1512168" cy="720080"/>
          </a:xfrm>
          <a:prstGeom prst="flowChartPunchedTape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belt</a:t>
            </a:r>
            <a:endParaRPr lang="ru-RU" sz="3200" dirty="0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Fill in: </a:t>
            </a:r>
            <a:r>
              <a:rPr lang="en-US" sz="3800" b="1" dirty="0" smtClean="0">
                <a:solidFill>
                  <a:srgbClr val="990000"/>
                </a:solidFill>
              </a:rPr>
              <a:t>in</a:t>
            </a:r>
            <a:r>
              <a:rPr lang="en-US" sz="3800" b="1" dirty="0" smtClean="0">
                <a:solidFill>
                  <a:srgbClr val="002060"/>
                </a:solidFill>
              </a:rPr>
              <a:t>, </a:t>
            </a:r>
            <a:r>
              <a:rPr lang="en-US" sz="3800" b="1" dirty="0" smtClean="0">
                <a:solidFill>
                  <a:srgbClr val="990000"/>
                </a:solidFill>
              </a:rPr>
              <a:t>on</a:t>
            </a:r>
            <a:r>
              <a:rPr lang="en-US" sz="3800" b="1" dirty="0" smtClean="0">
                <a:solidFill>
                  <a:srgbClr val="002060"/>
                </a:solidFill>
              </a:rPr>
              <a:t>, </a:t>
            </a:r>
            <a:r>
              <a:rPr lang="en-US" sz="3800" b="1" dirty="0" smtClean="0">
                <a:solidFill>
                  <a:srgbClr val="990000"/>
                </a:solidFill>
              </a:rPr>
              <a:t>by</a:t>
            </a:r>
            <a:r>
              <a:rPr lang="en-US" sz="3800" b="1" dirty="0" smtClean="0">
                <a:solidFill>
                  <a:srgbClr val="002060"/>
                </a:solidFill>
              </a:rPr>
              <a:t>, </a:t>
            </a:r>
            <a:r>
              <a:rPr lang="en-US" sz="3800" b="1" dirty="0" smtClean="0">
                <a:solidFill>
                  <a:srgbClr val="990000"/>
                </a:solidFill>
              </a:rPr>
              <a:t>of</a:t>
            </a:r>
            <a:endParaRPr lang="ru-RU" sz="3800" b="1" dirty="0">
              <a:solidFill>
                <a:srgbClr val="990000"/>
              </a:solidFill>
            </a:endParaRPr>
          </a:p>
        </p:txBody>
      </p:sp>
      <p:pic>
        <p:nvPicPr>
          <p:cNvPr id="4" name="Рисунок 3" descr="41_06_77-Road-Traffic-Lights_we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536" y="2132856"/>
            <a:ext cx="282493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вал 4"/>
          <p:cNvSpPr/>
          <p:nvPr/>
        </p:nvSpPr>
        <p:spPr>
          <a:xfrm>
            <a:off x="467544" y="2132856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7544" y="2564904"/>
            <a:ext cx="144016" cy="144016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220486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He’s travelling …..   the 8 o’clock train.</a:t>
            </a:r>
            <a:endParaRPr lang="ru-RU" sz="3200" dirty="0"/>
          </a:p>
        </p:txBody>
      </p:sp>
      <p:pic>
        <p:nvPicPr>
          <p:cNvPr id="8" name="Рисунок 7" descr="41_06_77-Road-Traffic-Lights_we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536" y="2996952"/>
            <a:ext cx="282493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Овал 8"/>
          <p:cNvSpPr/>
          <p:nvPr/>
        </p:nvSpPr>
        <p:spPr>
          <a:xfrm>
            <a:off x="467544" y="2996952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7544" y="3429000"/>
            <a:ext cx="144016" cy="144016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55576" y="3068960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We go to school </a:t>
            </a:r>
            <a:r>
              <a:rPr lang="ru-RU" sz="3200" dirty="0" smtClean="0"/>
              <a:t> </a:t>
            </a:r>
            <a:r>
              <a:rPr lang="en-US" sz="3200" dirty="0" smtClean="0"/>
              <a:t>….    foot.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400506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She is afraid of travelling   …   plane.</a:t>
            </a:r>
            <a:endParaRPr lang="ru-RU" sz="3200" dirty="0"/>
          </a:p>
        </p:txBody>
      </p:sp>
      <p:pic>
        <p:nvPicPr>
          <p:cNvPr id="14" name="Рисунок 13" descr="41_06_77-Road-Traffic-Lights_we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536" y="3933056"/>
            <a:ext cx="282493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Овал 14"/>
          <p:cNvSpPr/>
          <p:nvPr/>
        </p:nvSpPr>
        <p:spPr>
          <a:xfrm>
            <a:off x="467544" y="4365104"/>
            <a:ext cx="144016" cy="144016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67544" y="3933056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41_06_77-Road-Traffic-Lights_we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536" y="4941168"/>
            <a:ext cx="282493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Овал 17"/>
          <p:cNvSpPr/>
          <p:nvPr/>
        </p:nvSpPr>
        <p:spPr>
          <a:xfrm>
            <a:off x="467544" y="5373216"/>
            <a:ext cx="144016" cy="144016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67544" y="4941168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5576" y="494116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 Don’t lean out  </a:t>
            </a:r>
            <a:r>
              <a:rPr lang="ru-RU" sz="3200" dirty="0" smtClean="0"/>
              <a:t> </a:t>
            </a:r>
            <a:r>
              <a:rPr lang="en-US" sz="3200" dirty="0" smtClean="0"/>
              <a:t> …   the window.</a:t>
            </a:r>
            <a:endParaRPr lang="ru-RU" sz="3200" dirty="0"/>
          </a:p>
        </p:txBody>
      </p:sp>
      <p:pic>
        <p:nvPicPr>
          <p:cNvPr id="21" name="Рисунок 20" descr="41_06_77-Road-Traffic-Lights_web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5536" y="5877272"/>
            <a:ext cx="282493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Овал 21"/>
          <p:cNvSpPr/>
          <p:nvPr/>
        </p:nvSpPr>
        <p:spPr>
          <a:xfrm>
            <a:off x="467544" y="6309320"/>
            <a:ext cx="144016" cy="144016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67544" y="5877272"/>
            <a:ext cx="144016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55576" y="58772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 Walk   …    the pavement.</a:t>
            </a:r>
            <a:endParaRPr lang="ru-RU" sz="3200" dirty="0"/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3923928" y="2141567"/>
            <a:ext cx="936104" cy="5760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387292" y="3023502"/>
            <a:ext cx="936104" cy="5760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796136" y="4005064"/>
            <a:ext cx="936104" cy="5760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by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3919240" y="4869160"/>
            <a:ext cx="936104" cy="5760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of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267744" y="5828084"/>
            <a:ext cx="936104" cy="576064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0" grpId="0"/>
      <p:bldP spid="24" grpId="0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Write the opposites</a:t>
            </a:r>
            <a:endParaRPr lang="ru-RU" sz="3800" b="1" dirty="0">
              <a:solidFill>
                <a:srgbClr val="99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907704" y="2132856"/>
            <a:ext cx="504056" cy="5040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55776" y="2060848"/>
            <a:ext cx="1440160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go</a:t>
            </a:r>
            <a:endParaRPr lang="ru-RU" sz="24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99592" y="3140968"/>
            <a:ext cx="504056" cy="5040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907704" y="4077072"/>
            <a:ext cx="504056" cy="5040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99592" y="5013176"/>
            <a:ext cx="504056" cy="5040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672" y="3068960"/>
            <a:ext cx="1584176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turn left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27784" y="4005064"/>
            <a:ext cx="2592288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go up the street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7664" y="4941168"/>
            <a:ext cx="1728192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red lights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27784" y="5877272"/>
            <a:ext cx="1440160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fast</a:t>
            </a:r>
            <a:endParaRPr lang="ru-RU" sz="2400" b="1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1979712" y="5949280"/>
            <a:ext cx="504056" cy="5040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сохраненные данные 15"/>
          <p:cNvSpPr/>
          <p:nvPr/>
        </p:nvSpPr>
        <p:spPr>
          <a:xfrm>
            <a:off x="4283968" y="2060849"/>
            <a:ext cx="1512168" cy="648072"/>
          </a:xfrm>
          <a:prstGeom prst="flowChartOnlineStorag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come</a:t>
            </a:r>
            <a:endParaRPr lang="ru-RU" sz="2400" b="1" dirty="0"/>
          </a:p>
        </p:txBody>
      </p:sp>
      <p:sp>
        <p:nvSpPr>
          <p:cNvPr id="17" name="Блок-схема: сохраненные данные 16"/>
          <p:cNvSpPr/>
          <p:nvPr/>
        </p:nvSpPr>
        <p:spPr>
          <a:xfrm>
            <a:off x="3347864" y="2996952"/>
            <a:ext cx="2304256" cy="648072"/>
          </a:xfrm>
          <a:prstGeom prst="flowChartOnlineStorag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turn right</a:t>
            </a:r>
            <a:endParaRPr lang="ru-RU" sz="2400" b="1" dirty="0"/>
          </a:p>
        </p:txBody>
      </p:sp>
      <p:sp>
        <p:nvSpPr>
          <p:cNvPr id="18" name="Блок-схема: сохраненные данные 17"/>
          <p:cNvSpPr/>
          <p:nvPr/>
        </p:nvSpPr>
        <p:spPr>
          <a:xfrm>
            <a:off x="5364088" y="4005064"/>
            <a:ext cx="2448272" cy="648072"/>
          </a:xfrm>
          <a:prstGeom prst="flowChartOnlineStorag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go down the street</a:t>
            </a:r>
            <a:endParaRPr lang="ru-RU" sz="2400" b="1" dirty="0"/>
          </a:p>
        </p:txBody>
      </p:sp>
      <p:sp>
        <p:nvSpPr>
          <p:cNvPr id="19" name="Блок-схема: сохраненные данные 18"/>
          <p:cNvSpPr/>
          <p:nvPr/>
        </p:nvSpPr>
        <p:spPr>
          <a:xfrm>
            <a:off x="3419872" y="4869160"/>
            <a:ext cx="2304256" cy="648072"/>
          </a:xfrm>
          <a:prstGeom prst="flowChartOnlineStorag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green lights</a:t>
            </a:r>
            <a:endParaRPr lang="ru-RU" sz="2400" b="1" dirty="0"/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4211960" y="5877272"/>
            <a:ext cx="1512168" cy="648072"/>
          </a:xfrm>
          <a:prstGeom prst="flowChartOnlineStorag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slow</a:t>
            </a:r>
            <a:endParaRPr lang="ru-RU" sz="2400" b="1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524328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Put the words in the correct order to form full sentences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88840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CC0099"/>
                </a:solidFill>
              </a:rPr>
              <a:t>1</a:t>
            </a:r>
            <a:r>
              <a:rPr lang="en-US" dirty="0" smtClean="0">
                <a:solidFill>
                  <a:srgbClr val="CC0099"/>
                </a:solidFill>
              </a:rPr>
              <a:t>. </a:t>
            </a:r>
            <a:r>
              <a:rPr lang="en-US" sz="3600" dirty="0" smtClean="0">
                <a:solidFill>
                  <a:srgbClr val="CC0099"/>
                </a:solidFill>
              </a:rPr>
              <a:t>both/cross/ways/look/before/you/road/the</a:t>
            </a:r>
            <a:endParaRPr lang="ru-RU" sz="3600" dirty="0">
              <a:solidFill>
                <a:srgbClr val="CC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4944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70C0"/>
                </a:solidFill>
              </a:rPr>
              <a:t>2. parked/cross/between/don’t/cars</a:t>
            </a:r>
            <a:r>
              <a:rPr lang="en-US" sz="3600" dirty="0" smtClean="0">
                <a:solidFill>
                  <a:srgbClr val="00B0F0"/>
                </a:solidFill>
              </a:rPr>
              <a:t>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861048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9900"/>
                </a:solidFill>
              </a:rPr>
              <a:t>3. traffic/against/ride/don’t.</a:t>
            </a:r>
            <a:endParaRPr lang="ru-RU" sz="3600" dirty="0">
              <a:solidFill>
                <a:srgbClr val="FF99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797152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4. bicycle/wear/helmet/a.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733256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9900"/>
                </a:solidFill>
              </a:rPr>
              <a:t>5. pavement/stand/on/the.</a:t>
            </a:r>
            <a:endParaRPr lang="ru-RU" sz="3600" dirty="0">
              <a:solidFill>
                <a:srgbClr val="0099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6028" y="1988840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dirty="0" smtClean="0">
                <a:solidFill>
                  <a:srgbClr val="800080"/>
                </a:solidFill>
              </a:rPr>
              <a:t>1. Look both ways before you cross the road.</a:t>
            </a:r>
            <a:endParaRPr lang="ru-RU" sz="3400" dirty="0">
              <a:solidFill>
                <a:srgbClr val="80008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924944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800080"/>
                </a:solidFill>
              </a:rPr>
              <a:t>2. Don’t cross between parked cars.</a:t>
            </a:r>
            <a:endParaRPr lang="ru-RU" sz="3600" dirty="0">
              <a:solidFill>
                <a:srgbClr val="80008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861048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800080"/>
                </a:solidFill>
              </a:rPr>
              <a:t>3. Don’t ride against traffic.</a:t>
            </a:r>
            <a:endParaRPr lang="ru-RU" sz="3600" dirty="0">
              <a:solidFill>
                <a:srgbClr val="80008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797152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800080"/>
                </a:solidFill>
              </a:rPr>
              <a:t>4. Wear a bicycle helmet.</a:t>
            </a:r>
            <a:endParaRPr lang="ru-RU" sz="3600" dirty="0">
              <a:solidFill>
                <a:srgbClr val="80008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733256"/>
            <a:ext cx="8964488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800080"/>
                </a:solidFill>
              </a:rPr>
              <a:t>5. Stand on the pavement.</a:t>
            </a:r>
            <a:endParaRPr lang="ru-RU" sz="3600" dirty="0">
              <a:solidFill>
                <a:srgbClr val="80008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596336" cy="1143000"/>
          </a:xfrm>
        </p:spPr>
        <p:txBody>
          <a:bodyPr/>
          <a:lstStyle/>
          <a:p>
            <a:r>
              <a:rPr lang="en-US" sz="3800" b="1" dirty="0" smtClean="0">
                <a:solidFill>
                  <a:srgbClr val="002060"/>
                </a:solidFill>
              </a:rPr>
              <a:t>Put sentences in the correct order to make a dialogue</a:t>
            </a:r>
            <a:endParaRPr lang="ru-RU" sz="38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584" y="2204863"/>
          <a:ext cx="8136904" cy="334757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136904"/>
              </a:tblGrid>
              <a:tr h="539266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Yes, there’s one quite near.</a:t>
                      </a:r>
                      <a:endParaRPr lang="ru-RU" sz="2800" b="0" dirty="0"/>
                    </a:p>
                  </a:txBody>
                  <a:tcPr/>
                </a:tc>
              </a:tr>
              <a:tr h="54085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You’re welcome.</a:t>
                      </a:r>
                      <a:endParaRPr lang="ru-RU" sz="2800" dirty="0"/>
                    </a:p>
                  </a:txBody>
                  <a:tcPr/>
                </a:tc>
              </a:tr>
              <a:tr h="5392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How can I get there?</a:t>
                      </a:r>
                      <a:endParaRPr lang="ru-RU" sz="2800" dirty="0"/>
                    </a:p>
                  </a:txBody>
                  <a:tcPr/>
                </a:tc>
              </a:tr>
              <a:tr h="5392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Excuse me, is there a hospital near here?</a:t>
                      </a:r>
                      <a:endParaRPr lang="ru-RU" sz="2800" dirty="0"/>
                    </a:p>
                  </a:txBody>
                  <a:tcPr/>
                </a:tc>
              </a:tr>
              <a:tr h="64966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Go down Bridge road</a:t>
                      </a:r>
                      <a:r>
                        <a:rPr lang="en-US" sz="2600" baseline="0" dirty="0" smtClean="0"/>
                        <a:t>  and turn left into Green Street.</a:t>
                      </a:r>
                      <a:endParaRPr lang="ru-RU" sz="2600" dirty="0"/>
                    </a:p>
                  </a:txBody>
                  <a:tcPr/>
                </a:tc>
              </a:tr>
              <a:tr h="5392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Thank you.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2204864"/>
            <a:ext cx="504056" cy="5040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780928"/>
            <a:ext cx="504056" cy="50405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356992"/>
            <a:ext cx="504056" cy="50405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933056"/>
            <a:ext cx="50405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509120"/>
            <a:ext cx="504056" cy="50405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085184"/>
            <a:ext cx="504056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204864"/>
            <a:ext cx="504056" cy="50405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780928"/>
            <a:ext cx="504056" cy="50405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3356992"/>
            <a:ext cx="504056" cy="50405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3933056"/>
            <a:ext cx="504056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509120"/>
            <a:ext cx="504056" cy="504056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5085184"/>
            <a:ext cx="504056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ru-RU" sz="2000" b="1" dirty="0"/>
          </a:p>
        </p:txBody>
      </p:sp>
      <p:pic>
        <p:nvPicPr>
          <p:cNvPr id="16" name="Рисунок 15" descr="hospital.gif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 b="21111"/>
          <a:stretch>
            <a:fillRect/>
          </a:stretch>
        </p:blipFill>
        <p:spPr>
          <a:xfrm>
            <a:off x="5868144" y="5337212"/>
            <a:ext cx="2555776" cy="1512168"/>
          </a:xfrm>
          <a:prstGeom prst="rect">
            <a:avLst/>
          </a:prstGeom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288032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908" y="404664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Resources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696" y="1916832"/>
            <a:ext cx="8997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Учебное пособие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«Английский в фокусе для 6 класса», издательство Макмиллан, 2008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презентации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http://www.free-power-point-templates.com/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Инспектор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http://www.ssmc.com.my/index.cfm?&amp;menuid=27&amp;parentid=3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98508" y="6309320"/>
            <a:ext cx="360040" cy="3326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59395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314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Aharoni</vt:lpstr>
      <vt:lpstr>Calibri</vt:lpstr>
      <vt:lpstr>Diseño predeterminado</vt:lpstr>
      <vt:lpstr>Progress check 3</vt:lpstr>
      <vt:lpstr>     Fill in the gaps with can or can’t</vt:lpstr>
      <vt:lpstr>             Guess the words</vt:lpstr>
      <vt:lpstr>Fill in: in, on, by, of</vt:lpstr>
      <vt:lpstr>Write the opposites</vt:lpstr>
      <vt:lpstr>Put the words in the correct order to form full sentences</vt:lpstr>
      <vt:lpstr>Put sentences in the correct order to make a dialogue</vt:lpstr>
      <vt:lpstr>Resources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Roman</cp:lastModifiedBy>
  <cp:revision>689</cp:revision>
  <dcterms:created xsi:type="dcterms:W3CDTF">2010-05-23T14:28:12Z</dcterms:created>
  <dcterms:modified xsi:type="dcterms:W3CDTF">2014-04-17T16:50:52Z</dcterms:modified>
</cp:coreProperties>
</file>