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notesMasterIdLst>
    <p:notesMasterId r:id="rId30"/>
  </p:notesMasterIdLst>
  <p:handoutMasterIdLst>
    <p:handoutMasterId r:id="rId31"/>
  </p:handoutMasterIdLst>
  <p:sldIdLst>
    <p:sldId id="329" r:id="rId2"/>
    <p:sldId id="326" r:id="rId3"/>
    <p:sldId id="327" r:id="rId4"/>
    <p:sldId id="352" r:id="rId5"/>
    <p:sldId id="294" r:id="rId6"/>
    <p:sldId id="296" r:id="rId7"/>
    <p:sldId id="295" r:id="rId8"/>
    <p:sldId id="263" r:id="rId9"/>
    <p:sldId id="300" r:id="rId10"/>
    <p:sldId id="301" r:id="rId11"/>
    <p:sldId id="350" r:id="rId12"/>
    <p:sldId id="303" r:id="rId13"/>
    <p:sldId id="306" r:id="rId14"/>
    <p:sldId id="314" r:id="rId15"/>
    <p:sldId id="316" r:id="rId16"/>
    <p:sldId id="311" r:id="rId17"/>
    <p:sldId id="308" r:id="rId18"/>
    <p:sldId id="307" r:id="rId19"/>
    <p:sldId id="325" r:id="rId20"/>
    <p:sldId id="321" r:id="rId21"/>
    <p:sldId id="322" r:id="rId22"/>
    <p:sldId id="323" r:id="rId23"/>
    <p:sldId id="348" r:id="rId24"/>
    <p:sldId id="344" r:id="rId25"/>
    <p:sldId id="333" r:id="rId26"/>
    <p:sldId id="337" r:id="rId27"/>
    <p:sldId id="345" r:id="rId28"/>
    <p:sldId id="349" r:id="rId29"/>
  </p:sldIdLst>
  <p:sldSz cx="9144000" cy="6858000" type="screen4x3"/>
  <p:notesSz cx="6858000" cy="9144000"/>
  <p:custShowLst>
    <p:custShow name="Произвольный показ 1" id="0">
      <p:sldLst/>
    </p:custShow>
    <p:custShow name="Произвольный показ 2" id="1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00"/>
    <a:srgbClr val="FFCCFF"/>
    <a:srgbClr val="CC00CC"/>
    <a:srgbClr val="078F17"/>
    <a:srgbClr val="8C0A26"/>
    <a:srgbClr val="FF9900"/>
    <a:srgbClr val="F0F4B8"/>
    <a:srgbClr val="00FFFF"/>
    <a:srgbClr val="CC66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7" autoAdjust="0"/>
    <p:restoredTop sz="83661" autoAdjust="0"/>
  </p:normalViewPr>
  <p:slideViewPr>
    <p:cSldViewPr snapToGrid="0">
      <p:cViewPr>
        <p:scale>
          <a:sx n="70" d="100"/>
          <a:sy n="70" d="100"/>
        </p:scale>
        <p:origin x="-81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C1E3C-1B68-42FF-AB5D-0E3F765494C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A932CF-4865-4993-8DFD-1407E6E5B471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rPr>
            <a:t>Арифметическая прогрессия</a:t>
          </a:r>
          <a:endParaRPr lang="ru-RU" sz="4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  <a:cs typeface="Arial" pitchFamily="34" charset="0"/>
          </a:endParaRPr>
        </a:p>
      </dgm:t>
    </dgm:pt>
    <dgm:pt modelId="{4FA6A72E-3EBC-49B5-828E-AFFAA3489603}" type="sibTrans" cxnId="{F85C84AF-BDBD-4114-B8AC-D0A83598955D}">
      <dgm:prSet/>
      <dgm:spPr/>
      <dgm:t>
        <a:bodyPr/>
        <a:lstStyle/>
        <a:p>
          <a:endParaRPr lang="ru-RU"/>
        </a:p>
      </dgm:t>
    </dgm:pt>
    <dgm:pt modelId="{AFB13858-CA27-498B-B734-BD4EAA0378FA}" type="parTrans" cxnId="{F85C84AF-BDBD-4114-B8AC-D0A83598955D}">
      <dgm:prSet/>
      <dgm:spPr/>
      <dgm:t>
        <a:bodyPr/>
        <a:lstStyle/>
        <a:p>
          <a:endParaRPr lang="ru-RU"/>
        </a:p>
      </dgm:t>
    </dgm:pt>
    <dgm:pt modelId="{16A9C456-211E-4AE6-AFDA-955547BF9F0E}" type="pres">
      <dgm:prSet presAssocID="{E5DC1E3C-1B68-42FF-AB5D-0E3F765494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281C7-02BF-41DD-8772-60971968A07D}" type="pres">
      <dgm:prSet presAssocID="{BDA932CF-4865-4993-8DFD-1407E6E5B4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C7F0F-9F60-48FA-BEA1-D0452BB00509}" type="presOf" srcId="{E5DC1E3C-1B68-42FF-AB5D-0E3F765494C1}" destId="{16A9C456-211E-4AE6-AFDA-955547BF9F0E}" srcOrd="0" destOrd="0" presId="urn:microsoft.com/office/officeart/2005/8/layout/vList2"/>
    <dgm:cxn modelId="{F85C84AF-BDBD-4114-B8AC-D0A83598955D}" srcId="{E5DC1E3C-1B68-42FF-AB5D-0E3F765494C1}" destId="{BDA932CF-4865-4993-8DFD-1407E6E5B471}" srcOrd="0" destOrd="0" parTransId="{AFB13858-CA27-498B-B734-BD4EAA0378FA}" sibTransId="{4FA6A72E-3EBC-49B5-828E-AFFAA3489603}"/>
    <dgm:cxn modelId="{50434692-F7EA-4002-9902-0EB916666DA8}" type="presOf" srcId="{BDA932CF-4865-4993-8DFD-1407E6E5B471}" destId="{D7C281C7-02BF-41DD-8772-60971968A07D}" srcOrd="0" destOrd="0" presId="urn:microsoft.com/office/officeart/2005/8/layout/vList2"/>
    <dgm:cxn modelId="{416A1482-DC7B-412E-B02B-680EA7166720}" type="presParOf" srcId="{16A9C456-211E-4AE6-AFDA-955547BF9F0E}" destId="{D7C281C7-02BF-41DD-8772-60971968A07D}" srcOrd="0" destOrd="0" presId="urn:microsoft.com/office/officeart/2005/8/layout/vList2"/>
  </dgm:cxnLst>
  <dgm:bg>
    <a:solidFill>
      <a:schemeClr val="accent4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BF0D-CD54-4026-8C3D-F3A36F692A5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8F15F-AF05-47B0-8B22-ED7B428AA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516AA-B2D0-4E5B-874A-A21505EB1C2D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59104-34B6-426F-A5EE-3C47F5D4EB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9104-34B6-426F-A5EE-3C47F5D4EBF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3FD8B-3314-49E9-AF96-D43124AA0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82544-2D51-464C-BCA0-9CEADE7802EC}" type="datetimeFigureOut">
              <a:rPr lang="ru-RU" smtClean="0"/>
              <a:pPr/>
              <a:t>08.12.2013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328BB-4D2C-45BE-9781-DA19EA7324F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  <p:sldLayoutId id="2147484190" r:id="rId12"/>
    <p:sldLayoutId id="2147484191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jpeg"/><Relationship Id="rId11" Type="http://schemas.openxmlformats.org/officeDocument/2006/relationships/slide" Target="slide22.xml"/><Relationship Id="rId5" Type="http://schemas.openxmlformats.org/officeDocument/2006/relationships/image" Target="../media/image51.jpeg"/><Relationship Id="rId10" Type="http://schemas.openxmlformats.org/officeDocument/2006/relationships/slide" Target="slide21.xml"/><Relationship Id="rId4" Type="http://schemas.openxmlformats.org/officeDocument/2006/relationships/image" Target="../media/image50.jpeg"/><Relationship Id="rId9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19.x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.xml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1.xml"/><Relationship Id="rId11" Type="http://schemas.openxmlformats.org/officeDocument/2006/relationships/oleObject" Target="../embeddings/oleObject13.bin"/><Relationship Id="rId5" Type="http://schemas.openxmlformats.org/officeDocument/2006/relationships/diagramLayout" Target="../diagrams/layout1.xml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j0280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766" y="214342"/>
            <a:ext cx="4040372" cy="11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52800" y="3971971"/>
            <a:ext cx="5292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Учитель математики МБОУ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СОШ №68</a:t>
            </a:r>
          </a:p>
          <a:p>
            <a:pPr marL="342900" indent="-342900"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Сологубова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 Тамара Алексеевна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5698" y="5620524"/>
            <a:ext cx="220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г. Хабаровск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3907" y="6196319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2013г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6663" y="1992572"/>
            <a:ext cx="6673755" cy="117370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4776" y="1943935"/>
            <a:ext cx="6591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X" pitchFamily="34" charset="0"/>
              </a:rPr>
              <a:t>Семинар - практикум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X" pitchFamily="34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X" pitchFamily="34" charset="0"/>
              </a:rPr>
              <a:t> по теме: «Прогрессии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X" pitchFamily="34" charset="0"/>
              </a:rPr>
              <a:t>»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64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 animBg="1"/>
      <p:bldP spid="10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34620" y="1760654"/>
          <a:ext cx="8229599" cy="4322135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60000"/>
                    <a:lumOff val="40000"/>
                  </a:schemeClr>
                </a:solidFill>
                <a:tableStyleId>{00A15C55-8517-42AA-B614-E9B94910E393}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785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85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44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1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85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87208" y="640205"/>
            <a:ext cx="8039595" cy="79564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Courier New" pitchFamily="49" charset="0"/>
              </a:rPr>
              <a:t>Геометрическая прогрессия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Batang" pitchFamily="18" charset="-127"/>
              <a:cs typeface="Courier New" pitchFamily="49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704975" y="1771650"/>
          <a:ext cx="1166813" cy="973138"/>
        </p:xfrm>
        <a:graphic>
          <a:graphicData uri="http://schemas.openxmlformats.org/presentationml/2006/ole">
            <p:oleObj spid="_x0000_s48132" name="Формула" r:id="rId4" imgW="15228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947916" y="1693863"/>
          <a:ext cx="1090684" cy="1149529"/>
        </p:xfrm>
        <a:graphic>
          <a:graphicData uri="http://schemas.openxmlformats.org/presentationml/2006/ole">
            <p:oleObj spid="_x0000_s48133" name="Формула" r:id="rId5" imgW="16488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148918" y="1828090"/>
          <a:ext cx="1098733" cy="923716"/>
        </p:xfrm>
        <a:graphic>
          <a:graphicData uri="http://schemas.openxmlformats.org/presentationml/2006/ole">
            <p:oleObj spid="_x0000_s48134" name="Формула" r:id="rId6" imgW="126720" imgH="1648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404513" y="1883393"/>
          <a:ext cx="1056194" cy="947264"/>
        </p:xfrm>
        <a:graphic>
          <a:graphicData uri="http://schemas.openxmlformats.org/presentationml/2006/ole">
            <p:oleObj spid="_x0000_s48135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78221" y="1561300"/>
          <a:ext cx="1119117" cy="1359321"/>
        </p:xfrm>
        <a:graphic>
          <a:graphicData uri="http://schemas.openxmlformats.org/presentationml/2006/ole">
            <p:oleObj spid="_x0000_s48136" name="Формула" r:id="rId8" imgW="16488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597195" y="1795478"/>
          <a:ext cx="1151906" cy="938151"/>
        </p:xfrm>
        <a:graphic>
          <a:graphicData uri="http://schemas.openxmlformats.org/presentationml/2006/ole">
            <p:oleObj spid="_x0000_s48137" name="Формула" r:id="rId9" imgW="1774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16985" y="2841037"/>
          <a:ext cx="1140030" cy="997527"/>
        </p:xfrm>
        <a:graphic>
          <a:graphicData uri="http://schemas.openxmlformats.org/presentationml/2006/ole">
            <p:oleObj spid="_x0000_s48138" name="Формула" r:id="rId10" imgW="88560" imgH="1648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52551" y="3087585"/>
            <a:ext cx="62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46585" y="3838564"/>
          <a:ext cx="997527" cy="973777"/>
        </p:xfrm>
        <a:graphic>
          <a:graphicData uri="http://schemas.openxmlformats.org/presentationml/2006/ole">
            <p:oleObj spid="_x0000_s48140" name="Формула" r:id="rId11" imgW="126720" imgH="1648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49810" y="4917980"/>
          <a:ext cx="1151907" cy="950026"/>
        </p:xfrm>
        <a:graphic>
          <a:graphicData uri="http://schemas.openxmlformats.org/presentationml/2006/ole">
            <p:oleObj spid="_x0000_s48141" name="Формула" r:id="rId12" imgW="114120" imgH="1774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42448" y="2852382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16</a:t>
            </a:r>
            <a:endParaRPr lang="ru-RU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21624" y="2838734"/>
            <a:ext cx="1146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1/2</a:t>
            </a:r>
            <a:endParaRPr lang="ru-RU" sz="5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30053" y="2811439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6526" y="283873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4</a:t>
            </a:r>
            <a:endParaRPr lang="ru-RU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41994" y="2838734"/>
            <a:ext cx="900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51929" y="2784144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30</a:t>
            </a:r>
            <a:endParaRPr lang="ru-RU" sz="5400" b="1" dirty="0"/>
          </a:p>
        </p:txBody>
      </p:sp>
      <p:sp>
        <p:nvSpPr>
          <p:cNvPr id="28" name="Управляющая кнопка: справка 27">
            <a:hlinkClick r:id="" action="ppaction://noaction" highlightClick="1"/>
          </p:cNvPr>
          <p:cNvSpPr/>
          <p:nvPr/>
        </p:nvSpPr>
        <p:spPr>
          <a:xfrm>
            <a:off x="3043451" y="2743199"/>
            <a:ext cx="1042416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справка 28">
            <a:hlinkClick r:id="" action="ppaction://noaction" highlightClick="1"/>
          </p:cNvPr>
          <p:cNvSpPr/>
          <p:nvPr/>
        </p:nvSpPr>
        <p:spPr>
          <a:xfrm>
            <a:off x="6550925" y="2743199"/>
            <a:ext cx="1042416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992573" y="3794078"/>
            <a:ext cx="777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52633" y="3862317"/>
            <a:ext cx="682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8</a:t>
            </a:r>
            <a:endParaRPr lang="ru-RU" sz="5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339988" y="3766782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-2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40991" y="3753134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5</a:t>
            </a:r>
            <a:endParaRPr lang="ru-RU" sz="5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619164" y="3766782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32</a:t>
            </a:r>
            <a:endParaRPr lang="ru-RU" sz="5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806520" y="3794078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22</a:t>
            </a:r>
            <a:endParaRPr lang="ru-RU" sz="5400" b="1" dirty="0"/>
          </a:p>
        </p:txBody>
      </p:sp>
      <p:sp>
        <p:nvSpPr>
          <p:cNvPr id="37" name="Управляющая кнопка: справка 36">
            <a:hlinkClick r:id="" action="ppaction://noaction" highlightClick="1"/>
          </p:cNvPr>
          <p:cNvSpPr/>
          <p:nvPr/>
        </p:nvSpPr>
        <p:spPr>
          <a:xfrm>
            <a:off x="1774208" y="3712193"/>
            <a:ext cx="1105470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справка 37">
            <a:hlinkClick r:id="" action="ppaction://noaction" highlightClick="1"/>
          </p:cNvPr>
          <p:cNvSpPr/>
          <p:nvPr/>
        </p:nvSpPr>
        <p:spPr>
          <a:xfrm>
            <a:off x="4271749" y="3725839"/>
            <a:ext cx="1069712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650173" y="479036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21449005" flipH="1">
            <a:off x="1712793" y="4883665"/>
            <a:ext cx="1055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-3</a:t>
            </a:r>
            <a:endParaRPr lang="ru-RU" sz="5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50925" y="4749420"/>
            <a:ext cx="11849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-24</a:t>
            </a:r>
            <a:endParaRPr lang="ru-RU" sz="5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421875" y="4776715"/>
            <a:ext cx="84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2</a:t>
            </a:r>
            <a:endParaRPr lang="ru-RU" sz="5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975212" y="4844954"/>
            <a:ext cx="11849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-12</a:t>
            </a:r>
            <a:endParaRPr lang="ru-RU" sz="5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29098" y="4653886"/>
            <a:ext cx="11849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-45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2" name="Управляющая кнопка: справка 51">
            <a:hlinkClick r:id="" action="ppaction://noaction" highlightClick="1"/>
          </p:cNvPr>
          <p:cNvSpPr/>
          <p:nvPr/>
        </p:nvSpPr>
        <p:spPr>
          <a:xfrm>
            <a:off x="5390867" y="4792003"/>
            <a:ext cx="1042416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правляющая кнопка: справка 52">
            <a:hlinkClick r:id="" action="ppaction://noaction" highlightClick="1"/>
          </p:cNvPr>
          <p:cNvSpPr/>
          <p:nvPr/>
        </p:nvSpPr>
        <p:spPr>
          <a:xfrm>
            <a:off x="7724631" y="4832945"/>
            <a:ext cx="1042416" cy="1042416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 animBg="1"/>
      <p:bldP spid="20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0" grpId="0"/>
      <p:bldP spid="31" grpId="0"/>
      <p:bldP spid="32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42" grpId="0"/>
      <p:bldP spid="46" grpId="0"/>
      <p:bldP spid="48" grpId="0"/>
      <p:bldP spid="49" grpId="0"/>
      <p:bldP spid="50" grpId="0"/>
      <p:bldP spid="51" grpId="0"/>
      <p:bldP spid="52" grpId="0" animBg="1"/>
      <p:bldP spid="52" grpId="1" animBg="1"/>
      <p:bldP spid="53" grpId="0" animBg="1"/>
      <p:bldP spid="5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5500" y="1397000"/>
            <a:ext cx="8318500" cy="4635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I группа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Афера или 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выгодная сделка?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7030A0"/>
                </a:solidFill>
              </a:rPr>
              <a:t>II</a:t>
            </a:r>
            <a:r>
              <a:rPr lang="ru-RU" sz="3200" b="1" i="1" dirty="0" smtClean="0">
                <a:solidFill>
                  <a:srgbClr val="7030A0"/>
                </a:solidFill>
              </a:rPr>
              <a:t> группа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marL="342900" lvl="4" indent="-342900">
              <a:buSzPct val="85000"/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Какую награду должен получить изобретатель шахмат?   </a:t>
            </a:r>
          </a:p>
          <a:p>
            <a:pPr marL="342900" lvl="4" indent="-342900">
              <a:buSzPct val="85000"/>
              <a:buNone/>
            </a:pPr>
            <a:r>
              <a:rPr lang="en-US" sz="3200" b="1" i="1" dirty="0" smtClean="0">
                <a:solidFill>
                  <a:srgbClr val="7030A0"/>
                </a:solidFill>
              </a:rPr>
              <a:t>III</a:t>
            </a:r>
            <a:r>
              <a:rPr lang="ru-RU" sz="3200" b="1" i="1" dirty="0" smtClean="0">
                <a:solidFill>
                  <a:srgbClr val="7030A0"/>
                </a:solidFill>
              </a:rPr>
              <a:t> группа</a:t>
            </a:r>
            <a:endParaRPr lang="en-US" sz="3200" b="1" i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 быстро распространяются городские слухи?</a:t>
            </a: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IV</a:t>
            </a: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группа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  <a:ea typeface="Malgun Gothic" pitchFamily="34" charset="-127"/>
                <a:cs typeface="Arabic Typesetting" pitchFamily="66" charset="-78"/>
              </a:rPr>
              <a:t>На какую зарплату выгодно согласиться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Malgun Gothic" pitchFamily="34" charset="-127"/>
                <a:cs typeface="Arabic Typesetting" pitchFamily="66" charset="-78"/>
              </a:rPr>
              <a:t> ?</a:t>
            </a:r>
          </a:p>
          <a:p>
            <a:pPr>
              <a:buNone/>
            </a:pPr>
            <a:endParaRPr lang="en-US" sz="3200" i="1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2197" y="341195"/>
            <a:ext cx="5923128" cy="818865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Вопросы семинара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3752604" y="1852551"/>
            <a:ext cx="4892632" cy="4370119"/>
          </a:xfrm>
          <a:prstGeom prst="vertic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Однажды богач заключил выгодную, как ему казалось, сделку: мужик целый месяц ежедневно должен был приносить по 100 тыс. руб., а взамен в первый день месяца богач должен был отдать 1 коп., во второй-2 коп., в третий-4 коп., в четвертый-8 коп. и т. д. в течении 30 дней. Сколько денег получил богач и сколько отдал? Кто выиграл от этой сделки?</a:t>
            </a:r>
            <a:endParaRPr lang="ru-RU" sz="2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22529" name="Picture 1" descr="C:\Users\User\Desktop\271033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43" y="1852548"/>
            <a:ext cx="1836716" cy="1377537"/>
          </a:xfrm>
          <a:prstGeom prst="rect">
            <a:avLst/>
          </a:prstGeom>
          <a:noFill/>
        </p:spPr>
      </p:pic>
      <p:pic>
        <p:nvPicPr>
          <p:cNvPr id="2" name="Picture 1" descr="C:\Users\User\Desktop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014" y="3479470"/>
            <a:ext cx="2644178" cy="25056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1258" y="561128"/>
            <a:ext cx="8718969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ru-RU" sz="4800" b="1" i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Афера или выгодная сделка? </a:t>
            </a:r>
            <a:endParaRPr lang="ru-RU" sz="4800" b="1" i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7229" y="6082784"/>
            <a:ext cx="2116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2 группа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82638" y="660011"/>
            <a:ext cx="7028598" cy="83997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0" y="4184072"/>
            <a:ext cx="5791200" cy="144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Купец” заплатил: 1; 2; 4;… q=2/1=2. </a:t>
            </a:r>
          </a:p>
          <a:p>
            <a:pPr>
              <a:buFont typeface="Wingdings 3" pitchFamily="18" charset="2"/>
              <a:buNone/>
            </a:pP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</a:t>
            </a:r>
            <a:r>
              <a:rPr lang="ru-RU" sz="3400" b="1" i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=1• (2</a:t>
            </a:r>
            <a:r>
              <a:rPr lang="ru-RU" sz="3400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1):(2-1)= 2 </a:t>
            </a:r>
            <a:r>
              <a:rPr lang="ru-RU" sz="3400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-1= =1 073 741 824 -1 =1 073 741 823 (коп.) т.е.</a:t>
            </a:r>
            <a:r>
              <a:rPr lang="ru-RU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10 738 418 руб.23коп</a:t>
            </a:r>
            <a:endParaRPr lang="ru-RU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1635" y="2068163"/>
            <a:ext cx="60742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“Мужик” заплатил: </a:t>
            </a:r>
          </a:p>
          <a:p>
            <a:pPr>
              <a:buFont typeface="Wingdings 3" pitchFamily="18" charset="2"/>
              <a:buNone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</a:t>
            </a:r>
            <a:r>
              <a:rPr lang="ru-RU" sz="3600" b="1" i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= 100 000• 30 =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3 000 000 (рублей).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2" descr="http://t3.gstatic.com/images?q=tbn:ANd9GcRqOmV_EWVJyDdqche0WeifNlaQt7X9fKAORkGvgBsGAZw1eag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7203">
            <a:off x="447549" y="1951520"/>
            <a:ext cx="1688019" cy="1688019"/>
          </a:xfrm>
          <a:prstGeom prst="rect">
            <a:avLst/>
          </a:prstGeom>
          <a:noFill/>
        </p:spPr>
      </p:pic>
      <p:pic>
        <p:nvPicPr>
          <p:cNvPr id="50178" name="Picture 2" descr="C:\Users\User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264" y="4533592"/>
            <a:ext cx="2705100" cy="16859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54092" y="641445"/>
            <a:ext cx="3062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X" pitchFamily="34" charset="0"/>
              </a:rPr>
              <a:t>Решение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86575" y="6273225"/>
            <a:ext cx="1581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2 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8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1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28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User\Desktop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5299"/>
            <a:ext cx="3423274" cy="5108280"/>
          </a:xfrm>
          <a:prstGeom prst="rect">
            <a:avLst/>
          </a:prstGeom>
          <a:noFill/>
        </p:spPr>
      </p:pic>
      <p:pic>
        <p:nvPicPr>
          <p:cNvPr id="58370" name="Picture 2" descr="C:\Users\User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7725" y="3994525"/>
            <a:ext cx="3000375" cy="190738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19265" y="314222"/>
            <a:ext cx="81259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kern="10" dirty="0" smtClean="0">
                <a:ln w="15875">
                  <a:solidFill>
                    <a:srgbClr val="000080"/>
                  </a:solidFill>
                  <a:prstDash val="sysDot"/>
                  <a:round/>
                  <a:headEnd/>
                  <a:tailEnd/>
                </a:ln>
                <a:solidFill>
                  <a:srgbClr val="0070C0"/>
                </a:solidFill>
                <a:latin typeface="Monotype Corsiva" pitchFamily="66" charset="0"/>
              </a:rPr>
              <a:t>Древняя индийская легенда</a:t>
            </a:r>
            <a:endParaRPr lang="ru-RU" sz="6000" kern="10" dirty="0">
              <a:ln w="15875">
                <a:solidFill>
                  <a:srgbClr val="000080"/>
                </a:solidFill>
                <a:prstDash val="sysDot"/>
                <a:round/>
                <a:headEnd/>
                <a:tailEnd/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27847" y="2603919"/>
            <a:ext cx="6143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«Награда обещана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и должна быть выдана!!!!!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4254" y="2171821"/>
            <a:ext cx="297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Индусский царь Шерам: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>
            <a:off x="8372475" y="3238068"/>
            <a:ext cx="552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1051" y="5940716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1 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Users\User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22068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93767" y="831274"/>
            <a:ext cx="7623958" cy="2123658"/>
          </a:xfrm>
          <a:prstGeom prst="rect">
            <a:avLst/>
          </a:prstGeom>
          <a:solidFill>
            <a:srgbClr val="FBEAC7"/>
          </a:solidFill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Сколько зёрен должен получить изобретатель шахмат ?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(1 группа)</a:t>
            </a:r>
          </a:p>
          <a:p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571500" y="2968831"/>
            <a:ext cx="7648575" cy="41148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</a:rPr>
              <a:t>,</a:t>
            </a:r>
            <a:r>
              <a:rPr lang="en-US" sz="2800" b="1" dirty="0" smtClean="0">
                <a:solidFill>
                  <a:srgbClr val="000000"/>
                </a:solidFill>
              </a:rPr>
              <a:t>2</a:t>
            </a:r>
            <a:r>
              <a:rPr lang="ru-RU" sz="2800" b="1" dirty="0" smtClean="0">
                <a:solidFill>
                  <a:srgbClr val="000000"/>
                </a:solidFill>
              </a:rPr>
              <a:t>,4,8,16,…геометрическая прогрессия</a:t>
            </a:r>
          </a:p>
          <a:p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 smtClean="0">
              <a:solidFill>
                <a:srgbClr val="008000"/>
              </a:solidFill>
            </a:endParaRPr>
          </a:p>
          <a:p>
            <a:pPr algn="ctr"/>
            <a:endParaRPr lang="ru-RU" dirty="0">
              <a:solidFill>
                <a:srgbClr val="00800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042062" y="3629972"/>
          <a:ext cx="7524751" cy="793751"/>
        </p:xfrm>
        <a:graphic>
          <a:graphicData uri="http://schemas.openxmlformats.org/presentationml/2006/ole">
            <p:oleObj spid="_x0000_s59396" name="Формула" r:id="rId5" imgW="114300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401963" y="4378822"/>
          <a:ext cx="6706655" cy="2069603"/>
        </p:xfrm>
        <a:graphic>
          <a:graphicData uri="http://schemas.openxmlformats.org/presentationml/2006/ole">
            <p:oleObj spid="_x0000_s59397" name="Формула" r:id="rId6" imgW="1028520" imgH="6346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38525" y="3705225"/>
            <a:ext cx="10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9398" name="Формула" r:id="rId7" imgW="114120" imgH="21564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01749" y="5645889"/>
            <a:ext cx="7527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18 446 744 073 709 551615 </a:t>
            </a:r>
            <a:endParaRPr lang="ru-RU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9636" y="5645889"/>
            <a:ext cx="31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=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1" y="1869282"/>
            <a:ext cx="2571749" cy="1607343"/>
          </a:xfrm>
          <a:prstGeom prst="rect">
            <a:avLst/>
          </a:prstGeom>
          <a:noFill/>
        </p:spPr>
      </p:pic>
      <p:pic>
        <p:nvPicPr>
          <p:cNvPr id="34" name="Picture 9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38750"/>
            <a:ext cx="2590800" cy="1619250"/>
          </a:xfrm>
          <a:prstGeom prst="rect">
            <a:avLst/>
          </a:prstGeom>
          <a:noFill/>
        </p:spPr>
      </p:pic>
      <p:pic>
        <p:nvPicPr>
          <p:cNvPr id="61451" name="Picture 11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4450" y="5248275"/>
            <a:ext cx="2575560" cy="1609725"/>
          </a:xfrm>
          <a:prstGeom prst="rect">
            <a:avLst/>
          </a:prstGeom>
          <a:noFill/>
        </p:spPr>
      </p:pic>
      <p:pic>
        <p:nvPicPr>
          <p:cNvPr id="61450" name="Picture 10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257800"/>
            <a:ext cx="2560320" cy="1600200"/>
          </a:xfrm>
          <a:prstGeom prst="rect">
            <a:avLst/>
          </a:prstGeom>
          <a:noFill/>
        </p:spPr>
      </p:pic>
      <p:pic>
        <p:nvPicPr>
          <p:cNvPr id="39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0932"/>
            <a:ext cx="2571749" cy="1607343"/>
          </a:xfrm>
          <a:prstGeom prst="rect">
            <a:avLst/>
          </a:prstGeom>
          <a:noFill/>
        </p:spPr>
      </p:pic>
      <p:pic>
        <p:nvPicPr>
          <p:cNvPr id="38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1" y="3659982"/>
            <a:ext cx="2724150" cy="1702594"/>
          </a:xfrm>
          <a:prstGeom prst="rect">
            <a:avLst/>
          </a:prstGeom>
          <a:noFill/>
        </p:spPr>
      </p:pic>
      <p:pic>
        <p:nvPicPr>
          <p:cNvPr id="37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6" y="3574257"/>
            <a:ext cx="2876549" cy="1797843"/>
          </a:xfrm>
          <a:prstGeom prst="rect">
            <a:avLst/>
          </a:prstGeom>
          <a:noFill/>
        </p:spPr>
      </p:pic>
      <p:pic>
        <p:nvPicPr>
          <p:cNvPr id="36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1" y="3459956"/>
            <a:ext cx="2952750" cy="1845469"/>
          </a:xfrm>
          <a:prstGeom prst="rect">
            <a:avLst/>
          </a:prstGeom>
          <a:noFill/>
        </p:spPr>
      </p:pic>
      <p:pic>
        <p:nvPicPr>
          <p:cNvPr id="35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9307"/>
            <a:ext cx="2571749" cy="1607343"/>
          </a:xfrm>
          <a:prstGeom prst="rect">
            <a:avLst/>
          </a:prstGeom>
          <a:noFill/>
        </p:spPr>
      </p:pic>
      <p:pic>
        <p:nvPicPr>
          <p:cNvPr id="32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776" y="2078832"/>
            <a:ext cx="2571749" cy="1607343"/>
          </a:xfrm>
          <a:prstGeom prst="rect">
            <a:avLst/>
          </a:prstGeom>
          <a:noFill/>
        </p:spPr>
      </p:pic>
      <p:pic>
        <p:nvPicPr>
          <p:cNvPr id="25" name="Picture 9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90800" cy="2050977"/>
          </a:xfrm>
          <a:prstGeom prst="rect">
            <a:avLst/>
          </a:prstGeom>
          <a:noFill/>
        </p:spPr>
      </p:pic>
      <p:pic>
        <p:nvPicPr>
          <p:cNvPr id="26" name="Picture 10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650" y="0"/>
            <a:ext cx="2560320" cy="1847850"/>
          </a:xfrm>
          <a:prstGeom prst="rect">
            <a:avLst/>
          </a:prstGeom>
          <a:noFill/>
        </p:spPr>
      </p:pic>
      <p:pic>
        <p:nvPicPr>
          <p:cNvPr id="27" name="Picture 10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0"/>
            <a:ext cx="2560320" cy="1847850"/>
          </a:xfrm>
          <a:prstGeom prst="rect">
            <a:avLst/>
          </a:prstGeom>
          <a:noFill/>
        </p:spPr>
      </p:pic>
      <p:pic>
        <p:nvPicPr>
          <p:cNvPr id="31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964532"/>
            <a:ext cx="2571749" cy="1607343"/>
          </a:xfrm>
          <a:prstGeom prst="rect">
            <a:avLst/>
          </a:prstGeom>
          <a:noFill/>
        </p:spPr>
      </p:pic>
      <p:pic>
        <p:nvPicPr>
          <p:cNvPr id="28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1" y="0"/>
            <a:ext cx="2571749" cy="18573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325" y="752475"/>
            <a:ext cx="7010400" cy="1295400"/>
          </a:xfrm>
        </p:spPr>
        <p:txBody>
          <a:bodyPr/>
          <a:lstStyle/>
          <a:p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51" y="2124076"/>
            <a:ext cx="7829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i="1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MingLiU_HKSCS" pitchFamily="18" charset="-120"/>
              <a:cs typeface="Mangal" pitchFamily="18" charset="0"/>
            </a:endParaRPr>
          </a:p>
        </p:txBody>
      </p:sp>
      <p:pic>
        <p:nvPicPr>
          <p:cNvPr id="61449" name="Picture 9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9262"/>
            <a:ext cx="2590800" cy="1619250"/>
          </a:xfrm>
          <a:prstGeom prst="rect">
            <a:avLst/>
          </a:prstGeom>
          <a:noFill/>
        </p:spPr>
      </p:pic>
      <p:pic>
        <p:nvPicPr>
          <p:cNvPr id="61452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1" y="5250657"/>
            <a:ext cx="2571749" cy="1607343"/>
          </a:xfrm>
          <a:prstGeom prst="rect">
            <a:avLst/>
          </a:prstGeom>
          <a:noFill/>
        </p:spPr>
      </p:pic>
      <p:pic>
        <p:nvPicPr>
          <p:cNvPr id="29" name="Picture 12" descr="C:\Users\User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176" y="5250657"/>
            <a:ext cx="2571749" cy="1607343"/>
          </a:xfrm>
          <a:prstGeom prst="rect">
            <a:avLst/>
          </a:prstGeom>
          <a:noFill/>
        </p:spPr>
      </p:pic>
      <p:sp>
        <p:nvSpPr>
          <p:cNvPr id="41" name="Загнутый угол 40"/>
          <p:cNvSpPr/>
          <p:nvPr/>
        </p:nvSpPr>
        <p:spPr>
          <a:xfrm>
            <a:off x="776177" y="829339"/>
            <a:ext cx="7825563" cy="5029200"/>
          </a:xfrm>
          <a:prstGeom prst="foldedCorner">
            <a:avLst>
              <a:gd name="adj" fmla="val 108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i="1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ngLiU_HKSCS" pitchFamily="18" charset="-12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07805" y="1010093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18  квинтильонов 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446 квадрильонов 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744 триллиона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73  миллиарда ( биллиона) 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709 миллионов 551 тысяча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615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нутый угол 16"/>
          <p:cNvSpPr/>
          <p:nvPr/>
        </p:nvSpPr>
        <p:spPr>
          <a:xfrm>
            <a:off x="4503939" y="2028908"/>
            <a:ext cx="4298867" cy="4572000"/>
          </a:xfrm>
          <a:prstGeom prst="foldedCorner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Задача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городе 50000 жителей.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Приезжий в 8 часов утра рассказывает новость трём соседям,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через 15 минут каждый из них рассказывает новость трём своим соседям и т.д.Во сколько часов эта новость будет известна половине жителей города?</a:t>
            </a:r>
          </a:p>
        </p:txBody>
      </p:sp>
      <p:pic>
        <p:nvPicPr>
          <p:cNvPr id="22529" name="Picture 1" descr="C:\Users\User\Desktop\devushka-telefon-trubka-mobilny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222" y="2802989"/>
            <a:ext cx="926776" cy="926776"/>
          </a:xfrm>
          <a:prstGeom prst="rect">
            <a:avLst/>
          </a:prstGeom>
          <a:noFill/>
        </p:spPr>
      </p:pic>
      <p:pic>
        <p:nvPicPr>
          <p:cNvPr id="22530" name="Picture 2" descr="C:\Users\User\Desktop\devushka-telefon-more-trubka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4342" y="2056548"/>
            <a:ext cx="1028555" cy="1099807"/>
          </a:xfrm>
          <a:prstGeom prst="rect">
            <a:avLst/>
          </a:prstGeom>
          <a:noFill/>
        </p:spPr>
      </p:pic>
      <p:pic>
        <p:nvPicPr>
          <p:cNvPr id="22533" name="Picture 5" descr="C:\Users\User\Desktop\devushka-trubka-telef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586" y="4940702"/>
            <a:ext cx="995898" cy="995898"/>
          </a:xfrm>
          <a:prstGeom prst="rect">
            <a:avLst/>
          </a:prstGeom>
          <a:noFill/>
        </p:spPr>
      </p:pic>
      <p:pic>
        <p:nvPicPr>
          <p:cNvPr id="22534" name="Picture 6" descr="C:\Users\User\Desktop\devushka-temnokozhaya-telef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074445">
            <a:off x="194108" y="3864119"/>
            <a:ext cx="941375" cy="941375"/>
          </a:xfrm>
          <a:prstGeom prst="rect">
            <a:avLst/>
          </a:prstGeom>
          <a:noFill/>
        </p:spPr>
      </p:pic>
      <p:pic>
        <p:nvPicPr>
          <p:cNvPr id="22535" name="Picture 7" descr="C:\Users\User\Desktop\im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4173" y="3002281"/>
            <a:ext cx="3190321" cy="269787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955343" y="1"/>
            <a:ext cx="7096837" cy="15149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быстро распространяются городские  </a:t>
            </a:r>
            <a:r>
              <a:rPr lang="ru-R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слухи?</a:t>
            </a:r>
            <a:endParaRPr lang="ru-RU" sz="4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7874" y="6269593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3группа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3400" y="6255822"/>
            <a:ext cx="1209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uiExpand="1" build="allAtOnce" animBg="1"/>
      <p:bldP spid="13" grpId="0" uiExpan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846161" y="546862"/>
            <a:ext cx="7287904" cy="8187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X" pitchFamily="34" charset="0"/>
              </a:rPr>
              <a:t>Решение</a:t>
            </a:r>
            <a:endParaRPr lang="ru-RU" sz="6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376" y="1555845"/>
            <a:ext cx="7075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Слухи в городе распространяются в геометрической прогрессии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X" pitchFamily="34" charset="0"/>
              </a:rPr>
              <a:t> </a:t>
            </a:r>
            <a:endParaRPr lang="ru-RU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8902" y="2483893"/>
            <a:ext cx="464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1;3;9;…  </a:t>
            </a:r>
            <a:r>
              <a:rPr lang="en-US" sz="3600" b="1" dirty="0" smtClean="0">
                <a:solidFill>
                  <a:srgbClr val="C00000"/>
                </a:solidFill>
              </a:rPr>
              <a:t>q=3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23527" y="1869743"/>
            <a:ext cx="2137558" cy="978917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837528" y="1910687"/>
          <a:ext cx="2049292" cy="1027962"/>
        </p:xfrm>
        <a:graphic>
          <a:graphicData uri="http://schemas.openxmlformats.org/presentationml/2006/ole">
            <p:oleObj spid="_x0000_s50181" name="Формула" r:id="rId4" imgW="863280" imgH="4442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853049" y="3152774"/>
          <a:ext cx="2192338" cy="638175"/>
        </p:xfrm>
        <a:graphic>
          <a:graphicData uri="http://schemas.openxmlformats.org/presentationml/2006/ole">
            <p:oleObj spid="_x0000_s50182" name="Формула" r:id="rId5" imgW="69840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38305" y="2873828"/>
          <a:ext cx="3053039" cy="1199408"/>
        </p:xfrm>
        <a:graphic>
          <a:graphicData uri="http://schemas.openxmlformats.org/presentationml/2006/ole">
            <p:oleObj spid="_x0000_s50186" name="Формула" r:id="rId6" imgW="1066680" imgH="41904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336967" y="3241965"/>
          <a:ext cx="1384324" cy="370114"/>
        </p:xfrm>
        <a:graphic>
          <a:graphicData uri="http://schemas.openxmlformats.org/presentationml/2006/ole">
            <p:oleObj spid="_x0000_s50187" name="Формула" r:id="rId7" imgW="190440" imgH="1522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0" y="3989345"/>
          <a:ext cx="7997588" cy="1220910"/>
        </p:xfrm>
        <a:graphic>
          <a:graphicData uri="http://schemas.openxmlformats.org/presentationml/2006/ole">
            <p:oleObj spid="_x0000_s50188" name="Формула" r:id="rId8" imgW="2108160" imgH="41904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806385" y="4249593"/>
            <a:ext cx="49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&gt;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5692" y="4821384"/>
            <a:ext cx="1650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 </a:t>
            </a:r>
            <a:endParaRPr lang="ru-RU" sz="48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1304" y="5106390"/>
            <a:ext cx="1555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31857" y="2924166"/>
            <a:ext cx="2078181" cy="1104406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6986768" y="2892206"/>
          <a:ext cx="1854158" cy="1154719"/>
        </p:xfrm>
        <a:graphic>
          <a:graphicData uri="http://schemas.openxmlformats.org/presentationml/2006/ole">
            <p:oleObj spid="_x0000_s50190" name="Формула" r:id="rId9" imgW="736560" imgH="45720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137560" y="5657672"/>
            <a:ext cx="6187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Ответ</a:t>
            </a:r>
            <a:r>
              <a:rPr lang="ru-RU" sz="2400" i="1" dirty="0" smtClean="0">
                <a:solidFill>
                  <a:srgbClr val="7030A0"/>
                </a:solidFill>
              </a:rPr>
              <a:t>:   </a:t>
            </a:r>
            <a:r>
              <a:rPr lang="ru-RU" sz="2400" b="1" i="1" dirty="0" smtClean="0">
                <a:solidFill>
                  <a:srgbClr val="7030A0"/>
                </a:solidFill>
              </a:rPr>
              <a:t>В половине одиннадцатого дня</a:t>
            </a:r>
            <a:r>
              <a:rPr lang="ru-RU" sz="2400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поголовно все жители будут осведомлены о новости.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6020789" y="5121167"/>
          <a:ext cx="2755076" cy="560135"/>
        </p:xfrm>
        <a:graphic>
          <a:graphicData uri="http://schemas.openxmlformats.org/presentationml/2006/ole">
            <p:oleObj spid="_x0000_s50191" name="Формула" r:id="rId10" imgW="1117440" imgH="20304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2528284" y="5165767"/>
            <a:ext cx="6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0" y="5031594"/>
          <a:ext cx="5712030" cy="622797"/>
        </p:xfrm>
        <a:graphic>
          <a:graphicData uri="http://schemas.openxmlformats.org/presentationml/2006/ole">
            <p:oleObj spid="_x0000_s50193" name="Формула" r:id="rId11" imgW="1917360" imgH="20304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5524526" y="5106388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ru-RU" sz="3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3579" y="6292334"/>
            <a:ext cx="14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3группа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10" grpId="0" animBg="1"/>
      <p:bldP spid="28" grpId="0"/>
      <p:bldP spid="39" grpId="0" animBg="1"/>
      <p:bldP spid="42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Хорда 24"/>
          <p:cNvSpPr/>
          <p:nvPr/>
        </p:nvSpPr>
        <p:spPr>
          <a:xfrm rot="-10680000">
            <a:off x="-3193132" y="-2696"/>
            <a:ext cx="6699552" cy="6885353"/>
          </a:xfrm>
          <a:prstGeom prst="chord">
            <a:avLst>
              <a:gd name="adj1" fmla="val 5129163"/>
              <a:gd name="adj2" fmla="val 16224949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нутый угол 12"/>
          <p:cNvSpPr/>
          <p:nvPr/>
        </p:nvSpPr>
        <p:spPr>
          <a:xfrm>
            <a:off x="4197427" y="1476260"/>
            <a:ext cx="4307595" cy="5233012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5857" y="354842"/>
            <a:ext cx="6161314" cy="97448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Arabic Typesetting" pitchFamily="66" charset="-78"/>
              </a:rPr>
              <a:t>На какую зарплату выгодно согласиться</a:t>
            </a:r>
            <a:endParaRPr lang="ru-RU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Malgun Gothic" pitchFamily="34" charset="-127"/>
              <a:cs typeface="Arabic Typesetting" pitchFamily="66" charset="-78"/>
            </a:endParaRPr>
          </a:p>
        </p:txBody>
      </p:sp>
      <p:pic>
        <p:nvPicPr>
          <p:cNvPr id="6" name="Picture 2" descr="C:\Users\User\Desktop\загруженное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23" y="740230"/>
            <a:ext cx="1857545" cy="1338942"/>
          </a:xfrm>
          <a:prstGeom prst="rect">
            <a:avLst/>
          </a:prstGeom>
          <a:noFill/>
        </p:spPr>
      </p:pic>
      <p:pic>
        <p:nvPicPr>
          <p:cNvPr id="8" name="Picture 3" descr="C:\Users\User\Desktop\загруженно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0540" y="2577867"/>
            <a:ext cx="2242201" cy="1558705"/>
          </a:xfrm>
          <a:prstGeom prst="rect">
            <a:avLst/>
          </a:prstGeom>
          <a:noFill/>
        </p:spPr>
      </p:pic>
      <p:pic>
        <p:nvPicPr>
          <p:cNvPr id="7" name="Picture 1" descr="C:\Users\User\Desktop\ispitatelnii-srok-cleverlady.r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506688"/>
            <a:ext cx="1861457" cy="155031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62679" y="1564395"/>
            <a:ext cx="4182605" cy="4524315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Между работником и работодателем должен быть заключён договор.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Предлагается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варианта месячной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оплаты труда: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работнику в первый день работы выплачивается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100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руб.,во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второй-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101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руб.в третий-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102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руб.и т.д.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; работнику в первый день работы выплачивается 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00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руб.,во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второй-3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руб.в третий-4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руб. В четвёртый 5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руб.и т.д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вариант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; работнику в первый день работы выплачивается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коп, в каждый  следующий  в 2раза больше чем в предыдущий день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0335" y="852884"/>
            <a:ext cx="43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?</a:t>
            </a:r>
            <a:endParaRPr lang="ru-RU" sz="3200" b="1" dirty="0">
              <a:solidFill>
                <a:srgbClr val="FFC000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02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03" name="Формула" r:id="rId8" imgW="114120" imgH="2156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479074" y="6273225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4группа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" name="Управляющая кнопка: далее 16">
            <a:hlinkClick r:id="rId9" action="ppaction://hlinksldjump" highlightClick="1"/>
          </p:cNvPr>
          <p:cNvSpPr/>
          <p:nvPr/>
        </p:nvSpPr>
        <p:spPr>
          <a:xfrm rot="5400000">
            <a:off x="7915701" y="2579430"/>
            <a:ext cx="709684" cy="491320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0" action="ppaction://hlinksldjump" highlightClick="1"/>
          </p:cNvPr>
          <p:cNvSpPr/>
          <p:nvPr/>
        </p:nvSpPr>
        <p:spPr>
          <a:xfrm>
            <a:off x="8106770" y="3957852"/>
            <a:ext cx="464024" cy="887104"/>
          </a:xfrm>
          <a:prstGeom prst="actionButtonForwardNex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11" action="ppaction://hlinksldjump" highlightClick="1"/>
          </p:cNvPr>
          <p:cNvSpPr/>
          <p:nvPr/>
        </p:nvSpPr>
        <p:spPr>
          <a:xfrm>
            <a:off x="6341433" y="6005016"/>
            <a:ext cx="1055653" cy="518616"/>
          </a:xfrm>
          <a:prstGeom prst="actionButtonForwardNex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11" grpId="0" build="allAtOnce" animBg="1"/>
      <p:bldP spid="12" grpId="0"/>
      <p:bldP spid="17" grpId="0" animBg="1"/>
      <p:bldP spid="1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2419" y="1835626"/>
            <a:ext cx="8045671" cy="451740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  <a:p>
            <a:pPr>
              <a:buNone/>
            </a:pPr>
            <a:r>
              <a:rPr lang="ru-RU" sz="9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ОБРАЗОВАТЕЛЬНЫЕ</a:t>
            </a:r>
            <a:endParaRPr lang="ru-RU" sz="9600" dirty="0" smtClean="0"/>
          </a:p>
          <a:p>
            <a:pPr>
              <a:buNone/>
            </a:pPr>
            <a:endParaRPr lang="ru-RU" sz="9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обобщение, систематизация и углубление знаний</a:t>
            </a:r>
            <a:r>
              <a:rPr lang="en-US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 теме «Прогрессии»;</a:t>
            </a:r>
          </a:p>
          <a:p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обеспечение  выработки умений и способов самостоятельно применять знания, осуществлять их перенос в новые условия.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</a:t>
            </a:r>
            <a:r>
              <a:rPr lang="ru-RU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РАЗВИВАЮЩИЕ</a:t>
            </a:r>
          </a:p>
          <a:p>
            <a:pPr>
              <a:buNone/>
            </a:pP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ru-RU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развитие познавательного интереса</a:t>
            </a:r>
          </a:p>
          <a:p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развития навыка самостоятельного поиска решения задач (планирование, выдвижение гипотез, проведение анализа и обобщения).</a:t>
            </a: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9600" b="1" i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buNone/>
              <a:defRPr/>
            </a:pPr>
            <a:endParaRPr lang="ru-RU" sz="9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>
              <a:buNone/>
              <a:defRPr/>
            </a:pPr>
            <a:endParaRPr lang="ru-RU" sz="24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3707" y="846162"/>
            <a:ext cx="6359857" cy="81886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Цели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32013" y="1937980"/>
            <a:ext cx="8734566" cy="1351129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Решение</a:t>
            </a:r>
            <a:endParaRPr lang="ru-RU" sz="7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1550" y="2647950"/>
          <a:ext cx="6400800" cy="781050"/>
        </p:xfrm>
        <a:graphic>
          <a:graphicData uri="http://schemas.openxmlformats.org/presentationml/2006/ole">
            <p:oleObj spid="_x0000_s65538" name="Формула" r:id="rId3" imgW="1942920" imgH="241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74638" y="3284538"/>
          <a:ext cx="8748712" cy="2603500"/>
        </p:xfrm>
        <a:graphic>
          <a:graphicData uri="http://schemas.openxmlformats.org/presentationml/2006/ole">
            <p:oleObj spid="_x0000_s65539" name="Формула" r:id="rId4" imgW="2336760" imgH="6346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5540" name="Формула" r:id="rId5" imgW="114120" imgH="215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77615" y="6263759"/>
            <a:ext cx="149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4 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домой 7">
            <a:hlinkClick r:id="rId6" action="ppaction://hlinksldjump" highlightClick="1"/>
          </p:cNvPr>
          <p:cNvSpPr/>
          <p:nvPr/>
        </p:nvSpPr>
        <p:spPr>
          <a:xfrm>
            <a:off x="873457" y="5540991"/>
            <a:ext cx="1405720" cy="1139587"/>
          </a:xfrm>
          <a:prstGeom prst="actionButtonHom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41443" y="1828800"/>
            <a:ext cx="7936173" cy="4045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7546" y="3425588"/>
            <a:ext cx="8202305" cy="2265529"/>
          </a:xfrm>
          <a:prstGeom prst="rect">
            <a:avLst/>
          </a:prstGeom>
          <a:gradFill flip="none" rotWithShape="1">
            <a:gsLst>
              <a:gs pos="0">
                <a:srgbClr val="CC6600">
                  <a:tint val="66000"/>
                  <a:satMod val="160000"/>
                </a:srgbClr>
              </a:gs>
              <a:gs pos="50000">
                <a:srgbClr val="CC6600">
                  <a:tint val="44500"/>
                  <a:satMod val="160000"/>
                </a:srgbClr>
              </a:gs>
              <a:gs pos="100000">
                <a:srgbClr val="CC66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785" y="1910688"/>
            <a:ext cx="8093123" cy="1473957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25227"/>
            <a:ext cx="6019800" cy="1295400"/>
          </a:xfrm>
        </p:spPr>
        <p:txBody>
          <a:bodyPr/>
          <a:lstStyle/>
          <a:p>
            <a:pPr algn="ctr"/>
            <a:r>
              <a:rPr lang="ru-RU" sz="7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Решение</a:t>
            </a:r>
            <a:endParaRPr lang="ru-RU" sz="7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4058"/>
            <a:ext cx="8775509" cy="475194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2.</a:t>
            </a:r>
          </a:p>
          <a:p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7723" y="2101754"/>
          <a:ext cx="8202059" cy="3692099"/>
        </p:xfrm>
        <a:graphic>
          <a:graphicData uri="http://schemas.openxmlformats.org/presentationml/2006/ole">
            <p:oleObj spid="_x0000_s66562" name="Формула" r:id="rId3" imgW="2565360" imgH="11682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68040" y="6311384"/>
            <a:ext cx="149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4 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1433016" y="5581935"/>
            <a:ext cx="1042416" cy="1042416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04716" y="1132764"/>
            <a:ext cx="8734568" cy="1119117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7421" y="2292822"/>
            <a:ext cx="8802806" cy="2579427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350" y="1"/>
            <a:ext cx="7010400" cy="1146412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Решение</a:t>
            </a:r>
            <a:endParaRPr lang="ru-RU" sz="7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432" y="341194"/>
            <a:ext cx="8134067" cy="5977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Вариант 3.</a:t>
            </a:r>
          </a:p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Геометрическая прогрессия</a:t>
            </a:r>
          </a:p>
          <a:p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None/>
            </a:pPr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Вывод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Работнику выгоден третий вариант !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1175" y="4276725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8775" y="4248150"/>
            <a:ext cx="1885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4219575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93874" y="6320909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4группа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01613" y="2511425"/>
          <a:ext cx="8385175" cy="1909763"/>
        </p:xfrm>
        <a:graphic>
          <a:graphicData uri="http://schemas.openxmlformats.org/presentationml/2006/ole">
            <p:oleObj spid="_x0000_s67590" name="Формула" r:id="rId3" imgW="3314520" imgH="6858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734" y="1591192"/>
            <a:ext cx="8305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9" y="286603"/>
            <a:ext cx="8434317" cy="452431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Задача 3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.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Monotype Corsiva" pitchFamily="66" charset="0"/>
              </a:rPr>
              <a:t>Даны арифметическая и геометрическая прогрессии. Сумма их вторых членов равна -2,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Monotype Corsiva" pitchFamily="66" charset="0"/>
              </a:rPr>
              <a:t>Сумма третьих членов равна 1, а сумма четвёртых членов равна 4.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Monotype Corsiva" pitchFamily="66" charset="0"/>
              </a:rPr>
              <a:t>Найдите разность арифметической прогрессии.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Ответ: 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d=3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3081" y="314488"/>
            <a:ext cx="8284191" cy="39703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Задача 2.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 Три числа ,сумма которых равна 28, образуют геометрическую прогрессию Если к первому числу прибавить 3,ко второму 1, а от третьего отнять 5. то полученные числа образуют арифметическую  прогрессию.  Найдите эти числа.</a:t>
            </a:r>
          </a:p>
          <a:p>
            <a:pPr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Ответ: 4;8;16.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502" y="470905"/>
            <a:ext cx="7983941" cy="446276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З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адача 1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.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Второй, первый и третий члены арифметической  прогрессии, разность которой отлична от нуля, образуют в указанном порядке геометрическую прогрессию .Найдите её знаменатель. </a:t>
            </a: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  <a:t>Ответ: </a:t>
            </a:r>
            <a:r>
              <a:rPr lang="en-US" sz="4000" i="1" dirty="0" smtClean="0">
                <a:solidFill>
                  <a:srgbClr val="FF0000"/>
                </a:solidFill>
                <a:latin typeface="Monotype Corsiva" pitchFamily="66" charset="0"/>
              </a:rPr>
              <a:t>q=</a:t>
            </a:r>
            <a: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Monotype Corsiva" pitchFamily="66" charset="0"/>
              </a:rPr>
              <a:t>-2</a:t>
            </a:r>
            <a: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3" grpId="1" build="allAtOnce" animBg="1"/>
      <p:bldP spid="4" grpId="0" uiExpand="1" build="allAtOnce" animBg="1"/>
      <p:bldP spid="4" grpId="1" uiExpand="1" build="allAtOnce" animBg="1"/>
      <p:bldP spid="5" grpId="1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809" y="368489"/>
            <a:ext cx="7840638" cy="805218"/>
          </a:xfr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Что мы знаем</a:t>
            </a:r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00176"/>
          <a:ext cx="9020175" cy="5157224"/>
        </p:xfrm>
        <a:graphic>
          <a:graphicData uri="http://schemas.openxmlformats.org/drawingml/2006/table">
            <a:tbl>
              <a:tblPr/>
              <a:tblGrid>
                <a:gridCol w="3038475"/>
                <a:gridCol w="2978887"/>
                <a:gridCol w="3002813"/>
              </a:tblGrid>
              <a:tr h="770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Monotype Corsiva" pitchFamily="66" charset="0"/>
                          <a:ea typeface="Times New Roman"/>
                          <a:cs typeface="Times New Roman" pitchFamily="18" charset="0"/>
                        </a:rPr>
                        <a:t>Прогрессии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Monotype Corsiva" pitchFamily="66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Арифметическая ( </a:t>
                      </a:r>
                      <a:r>
                        <a:rPr lang="ru-RU" sz="2000" b="1" i="1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ru-RU" sz="2000" b="1" i="1" baseline="-25000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1" baseline="-250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Геометрическая ( </a:t>
                      </a:r>
                      <a:r>
                        <a:rPr lang="ru-RU" sz="2000" b="1" i="1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i="1" baseline="-25000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1" baseline="-250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840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Определение</a:t>
                      </a:r>
                      <a:r>
                        <a:rPr lang="ru-RU" sz="1800" i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ru-RU" sz="18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906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Формула для нахождения n-го члена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23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 n-первых членов прогрессии 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40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Свойства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52775" y="2996804"/>
          <a:ext cx="2914650" cy="632222"/>
        </p:xfrm>
        <a:graphic>
          <a:graphicData uri="http://schemas.openxmlformats.org/presentationml/2006/ole">
            <p:oleObj spid="_x0000_s106498" name="Формула" r:id="rId4" imgW="105408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44396" y="3012177"/>
          <a:ext cx="3099604" cy="693048"/>
        </p:xfrm>
        <a:graphic>
          <a:graphicData uri="http://schemas.openxmlformats.org/presentationml/2006/ole">
            <p:oleObj spid="_x0000_s106499" name="Формула" r:id="rId5" imgW="72360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9875" y="2219325"/>
          <a:ext cx="2952750" cy="609600"/>
        </p:xfrm>
        <a:graphic>
          <a:graphicData uri="http://schemas.openxmlformats.org/presentationml/2006/ole">
            <p:oleObj spid="_x0000_s106500" name="Формула" r:id="rId6" imgW="78732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34100" y="2171700"/>
          <a:ext cx="3009900" cy="657225"/>
        </p:xfrm>
        <a:graphic>
          <a:graphicData uri="http://schemas.openxmlformats.org/presentationml/2006/ole">
            <p:oleObj spid="_x0000_s106501" name="Формула" r:id="rId7" imgW="68580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98696" y="3981451"/>
          <a:ext cx="2783004" cy="1028700"/>
        </p:xfrm>
        <a:graphic>
          <a:graphicData uri="http://schemas.openxmlformats.org/presentationml/2006/ole">
            <p:oleObj spid="_x0000_s106502" name="Формула" r:id="rId8" imgW="129528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040438" y="3819525"/>
          <a:ext cx="3084512" cy="1238250"/>
        </p:xfrm>
        <a:graphic>
          <a:graphicData uri="http://schemas.openxmlformats.org/presentationml/2006/ole">
            <p:oleObj spid="_x0000_s106503" name="Формула" r:id="rId9" imgW="1066680" imgH="4442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89192" y="5143500"/>
          <a:ext cx="2989263" cy="1257300"/>
        </p:xfrm>
        <a:graphic>
          <a:graphicData uri="http://schemas.openxmlformats.org/presentationml/2006/ole">
            <p:oleObj spid="_x0000_s106504" name="Формула" r:id="rId10" imgW="93960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248150" y="3216275"/>
          <a:ext cx="114300" cy="215900"/>
        </p:xfrm>
        <a:graphic>
          <a:graphicData uri="http://schemas.openxmlformats.org/presentationml/2006/ole">
            <p:oleObj spid="_x0000_s106505" name="Формула" r:id="rId11" imgW="11412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057900" y="5248275"/>
          <a:ext cx="2933700" cy="847725"/>
        </p:xfrm>
        <a:graphic>
          <a:graphicData uri="http://schemas.openxmlformats.org/presentationml/2006/ole">
            <p:oleObj spid="_x0000_s106506" name="Формула" r:id="rId12" imgW="92700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9493" y="201881"/>
            <a:ext cx="6728346" cy="9381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395" y="1151905"/>
            <a:ext cx="7623958" cy="843149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Заполни  лист  итоговой самооценки успешности обучающегося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6089" y="2196935"/>
          <a:ext cx="8105423" cy="4489485"/>
        </p:xfrm>
        <a:graphic>
          <a:graphicData uri="http://schemas.openxmlformats.org/drawingml/2006/table">
            <a:tbl>
              <a:tblPr/>
              <a:tblGrid>
                <a:gridCol w="404315"/>
                <a:gridCol w="5060455"/>
                <a:gridCol w="1212944"/>
                <a:gridCol w="1427709"/>
              </a:tblGrid>
              <a:tr h="2656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Вид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Границы оценки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Самооценка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87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Домашнее задание к уроку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5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Участие в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устной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 работе « Проверь себя»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30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Участие в семинаре «Живые прогрессии»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43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Участие в практикуме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43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Участие в защите решений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17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Участие в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обсуждении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способов </a:t>
                      </a: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решений,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обосновании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их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5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Индивидуальное решение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66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Дополнительные баллы за активность, помощь одноклассникам в подготовке </a:t>
                      </a:r>
                      <a:r>
                        <a:rPr lang="ru-RU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мини-призентаций</a:t>
                      </a: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 и т. 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5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Итого баллов(0-50)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9424" y="0"/>
            <a:ext cx="5341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умеем</a:t>
            </a:r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8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5046" y="479234"/>
            <a:ext cx="70104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235" y="2825086"/>
          <a:ext cx="8747394" cy="2944368"/>
        </p:xfrm>
        <a:graphic>
          <a:graphicData uri="http://schemas.openxmlformats.org/drawingml/2006/table">
            <a:tbl>
              <a:tblPr/>
              <a:tblGrid>
                <a:gridCol w="2585848"/>
                <a:gridCol w="1570971"/>
                <a:gridCol w="1570971"/>
                <a:gridCol w="1444923"/>
                <a:gridCol w="1574681"/>
              </a:tblGrid>
              <a:tr h="24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0-10баллов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11-20баллов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21-30баллов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31-40баллов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41-50баллов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0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Очень низкий уровень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Низкий уровень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Средний уровень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Высокий уровень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Очень высокий уровень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52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«3»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«4»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CFF">
                            <a:shade val="30000"/>
                            <a:satMod val="115000"/>
                          </a:srgbClr>
                        </a:gs>
                        <a:gs pos="50000">
                          <a:srgbClr val="FFCCFF">
                            <a:shade val="67500"/>
                            <a:satMod val="115000"/>
                          </a:srgbClr>
                        </a:gs>
                        <a:gs pos="100000">
                          <a:srgbClr val="FFCC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936434" y="474985"/>
            <a:ext cx="7899094" cy="16004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Примени критерии итоговой оценки уровня успешности</a:t>
            </a: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(школьная отметка) 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2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478" y="1009935"/>
            <a:ext cx="8288089" cy="4667534"/>
          </a:xfrm>
        </p:spPr>
        <p:txBody>
          <a:bodyPr>
            <a:normAutofit fontScale="90000"/>
          </a:bodyPr>
          <a:lstStyle/>
          <a:p>
            <a:pPr>
              <a:tabLst>
                <a:tab pos="1706563" algn="l"/>
              </a:tabLst>
            </a:pP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.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Составить опорный конспект по теории (.п. 4.2 – 4.5 , стр209-240).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2.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Выполнить тест (стр. 259, №8 - №16)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3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*№682, №683 (стр.240, </a:t>
            </a: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желающим</a:t>
            </a:r>
            <a:b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дополнительно)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66" y="365299"/>
            <a:ext cx="86390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Домашнее задание</a:t>
            </a:r>
          </a:p>
          <a:p>
            <a:pPr algn="ctr"/>
            <a:endParaRPr lang="ru-RU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http://f.mypage.ru/80ea9a2d7214fe9d2c808f5b91b3298b_0b3e703133c320a1ab6a586681b817d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1546" y="627796"/>
            <a:ext cx="4762500" cy="3810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6" name="Прямоугольник 5"/>
          <p:cNvSpPr/>
          <p:nvPr/>
        </p:nvSpPr>
        <p:spPr>
          <a:xfrm>
            <a:off x="1228298" y="1119116"/>
            <a:ext cx="5500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190447"/>
            <a:ext cx="35817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600" b="1" i="1" kern="1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урок </a:t>
            </a:r>
            <a:r>
              <a:rPr lang="en-US" sz="6600" b="1" i="1" kern="1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!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7540" y="1323832"/>
            <a:ext cx="36712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Математику уже затем знать</a:t>
            </a:r>
            <a:endParaRPr lang="en-US" sz="32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надо, что она ум в порядок приводит.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* * *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М.В.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Ма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Ломоносов</a:t>
            </a:r>
            <a:r>
              <a:rPr lang="ru-RU" sz="2400" b="1" dirty="0" smtClean="0">
                <a:solidFill>
                  <a:srgbClr val="002060"/>
                </a:solidFill>
              </a:rPr>
              <a:t> 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66837" y="5308979"/>
            <a:ext cx="28413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kern="1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1283" y="1842872"/>
            <a:ext cx="7655442" cy="446921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Воспитание коммуникативных компетенций (активности, умения реагировать позитивно на различные точки зрения и тактично отстаивать свою позицию). </a:t>
            </a:r>
          </a:p>
          <a:p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Воспитание понимания практической значимости учебного материала и  исторических  фактов.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1907" y="1892729"/>
            <a:ext cx="405192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ВОСПИТАТЕЛЬНЫЕ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19368" y="846161"/>
            <a:ext cx="6032310" cy="87345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Цели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5521325" y="3794079"/>
            <a:ext cx="2912991" cy="805217"/>
          </a:xfrm>
          <a:prstGeom prst="roundRect">
            <a:avLst>
              <a:gd name="adj" fmla="val 16667"/>
            </a:avLst>
          </a:prstGeom>
          <a:solidFill>
            <a:srgbClr val="CDE9EB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    </a:t>
            </a:r>
            <a:r>
              <a:rPr lang="ru-RU" b="1" dirty="0" smtClean="0"/>
              <a:t>Подведения итогов</a:t>
            </a:r>
            <a:endParaRPr lang="ru-RU" dirty="0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gray">
          <a:xfrm rot="-37439143">
            <a:off x="218744" y="1182534"/>
            <a:ext cx="4391025" cy="4392613"/>
          </a:xfrm>
          <a:prstGeom prst="ellipse">
            <a:avLst/>
          </a:prstGeom>
          <a:solidFill>
            <a:srgbClr val="008000"/>
          </a:solidFill>
          <a:ln w="28575">
            <a:solidFill>
              <a:srgbClr val="F8F8F8"/>
            </a:solidFill>
            <a:round/>
            <a:headEnd/>
            <a:tailEnd/>
          </a:ln>
          <a:effectLst>
            <a:outerShdw dist="77251" dir="567739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636525" y="2156347"/>
            <a:ext cx="2743200" cy="764274"/>
          </a:xfrm>
          <a:prstGeom prst="roundRect">
            <a:avLst>
              <a:gd name="adj" fmla="val 16667"/>
            </a:avLst>
          </a:prstGeom>
          <a:solidFill>
            <a:srgbClr val="CDE9EB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Семинар на тему </a:t>
            </a:r>
          </a:p>
          <a:p>
            <a:r>
              <a:rPr lang="ru-RU" b="1" dirty="0" smtClean="0"/>
              <a:t>«Живые прогрессии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336274" y="1255594"/>
            <a:ext cx="3029804" cy="850998"/>
          </a:xfrm>
          <a:prstGeom prst="roundRect">
            <a:avLst>
              <a:gd name="adj" fmla="val 16667"/>
            </a:avLst>
          </a:prstGeom>
          <a:solidFill>
            <a:srgbClr val="CDE9EB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gray">
          <a:xfrm rot="-37439143">
            <a:off x="551656" y="1907382"/>
            <a:ext cx="3679825" cy="3681412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F8F8F8"/>
            </a:solidFill>
            <a:round/>
            <a:headEnd/>
            <a:tailEnd/>
          </a:ln>
          <a:effectLst>
            <a:outerShdw dist="77251" dir="567739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gray">
          <a:xfrm rot="-37440864">
            <a:off x="896144" y="2612231"/>
            <a:ext cx="2971800" cy="2973388"/>
          </a:xfrm>
          <a:prstGeom prst="ellipse">
            <a:avLst/>
          </a:prstGeom>
          <a:solidFill>
            <a:srgbClr val="FF66FF"/>
          </a:solidFill>
          <a:ln w="28575">
            <a:solidFill>
              <a:srgbClr val="F8F8F8"/>
            </a:solidFill>
            <a:round/>
            <a:headEnd/>
            <a:tailEnd/>
          </a:ln>
          <a:effectLst>
            <a:outerShdw dist="77251" dir="567739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gray">
          <a:xfrm rot="-37448793">
            <a:off x="1246981" y="3320257"/>
            <a:ext cx="2263775" cy="22653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8F8F8"/>
            </a:solidFill>
            <a:round/>
            <a:headEnd/>
            <a:tailEnd/>
          </a:ln>
          <a:effectLst>
            <a:outerShdw dist="77251" dir="567739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gray">
          <a:xfrm rot="-37456135">
            <a:off x="1547813" y="4016375"/>
            <a:ext cx="1555750" cy="1558925"/>
          </a:xfrm>
          <a:prstGeom prst="ellipse">
            <a:avLst/>
          </a:prstGeom>
          <a:solidFill>
            <a:srgbClr val="00FFFF"/>
          </a:solidFill>
          <a:ln w="28575">
            <a:solidFill>
              <a:srgbClr val="F8F8F8"/>
            </a:solidFill>
            <a:round/>
            <a:headEnd/>
            <a:tailEnd/>
          </a:ln>
          <a:effectLst>
            <a:outerShdw dist="77251" dir="567739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gray">
          <a:xfrm>
            <a:off x="4394579" y="1400175"/>
            <a:ext cx="1429959" cy="496888"/>
          </a:xfrm>
          <a:prstGeom prst="homePlate">
            <a:avLst>
              <a:gd name="adj" fmla="val 39919"/>
            </a:avLst>
          </a:prstGeom>
          <a:solidFill>
            <a:srgbClr val="008000"/>
          </a:soli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47" name="AutoShape 19"/>
          <p:cNvSpPr>
            <a:spLocks noChangeArrowheads="1"/>
          </p:cNvSpPr>
          <p:nvPr/>
        </p:nvSpPr>
        <p:spPr bwMode="auto">
          <a:xfrm>
            <a:off x="5505404" y="3016155"/>
            <a:ext cx="2887969" cy="689070"/>
          </a:xfrm>
          <a:prstGeom prst="roundRect">
            <a:avLst>
              <a:gd name="adj" fmla="val 16667"/>
            </a:avLst>
          </a:prstGeom>
          <a:solidFill>
            <a:srgbClr val="CDE9EB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gray">
          <a:xfrm>
            <a:off x="4418677" y="2225036"/>
            <a:ext cx="1323975" cy="496887"/>
          </a:xfrm>
          <a:prstGeom prst="homePlate">
            <a:avLst>
              <a:gd name="adj" fmla="val 39919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49" name="Text Box 24"/>
          <p:cNvSpPr txBox="1">
            <a:spLocks noChangeArrowheads="1"/>
          </p:cNvSpPr>
          <p:nvPr/>
        </p:nvSpPr>
        <p:spPr bwMode="gray">
          <a:xfrm>
            <a:off x="5813945" y="982639"/>
            <a:ext cx="3043451" cy="1006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endParaRPr lang="en-US" b="1" dirty="0" smtClean="0"/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ru-RU" b="1" dirty="0" smtClean="0"/>
              <a:t>Актуализация </a:t>
            </a:r>
            <a:r>
              <a:rPr lang="ru-RU" b="1" dirty="0" smtClean="0"/>
              <a:t>опорных знаний  «Проверь себя»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350" name="Text Box 25"/>
          <p:cNvSpPr txBox="1">
            <a:spLocks noChangeArrowheads="1"/>
          </p:cNvSpPr>
          <p:nvPr/>
        </p:nvSpPr>
        <p:spPr bwMode="gray">
          <a:xfrm>
            <a:off x="5622879" y="3016155"/>
            <a:ext cx="2975211" cy="678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b="1" dirty="0" smtClean="0"/>
              <a:t>      Практикум </a:t>
            </a:r>
            <a:r>
              <a:rPr lang="ru-RU" b="1" dirty="0" smtClean="0"/>
              <a:t>решение </a:t>
            </a:r>
            <a:r>
              <a:rPr lang="ru-RU" b="1" dirty="0" smtClean="0"/>
              <a:t>задач </a:t>
            </a:r>
            <a:r>
              <a:rPr lang="ru-RU" b="1" dirty="0" smtClean="0"/>
              <a:t>     </a:t>
            </a:r>
            <a:r>
              <a:rPr lang="ru-RU" b="1" dirty="0" smtClean="0"/>
              <a:t>смешанного </a:t>
            </a:r>
            <a:r>
              <a:rPr lang="ru-RU" b="1" dirty="0" smtClean="0"/>
              <a:t>     (</a:t>
            </a:r>
            <a:r>
              <a:rPr lang="ru-RU" b="1" dirty="0" smtClean="0"/>
              <a:t>типа),защита решений</a:t>
            </a:r>
            <a:endParaRPr lang="en-US" b="1" dirty="0"/>
          </a:p>
        </p:txBody>
      </p:sp>
      <p:sp>
        <p:nvSpPr>
          <p:cNvPr id="14353" name="AutoShape 34"/>
          <p:cNvSpPr>
            <a:spLocks noChangeArrowheads="1"/>
          </p:cNvSpPr>
          <p:nvPr/>
        </p:nvSpPr>
        <p:spPr bwMode="auto">
          <a:xfrm>
            <a:off x="5378450" y="4749420"/>
            <a:ext cx="3103563" cy="709684"/>
          </a:xfrm>
          <a:prstGeom prst="roundRect">
            <a:avLst>
              <a:gd name="adj" fmla="val 16667"/>
            </a:avLst>
          </a:prstGeom>
          <a:solidFill>
            <a:srgbClr val="CDE9EB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gray">
          <a:xfrm>
            <a:off x="4387258" y="3949036"/>
            <a:ext cx="1323975" cy="496888"/>
          </a:xfrm>
          <a:prstGeom prst="homePlate">
            <a:avLst>
              <a:gd name="adj" fmla="val 39919"/>
            </a:avLst>
          </a:prstGeom>
          <a:solidFill>
            <a:srgbClr val="FFFF00"/>
          </a:soli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55" name="Text Box 37"/>
          <p:cNvSpPr txBox="1">
            <a:spLocks noChangeArrowheads="1"/>
          </p:cNvSpPr>
          <p:nvPr/>
        </p:nvSpPr>
        <p:spPr bwMode="gray">
          <a:xfrm>
            <a:off x="5932488" y="4872038"/>
            <a:ext cx="2468562" cy="2903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b="1" dirty="0" smtClean="0"/>
              <a:t>рефлексия</a:t>
            </a:r>
            <a:endParaRPr lang="en-US" b="1" dirty="0"/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gray">
          <a:xfrm>
            <a:off x="4335842" y="4710752"/>
            <a:ext cx="1323975" cy="493713"/>
          </a:xfrm>
          <a:prstGeom prst="homePlate">
            <a:avLst>
              <a:gd name="adj" fmla="val 40175"/>
            </a:avLst>
          </a:prstGeom>
          <a:solidFill>
            <a:srgbClr val="00FFFF"/>
          </a:soli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gray">
          <a:xfrm>
            <a:off x="4364087" y="3050867"/>
            <a:ext cx="1323975" cy="493712"/>
          </a:xfrm>
          <a:prstGeom prst="homePlate">
            <a:avLst>
              <a:gd name="adj" fmla="val 40175"/>
            </a:avLst>
          </a:prstGeom>
          <a:solidFill>
            <a:srgbClr val="FF66FF"/>
          </a:soli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58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1297"/>
          </a:xfrm>
          <a:noFill/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          </a:t>
            </a: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План занятия ( 2 часа)</a:t>
            </a:r>
          </a:p>
        </p:txBody>
      </p:sp>
      <p:sp>
        <p:nvSpPr>
          <p:cNvPr id="14359" name="Text Box 41"/>
          <p:cNvSpPr txBox="1">
            <a:spLocks noChangeArrowheads="1"/>
          </p:cNvSpPr>
          <p:nvPr/>
        </p:nvSpPr>
        <p:spPr bwMode="auto">
          <a:xfrm>
            <a:off x="1925021" y="4681846"/>
            <a:ext cx="968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10</a:t>
            </a:r>
            <a:r>
              <a:rPr lang="ru-RU" sz="2400" b="1" dirty="0" smtClean="0"/>
              <a:t> </a:t>
            </a:r>
            <a:r>
              <a:rPr lang="ru-RU" sz="1200" b="1" dirty="0" smtClean="0"/>
              <a:t>мин</a:t>
            </a:r>
            <a:endParaRPr lang="ru-RU" sz="1200" b="1" dirty="0"/>
          </a:p>
        </p:txBody>
      </p:sp>
      <p:sp>
        <p:nvSpPr>
          <p:cNvPr id="14360" name="Text Box 42"/>
          <p:cNvSpPr txBox="1">
            <a:spLocks noChangeArrowheads="1"/>
          </p:cNvSpPr>
          <p:nvPr/>
        </p:nvSpPr>
        <p:spPr bwMode="auto">
          <a:xfrm>
            <a:off x="1979613" y="3502025"/>
            <a:ext cx="1008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61" name="Text Box 43"/>
          <p:cNvSpPr txBox="1">
            <a:spLocks noChangeArrowheads="1"/>
          </p:cNvSpPr>
          <p:nvPr/>
        </p:nvSpPr>
        <p:spPr bwMode="auto">
          <a:xfrm>
            <a:off x="1979613" y="2755900"/>
            <a:ext cx="1008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</a:t>
            </a:r>
            <a:r>
              <a:rPr lang="ru-RU" sz="1200" b="1" dirty="0" smtClean="0"/>
              <a:t>н</a:t>
            </a:r>
            <a:endParaRPr lang="ru-RU" sz="2400" b="1" dirty="0"/>
          </a:p>
        </p:txBody>
      </p:sp>
      <p:sp>
        <p:nvSpPr>
          <p:cNvPr id="14362" name="Text Box 44"/>
          <p:cNvSpPr txBox="1">
            <a:spLocks noChangeArrowheads="1"/>
          </p:cNvSpPr>
          <p:nvPr/>
        </p:nvSpPr>
        <p:spPr bwMode="auto">
          <a:xfrm>
            <a:off x="1979613" y="2062163"/>
            <a:ext cx="1008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25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63" name="Text Box 45"/>
          <p:cNvSpPr txBox="1">
            <a:spLocks noChangeArrowheads="1"/>
          </p:cNvSpPr>
          <p:nvPr/>
        </p:nvSpPr>
        <p:spPr bwMode="auto">
          <a:xfrm>
            <a:off x="1979612" y="1341438"/>
            <a:ext cx="1350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27595" y="124194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 animBg="1"/>
      <p:bldP spid="29729" grpId="0" animBg="1"/>
      <p:bldP spid="14339" grpId="0" build="allAtOnce" animBg="1"/>
      <p:bldP spid="14340" grpId="0" animBg="1"/>
      <p:bldP spid="29701" grpId="0" animBg="1"/>
      <p:bldP spid="29702" grpId="0" animBg="1"/>
      <p:bldP spid="29703" grpId="0" animBg="1"/>
      <p:bldP spid="29704" grpId="0" animBg="1"/>
      <p:bldP spid="29710" grpId="0" animBg="1"/>
      <p:bldP spid="14347" grpId="0" animBg="1"/>
      <p:bldP spid="29716" grpId="0" animBg="1"/>
      <p:bldP spid="14349" grpId="0" build="allAtOnce"/>
      <p:bldP spid="14353" grpId="0" animBg="1"/>
      <p:bldP spid="29731" grpId="0" animBg="1"/>
      <p:bldP spid="29718" grpId="0" animBg="1"/>
      <p:bldP spid="29712" grpId="0" animBg="1"/>
      <p:bldP spid="14358" grpId="0"/>
      <p:bldP spid="14359" grpId="0"/>
      <p:bldP spid="14360" grpId="0"/>
      <p:bldP spid="14361" grpId="0"/>
      <p:bldP spid="14362" grpId="0"/>
      <p:bldP spid="14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ыноска со стрелкой вниз 19"/>
          <p:cNvSpPr/>
          <p:nvPr/>
        </p:nvSpPr>
        <p:spPr>
          <a:xfrm>
            <a:off x="238888" y="1461790"/>
            <a:ext cx="8208912" cy="2160240"/>
          </a:xfrm>
          <a:prstGeom prst="downArrowCallout">
            <a:avLst>
              <a:gd name="adj1" fmla="val 23175"/>
              <a:gd name="adj2" fmla="val 25000"/>
              <a:gd name="adj3" fmla="val 25000"/>
              <a:gd name="adj4" fmla="val 71819"/>
            </a:avLst>
          </a:prstGeom>
          <a:solidFill>
            <a:schemeClr val="accent4">
              <a:lumMod val="40000"/>
              <a:lumOff val="60000"/>
            </a:schemeClr>
          </a:solidFill>
          <a:ln cap="rnd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08912" cy="2160240"/>
          </a:xfrm>
          <a:noFill/>
          <a:scene3d>
            <a:camera prst="orthographicFront"/>
            <a:lightRig rig="threePt" dir="t">
              <a:rot lat="0" lon="0" rev="10200000"/>
            </a:lightRig>
          </a:scene3d>
          <a:sp3d extrusionH="6350">
            <a:bevelT w="63500" h="25400"/>
            <a:bevelB w="63500" h="25400"/>
            <a:extrusionClr>
              <a:srgbClr val="C00000"/>
            </a:extrusion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</a:t>
            </a: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Miriam Fixed" pitchFamily="49" charset="-79"/>
              </a:rPr>
              <a:t>Арифметической </a:t>
            </a:r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прогрессией называется числовая последовательность, каждый член которой, начиная со второго, равен предыдущему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8756" y="4007332"/>
            <a:ext cx="280831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умноженному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036082" y="3887067"/>
            <a:ext cx="2952328" cy="864096"/>
          </a:xfrm>
          <a:prstGeom prst="ellipse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сложенному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73049" y="4042202"/>
            <a:ext cx="2592288" cy="648072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разделенному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83860" y="5973030"/>
            <a:ext cx="4680520" cy="64807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Monotype Corsiva" pitchFamily="66" charset="0"/>
              </a:rPr>
              <a:t>с </a:t>
            </a:r>
            <a:r>
              <a:rPr lang="ru-RU" sz="32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одним</a:t>
            </a:r>
            <a:r>
              <a:rPr lang="ru-RU" sz="3200" b="1" dirty="0" smtClean="0">
                <a:solidFill>
                  <a:srgbClr val="000000"/>
                </a:solidFill>
                <a:latin typeface="Monotype Corsiva" pitchFamily="66" charset="0"/>
              </a:rPr>
              <a:t> и тем же числом</a:t>
            </a:r>
            <a:endParaRPr lang="ru-RU" sz="3200" b="1" dirty="0" smtClean="0">
              <a:solidFill>
                <a:srgbClr val="0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5801" y="316969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7569" y="5085184"/>
            <a:ext cx="3811979" cy="64807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на одно и то же число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05245" y="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</a:rPr>
              <a:t>:</a:t>
            </a:r>
            <a:endParaRPr lang="ru-RU" sz="3200" b="1" dirty="0">
              <a:solidFill>
                <a:srgbClr val="008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23833" y="180501"/>
            <a:ext cx="6441743" cy="110799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i="1" dirty="0" smtClean="0">
                <a:solidFill>
                  <a:srgbClr val="E9EE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Проверь себя</a:t>
            </a:r>
            <a:endParaRPr lang="ru-RU" sz="6600" i="1" dirty="0">
              <a:solidFill>
                <a:srgbClr val="E9EE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2" uiExpand="1" build="allAtOnce" animBg="1"/>
      <p:bldP spid="24" grpId="3" build="allAtOnce" animBg="1"/>
      <p:bldP spid="24" grpId="4" build="allAtOnce" animBg="1"/>
      <p:bldP spid="24" grpId="5" build="allAtOnce" animBg="1"/>
      <p:bldP spid="25" grpId="0" build="allAtOnce" animBg="1"/>
      <p:bldP spid="27" grpId="1" build="allAtOnce" animBg="1"/>
      <p:bldP spid="28" grpId="1" uiExpand="1" build="allAtOnce" animBg="1"/>
      <p:bldP spid="30" grpId="0" build="allAtOnce" animBg="1"/>
      <p:bldP spid="30" grpId="1" build="allAtOnce" animBg="1"/>
      <p:bldP spid="16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13920" y="4485369"/>
            <a:ext cx="2664296" cy="72008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sunse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Умноженному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43857" y="5784112"/>
            <a:ext cx="4417621" cy="80351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1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12651" y="1358283"/>
            <a:ext cx="8652909" cy="2852209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rot="10800000">
            <a:off x="213756" y="5774241"/>
            <a:ext cx="3716976" cy="864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03615" y="4430047"/>
            <a:ext cx="2650216" cy="763527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70710" y="4310743"/>
            <a:ext cx="2885705" cy="1211283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сложенному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6402" y="1200238"/>
            <a:ext cx="7962901" cy="296233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Геометрической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прогрессией называется числовая последовательность, каждый член которой, начиная со второго, равен предыдущему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46420" y="4581128"/>
            <a:ext cx="2718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разделенному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005" y="5823867"/>
            <a:ext cx="4049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 одно и то же число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1862" y="5931367"/>
            <a:ext cx="4370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 одним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и тем же числом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1173707" y="261257"/>
            <a:ext cx="7055893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solidFill>
                  <a:srgbClr val="E9EE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Проверь себя</a:t>
            </a:r>
            <a:endParaRPr lang="ru-RU" sz="6000" i="1" dirty="0">
              <a:solidFill>
                <a:srgbClr val="E9EE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7" grpId="0" animBg="1"/>
      <p:bldP spid="17" grpId="0" animBg="1"/>
      <p:bldP spid="10" grpId="0" animBg="1"/>
      <p:bldP spid="10" grpId="1" animBg="1"/>
      <p:bldP spid="10" grpId="2" animBg="1"/>
      <p:bldP spid="1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3825" y="1705971"/>
          <a:ext cx="9020175" cy="5152029"/>
        </p:xfrm>
        <a:graphic>
          <a:graphicData uri="http://schemas.openxmlformats.org/drawingml/2006/table">
            <a:tbl>
              <a:tblPr/>
              <a:tblGrid>
                <a:gridCol w="3038475"/>
                <a:gridCol w="2978887"/>
                <a:gridCol w="3002813"/>
              </a:tblGrid>
              <a:tr h="747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Monotype Corsiva" pitchFamily="66" charset="0"/>
                          <a:ea typeface="Times New Roman"/>
                          <a:cs typeface="Times New Roman" pitchFamily="18" charset="0"/>
                        </a:rPr>
                        <a:t>Прогрессии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Monotype Corsiva" pitchFamily="66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Арифметическая ( </a:t>
                      </a:r>
                      <a:r>
                        <a:rPr lang="ru-RU" sz="2000" b="1" i="1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ru-RU" sz="2000" b="1" i="1" baseline="-25000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1" baseline="-250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Геометрическая ( </a:t>
                      </a:r>
                      <a:r>
                        <a:rPr lang="ru-RU" sz="2000" b="1" i="1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i="1" baseline="-25000" dirty="0" err="1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1" baseline="-250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843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Определение</a:t>
                      </a:r>
                      <a:r>
                        <a:rPr lang="ru-RU" sz="1800" i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ru-RU" sz="1800" i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909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Формула для нахождения n-го члена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240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 n-первых членов прогрессии 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409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Свойства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34661" y="3392590"/>
          <a:ext cx="2914650" cy="632222"/>
        </p:xfrm>
        <a:graphic>
          <a:graphicData uri="http://schemas.openxmlformats.org/presentationml/2006/ole">
            <p:oleObj spid="_x0000_s21505" name="Формула" r:id="rId4" imgW="105408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249112" y="3448905"/>
          <a:ext cx="3099604" cy="693048"/>
        </p:xfrm>
        <a:graphic>
          <a:graphicData uri="http://schemas.openxmlformats.org/presentationml/2006/ole">
            <p:oleObj spid="_x0000_s21506" name="Формула" r:id="rId5" imgW="72360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182705" y="2560519"/>
          <a:ext cx="2952750" cy="609600"/>
        </p:xfrm>
        <a:graphic>
          <a:graphicData uri="http://schemas.openxmlformats.org/presentationml/2006/ole">
            <p:oleObj spid="_x0000_s21507" name="Формула" r:id="rId6" imgW="78732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34100" y="2594780"/>
          <a:ext cx="3009900" cy="657225"/>
        </p:xfrm>
        <a:graphic>
          <a:graphicData uri="http://schemas.openxmlformats.org/presentationml/2006/ole">
            <p:oleObj spid="_x0000_s21508" name="Формула" r:id="rId7" imgW="68580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39640" y="4363589"/>
          <a:ext cx="2783004" cy="1028700"/>
        </p:xfrm>
        <a:graphic>
          <a:graphicData uri="http://schemas.openxmlformats.org/presentationml/2006/ole">
            <p:oleObj spid="_x0000_s21510" name="Формула" r:id="rId8" imgW="129528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059488" y="4174367"/>
          <a:ext cx="3084512" cy="1238250"/>
        </p:xfrm>
        <a:graphic>
          <a:graphicData uri="http://schemas.openxmlformats.org/presentationml/2006/ole">
            <p:oleObj spid="_x0000_s21511" name="Формула" r:id="rId9" imgW="1066680" imgH="4442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152300" y="5600700"/>
          <a:ext cx="2927493" cy="1257300"/>
        </p:xfrm>
        <a:graphic>
          <a:graphicData uri="http://schemas.openxmlformats.org/presentationml/2006/ole">
            <p:oleObj spid="_x0000_s21512" name="Формула" r:id="rId10" imgW="93960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248150" y="3216275"/>
          <a:ext cx="114300" cy="215900"/>
        </p:xfrm>
        <a:graphic>
          <a:graphicData uri="http://schemas.openxmlformats.org/presentationml/2006/ole">
            <p:oleObj spid="_x0000_s21513" name="Формула" r:id="rId11" imgW="11412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210300" y="5644060"/>
          <a:ext cx="2933700" cy="847725"/>
        </p:xfrm>
        <a:graphic>
          <a:graphicData uri="http://schemas.openxmlformats.org/presentationml/2006/ole">
            <p:oleObj spid="_x0000_s21514" name="Формула" r:id="rId12" imgW="927000" imgH="266400" progId="Equation.3">
              <p:embed/>
            </p:oleObj>
          </a:graphicData>
        </a:graphic>
      </p:graphicFrame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539087" y="-1978924"/>
            <a:ext cx="8229600" cy="2511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1009935" y="586854"/>
            <a:ext cx="7274256" cy="914399"/>
          </a:xfrm>
          <a:prstGeom prst="parallelogram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Заполни таблицу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вал 32"/>
          <p:cNvSpPr/>
          <p:nvPr/>
        </p:nvSpPr>
        <p:spPr>
          <a:xfrm>
            <a:off x="614149" y="2606722"/>
            <a:ext cx="3302758" cy="11054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832513" y="1228300"/>
            <a:ext cx="3057099" cy="1310184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1; 4; 16;64;…</a:t>
            </a:r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5236269" y="1290890"/>
            <a:ext cx="3704897" cy="1261241"/>
          </a:xfrm>
          <a:prstGeom prst="horizontalScroll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1,3,5,7,…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арифметическая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241701" name="Oval 37"/>
          <p:cNvSpPr>
            <a:spLocks noChangeArrowheads="1"/>
          </p:cNvSpPr>
          <p:nvPr/>
        </p:nvSpPr>
        <p:spPr bwMode="auto">
          <a:xfrm>
            <a:off x="314324" y="5324476"/>
            <a:ext cx="3836293" cy="100965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onotype Corsiva" pitchFamily="66" charset="0"/>
              </a:rPr>
              <a:t>В порядке возрастания 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onotype Corsiva" pitchFamily="66" charset="0"/>
              </a:rPr>
              <a:t>положительные ч</a:t>
            </a:r>
            <a:r>
              <a:rPr lang="ru-RU" sz="2000" dirty="0">
                <a:solidFill>
                  <a:schemeClr val="bg1"/>
                </a:solidFill>
                <a:latin typeface="Monotype Corsiva" pitchFamily="66" charset="0"/>
              </a:rPr>
              <a:t>исла,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onotype Corsiva" pitchFamily="66" charset="0"/>
              </a:rPr>
              <a:t>кратные 5</a:t>
            </a:r>
          </a:p>
          <a:p>
            <a:pPr algn="ctr"/>
            <a:endParaRPr lang="ru-RU" sz="2000" dirty="0">
              <a:solidFill>
                <a:srgbClr val="0A0A10"/>
              </a:solidFill>
            </a:endParaRPr>
          </a:p>
        </p:txBody>
      </p:sp>
      <p:sp>
        <p:nvSpPr>
          <p:cNvPr id="241709" name="Line 45"/>
          <p:cNvSpPr>
            <a:spLocks noChangeShapeType="1"/>
          </p:cNvSpPr>
          <p:nvPr/>
        </p:nvSpPr>
        <p:spPr bwMode="auto">
          <a:xfrm flipV="1">
            <a:off x="3292992" y="2371060"/>
            <a:ext cx="2746301" cy="110157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41720" name="Text Box 56"/>
          <p:cNvSpPr txBox="1">
            <a:spLocks noChangeArrowheads="1"/>
          </p:cNvSpPr>
          <p:nvPr/>
        </p:nvSpPr>
        <p:spPr bwMode="auto">
          <a:xfrm>
            <a:off x="4678363" y="10207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/>
              <a:t> </a:t>
            </a: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514850" y="3197225"/>
          <a:ext cx="114300" cy="215900"/>
        </p:xfrm>
        <a:graphic>
          <a:graphicData uri="http://schemas.openxmlformats.org/presentationml/2006/ole">
            <p:oleObj spid="_x0000_s20482" name="Формула" r:id="rId4" imgW="114120" imgH="215640" progId="Equation.3">
              <p:embed/>
            </p:oleObj>
          </a:graphicData>
        </a:graphic>
      </p:graphicFrame>
      <p:sp>
        <p:nvSpPr>
          <p:cNvPr id="20" name="Горизонтальный свиток 19"/>
          <p:cNvSpPr/>
          <p:nvPr/>
        </p:nvSpPr>
        <p:spPr>
          <a:xfrm>
            <a:off x="5221446" y="2747671"/>
            <a:ext cx="3720662" cy="12927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геометрическая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241710" name="Line 46"/>
          <p:cNvSpPr>
            <a:spLocks noChangeShapeType="1"/>
          </p:cNvSpPr>
          <p:nvPr/>
        </p:nvSpPr>
        <p:spPr bwMode="auto">
          <a:xfrm>
            <a:off x="3234518" y="2197291"/>
            <a:ext cx="3289347" cy="107676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5346628" y="4285398"/>
            <a:ext cx="3515710" cy="131018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геометрическая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5349922" y="5636525"/>
            <a:ext cx="3452883" cy="1221475"/>
          </a:xfrm>
          <a:prstGeom prst="horizontalScroll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5,10.15,20,….</a:t>
            </a:r>
          </a:p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арифметическая</a:t>
            </a:r>
            <a:endParaRPr lang="ru-RU" sz="32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41716" name="Line 52"/>
          <p:cNvSpPr>
            <a:spLocks noChangeShapeType="1"/>
          </p:cNvSpPr>
          <p:nvPr/>
        </p:nvSpPr>
        <p:spPr bwMode="auto">
          <a:xfrm>
            <a:off x="3507475" y="5882185"/>
            <a:ext cx="2483892" cy="28660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85586" y="2627700"/>
            <a:ext cx="29084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порядке возрастания</a:t>
            </a:r>
          </a:p>
          <a:p>
            <a:pPr lvl="0" algn="ctr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положительные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нечетные</a:t>
            </a:r>
          </a:p>
          <a:p>
            <a:pPr lvl="0" algn="ctr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числа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lvl="0" algn="ctr"/>
            <a:r>
              <a:rPr lang="ru-RU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55344" y="300251"/>
            <a:ext cx="7192370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Установи соответствие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9" name="Пятно 1 38"/>
          <p:cNvSpPr/>
          <p:nvPr/>
        </p:nvSpPr>
        <p:spPr>
          <a:xfrm>
            <a:off x="614148" y="3807725"/>
            <a:ext cx="4067033" cy="1228299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</a:t>
            </a:r>
            <a:r>
              <a:rPr lang="en-US" dirty="0" smtClean="0"/>
              <a:t>/25</a:t>
            </a:r>
            <a:r>
              <a:rPr lang="ru-RU" dirty="0" smtClean="0"/>
              <a:t>; 1</a:t>
            </a:r>
            <a:r>
              <a:rPr lang="en-US" dirty="0" smtClean="0"/>
              <a:t>/125</a:t>
            </a:r>
            <a:r>
              <a:rPr lang="ru-RU" dirty="0" smtClean="0"/>
              <a:t>; 1</a:t>
            </a:r>
            <a:r>
              <a:rPr lang="en-US" dirty="0" smtClean="0"/>
              <a:t>/625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241711" name="Line 47"/>
          <p:cNvSpPr>
            <a:spLocks noChangeShapeType="1"/>
          </p:cNvSpPr>
          <p:nvPr/>
        </p:nvSpPr>
        <p:spPr bwMode="auto">
          <a:xfrm>
            <a:off x="3425587" y="4544704"/>
            <a:ext cx="2518011" cy="19874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1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1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1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1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9" grpId="0" animBg="1"/>
      <p:bldP spid="241710" grpId="0" animBg="1"/>
      <p:bldP spid="241716" grpId="0" animBg="1"/>
      <p:bldP spid="2417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" y="1828799"/>
          <a:ext cx="8952615" cy="48451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78945"/>
                <a:gridCol w="1278945"/>
                <a:gridCol w="1278945"/>
                <a:gridCol w="1278945"/>
                <a:gridCol w="1278945"/>
                <a:gridCol w="1278945"/>
                <a:gridCol w="1278945"/>
              </a:tblGrid>
              <a:tr h="11866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85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66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66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557219" y="4307931"/>
            <a:ext cx="14093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-42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33821" y="4433776"/>
            <a:ext cx="9380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Управляющая кнопка: справка 53">
            <a:hlinkClick r:id="" action="ppaction://noaction" highlightClick="1"/>
          </p:cNvPr>
          <p:cNvSpPr/>
          <p:nvPr/>
        </p:nvSpPr>
        <p:spPr>
          <a:xfrm>
            <a:off x="3924841" y="4285398"/>
            <a:ext cx="1220363" cy="117211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57200" y="475014"/>
          <a:ext cx="8229600" cy="116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254642" y="1888719"/>
          <a:ext cx="1166997" cy="1165184"/>
        </p:xfrm>
        <a:graphic>
          <a:graphicData uri="http://schemas.openxmlformats.org/presentationml/2006/ole">
            <p:oleObj spid="_x0000_s45059" name="Формула" r:id="rId9" imgW="15228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604977" y="1903227"/>
          <a:ext cx="998183" cy="1153525"/>
        </p:xfrm>
        <a:graphic>
          <a:graphicData uri="http://schemas.openxmlformats.org/presentationml/2006/ole">
            <p:oleObj spid="_x0000_s45060" name="Формула" r:id="rId10" imgW="16488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999852" y="1945758"/>
          <a:ext cx="975909" cy="1031358"/>
        </p:xfrm>
        <a:graphic>
          <a:graphicData uri="http://schemas.openxmlformats.org/presentationml/2006/ole">
            <p:oleObj spid="_x0000_s45061" name="Формула" r:id="rId11" imgW="139680" imgH="177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108324" y="1992430"/>
          <a:ext cx="1175657" cy="985652"/>
        </p:xfrm>
        <a:graphic>
          <a:graphicData uri="http://schemas.openxmlformats.org/presentationml/2006/ole">
            <p:oleObj spid="_x0000_s45062" name="Формула" r:id="rId12" imgW="126720" imgH="1396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414056" y="1896185"/>
          <a:ext cx="1157679" cy="1056904"/>
        </p:xfrm>
        <a:graphic>
          <a:graphicData uri="http://schemas.openxmlformats.org/presentationml/2006/ole">
            <p:oleObj spid="_x0000_s45063" name="Формула" r:id="rId13" imgW="1774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759834" y="1856821"/>
          <a:ext cx="1110673" cy="1099029"/>
        </p:xfrm>
        <a:graphic>
          <a:graphicData uri="http://schemas.openxmlformats.org/presentationml/2006/ole">
            <p:oleObj spid="_x0000_s45064" name="Формула" r:id="rId14" imgW="17748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96883" y="3157664"/>
          <a:ext cx="1258786" cy="1345645"/>
        </p:xfrm>
        <a:graphic>
          <a:graphicData uri="http://schemas.openxmlformats.org/presentationml/2006/ole">
            <p:oleObj spid="_x0000_s45065" name="Формула" r:id="rId15" imgW="114120" imgH="215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3143" y="3420092"/>
            <a:ext cx="771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893" y="4595751"/>
            <a:ext cx="676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2.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520" y="5676405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3.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1713" y="2995999"/>
            <a:ext cx="48325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endParaRPr lang="ru-RU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73828" y="3166281"/>
            <a:ext cx="569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33687" y="3049832"/>
            <a:ext cx="1080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5522" y="3094321"/>
            <a:ext cx="546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4245" y="3098770"/>
            <a:ext cx="11272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2052" y="3194463"/>
            <a:ext cx="807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6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09302" y="5454867"/>
            <a:ext cx="629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39259" y="5633183"/>
            <a:ext cx="11272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43233" y="5633715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Управляющая кнопка: справка 42">
            <a:hlinkClick r:id="" action="ppaction://noaction" highlightClick="1"/>
          </p:cNvPr>
          <p:cNvSpPr/>
          <p:nvPr/>
        </p:nvSpPr>
        <p:spPr>
          <a:xfrm>
            <a:off x="6348119" y="3057099"/>
            <a:ext cx="1294629" cy="1220532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44" name="Управляющая кнопка: справка 43">
            <a:hlinkClick r:id="" action="ppaction://noaction" highlightClick="1"/>
          </p:cNvPr>
          <p:cNvSpPr/>
          <p:nvPr/>
        </p:nvSpPr>
        <p:spPr>
          <a:xfrm>
            <a:off x="7700942" y="5537357"/>
            <a:ext cx="1224693" cy="1140031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526555" y="4423145"/>
            <a:ext cx="9380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9606" y="4332214"/>
            <a:ext cx="1005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07215" y="432459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77970" y="4353321"/>
            <a:ext cx="1446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07590" y="5469896"/>
            <a:ext cx="569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7977" y="546085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75236" y="5452955"/>
            <a:ext cx="697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83170" y="5526074"/>
            <a:ext cx="6559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Управляющая кнопка: справка 58">
            <a:hlinkClick r:id="" action="ppaction://noaction" highlightClick="1"/>
          </p:cNvPr>
          <p:cNvSpPr/>
          <p:nvPr/>
        </p:nvSpPr>
        <p:spPr>
          <a:xfrm>
            <a:off x="2605509" y="3047891"/>
            <a:ext cx="1164291" cy="1255593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Управляющая кнопка: справка 41">
            <a:hlinkClick r:id="" action="ppaction://noaction" highlightClick="1"/>
          </p:cNvPr>
          <p:cNvSpPr/>
          <p:nvPr/>
        </p:nvSpPr>
        <p:spPr>
          <a:xfrm>
            <a:off x="5147904" y="5536472"/>
            <a:ext cx="1293840" cy="1128155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Управляющая кнопка: справка 59">
            <a:hlinkClick r:id="" action="ppaction://noaction" highlightClick="1"/>
          </p:cNvPr>
          <p:cNvSpPr/>
          <p:nvPr/>
        </p:nvSpPr>
        <p:spPr>
          <a:xfrm>
            <a:off x="1296537" y="4326339"/>
            <a:ext cx="1255595" cy="1194180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6" grpId="0"/>
      <p:bldP spid="54" grpId="1" animBg="1"/>
      <p:bldP spid="54" grpId="2" animBg="1"/>
      <p:bldGraphic spid="7" grpId="0">
        <p:bldAsOne/>
      </p:bldGraphic>
      <p:bldP spid="16" grpId="0"/>
      <p:bldP spid="17" grpId="0"/>
      <p:bldP spid="18" grpId="0"/>
      <p:bldP spid="19" grpId="0"/>
      <p:bldP spid="20" grpId="0"/>
      <p:bldP spid="22" grpId="0"/>
      <p:bldP spid="30" grpId="0"/>
      <p:bldP spid="31" grpId="0"/>
      <p:bldP spid="32" grpId="0"/>
      <p:bldP spid="35" grpId="0"/>
      <p:bldP spid="36" grpId="0"/>
      <p:bldP spid="43" grpId="0" animBg="1"/>
      <p:bldP spid="44" grpId="0" animBg="1"/>
      <p:bldP spid="44" grpId="1" animBg="1"/>
      <p:bldP spid="41" grpId="0"/>
      <p:bldP spid="45" grpId="0"/>
      <p:bldP spid="47" grpId="0"/>
      <p:bldP spid="48" grpId="0"/>
      <p:bldP spid="52" grpId="0"/>
      <p:bldP spid="57" grpId="0"/>
      <p:bldP spid="58" grpId="0"/>
      <p:bldP spid="59" grpId="1" animBg="1"/>
      <p:bldP spid="42" grpId="0" animBg="1"/>
      <p:bldP spid="42" grpId="1" animBg="1"/>
      <p:bldP spid="60" grpId="0" animBg="1"/>
      <p:bldP spid="60" grpId="1" animBg="1"/>
      <p:bldP spid="60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5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8201</TotalTime>
  <Words>1050</Words>
  <Application>Microsoft Office PowerPoint</Application>
  <PresentationFormat>Экран (4:3)</PresentationFormat>
  <Paragraphs>313</Paragraphs>
  <Slides>28</Slides>
  <Notes>20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  <vt:variant>
        <vt:lpstr>Произвольные показы</vt:lpstr>
      </vt:variant>
      <vt:variant>
        <vt:i4>2</vt:i4>
      </vt:variant>
    </vt:vector>
  </HeadingPairs>
  <TitlesOfParts>
    <vt:vector size="32" baseType="lpstr">
      <vt:lpstr>Тема5</vt:lpstr>
      <vt:lpstr>Формула</vt:lpstr>
      <vt:lpstr>Слайд 1</vt:lpstr>
      <vt:lpstr>Слайд 2</vt:lpstr>
      <vt:lpstr>Слайд 3</vt:lpstr>
      <vt:lpstr>                  План занятия ( 2 часа)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Решение</vt:lpstr>
      <vt:lpstr>Решение</vt:lpstr>
      <vt:lpstr>Решение</vt:lpstr>
      <vt:lpstr>Слайд 23</vt:lpstr>
      <vt:lpstr>Что мы знаем</vt:lpstr>
      <vt:lpstr>Заполни  лист  итоговой самооценки успешности обучающегося</vt:lpstr>
      <vt:lpstr> </vt:lpstr>
      <vt:lpstr> 1. Составить опорный конспект по теории (.п. 4.2 – 4.5 , стр209-240). 2.  Выполнить тест (стр. 259, №8 - №16) 3*№682, №683 (стр.240, желающим дополнительно)</vt:lpstr>
      <vt:lpstr>Слайд 28</vt:lpstr>
      <vt:lpstr>Произвольный показ 1</vt:lpstr>
      <vt:lpstr>Произвольный показ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936</cp:revision>
  <dcterms:created xsi:type="dcterms:W3CDTF">2013-07-05T09:03:31Z</dcterms:created>
  <dcterms:modified xsi:type="dcterms:W3CDTF">2013-12-08T03:30:54Z</dcterms:modified>
</cp:coreProperties>
</file>