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2"/>
  </p:notesMasterIdLst>
  <p:sldIdLst>
    <p:sldId id="278" r:id="rId2"/>
    <p:sldId id="277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1" r:id="rId20"/>
    <p:sldId id="282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1" r:id="rId30"/>
    <p:sldId id="303" r:id="rId31"/>
    <p:sldId id="306" r:id="rId32"/>
    <p:sldId id="308" r:id="rId33"/>
    <p:sldId id="310" r:id="rId34"/>
    <p:sldId id="312" r:id="rId35"/>
    <p:sldId id="314" r:id="rId36"/>
    <p:sldId id="316" r:id="rId37"/>
    <p:sldId id="318" r:id="rId38"/>
    <p:sldId id="320" r:id="rId39"/>
    <p:sldId id="321" r:id="rId40"/>
    <p:sldId id="322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9598B2-59CC-421A-8817-79E16BC24443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10C93D-B425-48EB-87C9-3BFBB581F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48DF4-2FB2-4AB2-A013-CAED3E4FCD0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A0D2F-FFB7-4A6E-8F27-F02C896298AE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76AD3-6B95-4760-9D33-012EF37C4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6194F-843D-4F7E-9EE1-716275FCCAE1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E0A77-883E-4E1A-9AED-2AEC6CF13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03E1-9133-4C90-90A0-D15F4573985A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B3AB3-DD93-41DC-B988-763C60BDD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8BC74-4721-4733-88E4-A2D1715FC1D4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DB617-E39A-4633-A854-63F7ABB01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7E59C-B685-46C4-8357-F788A213FDA4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D80EC-8984-4258-A3E4-FB2D7D8E1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A6E19-9801-47DE-A895-7E722884ECCC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08359-DDF1-4F32-9309-B9EE073FA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1D260-0C87-4961-97EE-9F084302CFFA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24D13-ED44-41A3-B995-0EF2361EC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FAAF-047A-4D10-8FF9-4559A80BCBE2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46A9B-B715-476E-A205-4E2D25272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C086C-0236-4A14-84B4-0177AA7CEDDC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87FD-1774-4337-AFED-FD52BBE39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F6C4-7F5A-435E-AD70-4032BE40A8DD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32DA-589D-4B15-85F7-162C46EC1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BD9C2-3F0E-4700-9F47-5BCD6DA5733D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3E0E0-94F2-4B17-AF14-348027124A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BFCE6-7F51-4A45-BCDE-44E3C4725BE0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C68DA-B770-4CA2-AF18-E127E3916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A5110A-6B34-4C30-A8BD-2A813DCFB2AF}" type="datetimeFigureOut">
              <a:rPr lang="ru-RU"/>
              <a:pPr>
                <a:defRPr/>
              </a:pPr>
              <a:t>25.01.2014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42842B-E101-4A62-A067-B77AA546D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17" r:id="rId4"/>
    <p:sldLayoutId id="2147483724" r:id="rId5"/>
    <p:sldLayoutId id="2147483718" r:id="rId6"/>
    <p:sldLayoutId id="2147483725" r:id="rId7"/>
    <p:sldLayoutId id="2147483726" r:id="rId8"/>
    <p:sldLayoutId id="2147483727" r:id="rId9"/>
    <p:sldLayoutId id="2147483719" r:id="rId10"/>
    <p:sldLayoutId id="2147483728" r:id="rId11"/>
    <p:sldLayoutId id="214748372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oethe_(Stieler_1828)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533400" y="1295400"/>
            <a:ext cx="3048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4191000" y="1447800"/>
            <a:ext cx="4572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spc="4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onotype Corsiva"/>
              </a:rPr>
              <a:t>Die beste Bildung </a:t>
            </a:r>
          </a:p>
          <a:p>
            <a:pPr algn="ctr"/>
            <a:r>
              <a:rPr lang="en-US" sz="2400" b="1" kern="10" spc="4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onotype Corsiva"/>
              </a:rPr>
              <a:t>findet ein kluger Mensch </a:t>
            </a:r>
          </a:p>
          <a:p>
            <a:pPr algn="ctr"/>
            <a:r>
              <a:rPr lang="en-US" sz="2400" b="1" kern="10" spc="4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onotype Corsiva"/>
              </a:rPr>
              <a:t>auf Reisen       </a:t>
            </a:r>
            <a:endParaRPr lang="ru-RU" sz="2400" b="1" kern="10" spc="48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Monotype Corsiva"/>
            </a:endParaRPr>
          </a:p>
        </p:txBody>
      </p:sp>
      <p:sp>
        <p:nvSpPr>
          <p:cNvPr id="28676" name="WordArt 4"/>
          <p:cNvSpPr>
            <a:spLocks noChangeArrowheads="1" noChangeShapeType="1" noTextEdit="1"/>
          </p:cNvSpPr>
          <p:nvPr/>
        </p:nvSpPr>
        <p:spPr bwMode="auto">
          <a:xfrm>
            <a:off x="5715000" y="4724400"/>
            <a:ext cx="299085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onotype Corsiva"/>
              </a:rPr>
              <a:t>Johann Wolfgang von Goethe</a:t>
            </a:r>
            <a:endParaRPr lang="ru-RU" sz="24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Monotype Corsiva"/>
            </a:endParaRPr>
          </a:p>
        </p:txBody>
      </p:sp>
      <p:pic>
        <p:nvPicPr>
          <p:cNvPr id="15364" name="Picture 5" descr="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686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324600"/>
            <a:ext cx="8686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143512"/>
            <a:ext cx="8183880" cy="105156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viel</a:t>
            </a:r>
            <a:r>
              <a:rPr lang="en-US" dirty="0" smtClean="0"/>
              <a:t> </a:t>
            </a:r>
            <a:r>
              <a:rPr lang="en-US" dirty="0" err="1" smtClean="0"/>
              <a:t>Bundesländer</a:t>
            </a:r>
            <a:r>
              <a:rPr lang="en-US" dirty="0" smtClean="0"/>
              <a:t> hat Deutschland?</a:t>
            </a:r>
            <a:endParaRPr lang="ru-RU" dirty="0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23</a:t>
            </a:r>
          </a:p>
          <a:p>
            <a:pPr eaLnBrk="1" hangingPunct="1"/>
            <a:r>
              <a:rPr lang="en-US" smtClean="0"/>
              <a:t>16</a:t>
            </a:r>
          </a:p>
          <a:p>
            <a:pPr eaLnBrk="1" hangingPunct="1"/>
            <a:r>
              <a:rPr lang="en-US" smtClean="0"/>
              <a:t>9</a:t>
            </a:r>
          </a:p>
          <a:p>
            <a:pPr eaLnBrk="1" hangingPunct="1"/>
            <a:r>
              <a:rPr lang="en-US" smtClean="0"/>
              <a:t>18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Welche</a:t>
            </a:r>
            <a:r>
              <a:rPr lang="en-US" dirty="0" smtClean="0"/>
              <a:t> </a:t>
            </a:r>
            <a:r>
              <a:rPr lang="en-US" dirty="0" err="1" smtClean="0"/>
              <a:t>Farbe</a:t>
            </a:r>
            <a:r>
              <a:rPr lang="en-US" dirty="0" smtClean="0"/>
              <a:t> hat die </a:t>
            </a:r>
            <a:r>
              <a:rPr lang="en-US" dirty="0" err="1" smtClean="0"/>
              <a:t>Staatsflagge</a:t>
            </a:r>
            <a:r>
              <a:rPr lang="en-US" dirty="0" smtClean="0"/>
              <a:t> </a:t>
            </a:r>
            <a:r>
              <a:rPr lang="en-US" dirty="0" err="1" smtClean="0"/>
              <a:t>der</a:t>
            </a:r>
            <a:r>
              <a:rPr lang="en-US" dirty="0" smtClean="0"/>
              <a:t> BRD?</a:t>
            </a:r>
            <a:endParaRPr lang="ru-RU" dirty="0"/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Schwarz-rot-grün</a:t>
            </a:r>
          </a:p>
          <a:p>
            <a:pPr eaLnBrk="1" hangingPunct="1"/>
            <a:r>
              <a:rPr lang="en-US" smtClean="0"/>
              <a:t>Schwarz-rot-gold</a:t>
            </a:r>
          </a:p>
          <a:p>
            <a:pPr eaLnBrk="1" hangingPunct="1"/>
            <a:r>
              <a:rPr lang="en-US" smtClean="0"/>
              <a:t>Rot-grau-blau</a:t>
            </a:r>
          </a:p>
          <a:p>
            <a:pPr eaLnBrk="1" hangingPunct="1"/>
            <a:r>
              <a:rPr lang="en-US" smtClean="0"/>
              <a:t>Weiss-blau-rot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Was </a:t>
            </a:r>
            <a:r>
              <a:rPr lang="en-US" dirty="0" err="1" smtClean="0"/>
              <a:t>bekommen</a:t>
            </a:r>
            <a:r>
              <a:rPr lang="en-US" dirty="0" smtClean="0"/>
              <a:t> </a:t>
            </a:r>
            <a:r>
              <a:rPr lang="en-US" dirty="0" err="1" smtClean="0"/>
              <a:t>Schulanfänger</a:t>
            </a:r>
            <a:r>
              <a:rPr lang="en-US" dirty="0" smtClean="0"/>
              <a:t> am </a:t>
            </a:r>
            <a:r>
              <a:rPr lang="en-US" dirty="0" err="1" smtClean="0"/>
              <a:t>ersten</a:t>
            </a:r>
            <a:r>
              <a:rPr lang="en-US" dirty="0" smtClean="0"/>
              <a:t> September?</a:t>
            </a:r>
            <a:endParaRPr lang="ru-RU" dirty="0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Die Schultasche</a:t>
            </a:r>
          </a:p>
          <a:p>
            <a:pPr eaLnBrk="1" hangingPunct="1"/>
            <a:r>
              <a:rPr lang="en-US" smtClean="0"/>
              <a:t>Die Zuckertüte</a:t>
            </a:r>
          </a:p>
          <a:p>
            <a:pPr eaLnBrk="1" hangingPunct="1"/>
            <a:r>
              <a:rPr lang="en-US" smtClean="0"/>
              <a:t>Die Torte</a:t>
            </a:r>
          </a:p>
          <a:p>
            <a:pPr eaLnBrk="1" hangingPunct="1"/>
            <a:r>
              <a:rPr lang="en-US" smtClean="0"/>
              <a:t>Die Blumen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An </a:t>
            </a:r>
            <a:r>
              <a:rPr lang="en-US" dirty="0" err="1" smtClean="0"/>
              <a:t>welchen</a:t>
            </a:r>
            <a:r>
              <a:rPr lang="en-US" dirty="0" smtClean="0"/>
              <a:t> Fest </a:t>
            </a:r>
            <a:r>
              <a:rPr lang="en-US" dirty="0" err="1" smtClean="0"/>
              <a:t>bringt</a:t>
            </a:r>
            <a:r>
              <a:rPr lang="en-US" dirty="0" smtClean="0"/>
              <a:t>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Hase</a:t>
            </a:r>
            <a:r>
              <a:rPr lang="en-US" dirty="0" smtClean="0"/>
              <a:t> </a:t>
            </a:r>
            <a:r>
              <a:rPr lang="en-US" dirty="0" err="1" smtClean="0"/>
              <a:t>Eier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Weihnachten</a:t>
            </a:r>
          </a:p>
          <a:p>
            <a:pPr eaLnBrk="1" hangingPunct="1"/>
            <a:r>
              <a:rPr lang="en-US" smtClean="0"/>
              <a:t>Oktoberfest</a:t>
            </a:r>
          </a:p>
          <a:p>
            <a:pPr eaLnBrk="1" hangingPunct="1"/>
            <a:r>
              <a:rPr lang="en-US" smtClean="0"/>
              <a:t>Ostern</a:t>
            </a:r>
          </a:p>
          <a:p>
            <a:pPr eaLnBrk="1" hangingPunct="1"/>
            <a:r>
              <a:rPr lang="en-US" smtClean="0"/>
              <a:t>Neujahr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Welche</a:t>
            </a:r>
            <a:r>
              <a:rPr lang="en-US" dirty="0" smtClean="0"/>
              <a:t> </a:t>
            </a:r>
            <a:r>
              <a:rPr lang="en-US" dirty="0" err="1" smtClean="0"/>
              <a:t>Stadt</a:t>
            </a:r>
            <a:r>
              <a:rPr lang="en-US" dirty="0" smtClean="0"/>
              <a:t> </a:t>
            </a:r>
            <a:r>
              <a:rPr lang="en-US" dirty="0" err="1" smtClean="0"/>
              <a:t>nennt</a:t>
            </a:r>
            <a:r>
              <a:rPr lang="en-US" dirty="0" smtClean="0"/>
              <a:t> man</a:t>
            </a:r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en-US" dirty="0" err="1" smtClean="0"/>
              <a:t>Elb-Florenz</a:t>
            </a:r>
            <a:r>
              <a:rPr lang="ru-RU" dirty="0" smtClean="0"/>
              <a:t>»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Dresden</a:t>
            </a:r>
          </a:p>
          <a:p>
            <a:pPr eaLnBrk="1" hangingPunct="1"/>
            <a:r>
              <a:rPr lang="en-US" smtClean="0"/>
              <a:t>Hamburg</a:t>
            </a:r>
          </a:p>
          <a:p>
            <a:pPr eaLnBrk="1" hangingPunct="1"/>
            <a:r>
              <a:rPr lang="en-US" smtClean="0"/>
              <a:t>Bremen</a:t>
            </a:r>
          </a:p>
          <a:p>
            <a:pPr eaLnBrk="1" hangingPunct="1"/>
            <a:r>
              <a:rPr lang="en-US" smtClean="0"/>
              <a:t>Köln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Das Geld in Deutschland </a:t>
            </a:r>
            <a:r>
              <a:rPr lang="en-US" dirty="0" err="1" smtClean="0"/>
              <a:t>hiess</a:t>
            </a:r>
            <a:r>
              <a:rPr lang="en-US" dirty="0" smtClean="0"/>
              <a:t> </a:t>
            </a:r>
            <a:r>
              <a:rPr lang="en-US" dirty="0" err="1" smtClean="0"/>
              <a:t>früher</a:t>
            </a:r>
            <a:r>
              <a:rPr lang="en-US" dirty="0" smtClean="0"/>
              <a:t> … .</a:t>
            </a:r>
            <a:endParaRPr lang="ru-RU" dirty="0"/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Euro</a:t>
            </a:r>
          </a:p>
          <a:p>
            <a:pPr eaLnBrk="1" hangingPunct="1"/>
            <a:r>
              <a:rPr lang="en-US" smtClean="0"/>
              <a:t>Mark</a:t>
            </a:r>
          </a:p>
          <a:p>
            <a:pPr eaLnBrk="1" hangingPunct="1"/>
            <a:r>
              <a:rPr lang="en-US" smtClean="0"/>
              <a:t>Krone</a:t>
            </a:r>
          </a:p>
          <a:p>
            <a:pPr eaLnBrk="1" hangingPunct="1"/>
            <a:r>
              <a:rPr lang="en-US" smtClean="0"/>
              <a:t>Dollar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 </a:t>
            </a:r>
            <a:r>
              <a:rPr lang="en-US" dirty="0" err="1" smtClean="0"/>
              <a:t>welcher</a:t>
            </a:r>
            <a:r>
              <a:rPr lang="en-US" dirty="0" smtClean="0"/>
              <a:t> </a:t>
            </a:r>
            <a:r>
              <a:rPr lang="en-US" dirty="0" err="1" smtClean="0"/>
              <a:t>Stadt</a:t>
            </a:r>
            <a:r>
              <a:rPr lang="en-US" dirty="0" smtClean="0"/>
              <a:t> </a:t>
            </a:r>
            <a:r>
              <a:rPr lang="en-US" dirty="0" err="1" smtClean="0"/>
              <a:t>befindet</a:t>
            </a:r>
            <a:r>
              <a:rPr lang="en-US" dirty="0" smtClean="0"/>
              <a:t> </a:t>
            </a:r>
            <a:r>
              <a:rPr lang="en-US" dirty="0" err="1" smtClean="0"/>
              <a:t>sich</a:t>
            </a:r>
            <a:r>
              <a:rPr lang="en-US" dirty="0" smtClean="0"/>
              <a:t> BMW-</a:t>
            </a:r>
            <a:r>
              <a:rPr lang="en-US" dirty="0" err="1" smtClean="0"/>
              <a:t>Hauptsitz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Berlin</a:t>
            </a:r>
          </a:p>
          <a:p>
            <a:pPr eaLnBrk="1" hangingPunct="1"/>
            <a:r>
              <a:rPr lang="en-US" smtClean="0"/>
              <a:t>Köln</a:t>
            </a:r>
          </a:p>
          <a:p>
            <a:pPr eaLnBrk="1" hangingPunct="1"/>
            <a:r>
              <a:rPr lang="en-US" smtClean="0"/>
              <a:t>Bonn</a:t>
            </a:r>
          </a:p>
          <a:p>
            <a:pPr eaLnBrk="1" hangingPunct="1"/>
            <a:r>
              <a:rPr lang="en-US" smtClean="0"/>
              <a:t>München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Welche</a:t>
            </a:r>
            <a:r>
              <a:rPr lang="en-US" dirty="0" smtClean="0"/>
              <a:t> deutsche </a:t>
            </a:r>
            <a:r>
              <a:rPr lang="en-US" dirty="0" err="1" smtClean="0"/>
              <a:t>Stadt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Karneval-Stadt</a:t>
            </a:r>
            <a:r>
              <a:rPr lang="en-US" dirty="0" smtClean="0"/>
              <a:t> </a:t>
            </a:r>
            <a:r>
              <a:rPr lang="en-US" dirty="0" err="1" smtClean="0"/>
              <a:t>bekannt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Berlin</a:t>
            </a:r>
          </a:p>
          <a:p>
            <a:pPr eaLnBrk="1" hangingPunct="1"/>
            <a:r>
              <a:rPr lang="en-US" smtClean="0"/>
              <a:t>Leipzig</a:t>
            </a:r>
          </a:p>
          <a:p>
            <a:pPr eaLnBrk="1" hangingPunct="1"/>
            <a:r>
              <a:rPr lang="en-US" smtClean="0"/>
              <a:t>Köln</a:t>
            </a:r>
          </a:p>
          <a:p>
            <a:pPr eaLnBrk="1" hangingPunct="1"/>
            <a:r>
              <a:rPr lang="en-US" smtClean="0"/>
              <a:t>Dresden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Welches</a:t>
            </a:r>
            <a:r>
              <a:rPr lang="en-US" dirty="0" smtClean="0"/>
              <a:t> </a:t>
            </a:r>
            <a:r>
              <a:rPr lang="en-US" dirty="0" err="1" smtClean="0"/>
              <a:t>Lebewesen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 man auf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deutschen</a:t>
            </a:r>
            <a:r>
              <a:rPr lang="en-US" dirty="0" smtClean="0"/>
              <a:t> </a:t>
            </a:r>
            <a:r>
              <a:rPr lang="en-US" dirty="0" err="1" smtClean="0"/>
              <a:t>Staatswappen</a:t>
            </a:r>
            <a:r>
              <a:rPr lang="en-US" dirty="0" smtClean="0"/>
              <a:t> </a:t>
            </a:r>
            <a:r>
              <a:rPr lang="en-US" dirty="0" err="1" smtClean="0"/>
              <a:t>sehen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3827463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r>
              <a:rPr lang="en-US" smtClean="0"/>
              <a:t>Bär</a:t>
            </a:r>
          </a:p>
          <a:p>
            <a:pPr eaLnBrk="1" hangingPunct="1"/>
            <a:r>
              <a:rPr lang="en-US" smtClean="0"/>
              <a:t>Adler</a:t>
            </a:r>
          </a:p>
          <a:p>
            <a:pPr eaLnBrk="1" hangingPunct="1"/>
            <a:r>
              <a:rPr lang="en-US" smtClean="0"/>
              <a:t>Löwe</a:t>
            </a:r>
          </a:p>
          <a:p>
            <a:pPr eaLnBrk="1" hangingPunct="1"/>
            <a:r>
              <a:rPr lang="en-US" smtClean="0"/>
              <a:t>Hase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609600" y="609600"/>
            <a:ext cx="8077200" cy="633413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180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Imprint MT Shadow"/>
              </a:rPr>
              <a:t>Herzlich willkommen in Berlin !!!</a:t>
            </a:r>
            <a:endParaRPr lang="ru-RU" sz="3600" kern="10" spc="180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chemeClr val="bg1"/>
              </a:solidFill>
            </a:endParaRPr>
          </a:p>
        </p:txBody>
      </p:sp>
      <p:pic>
        <p:nvPicPr>
          <p:cNvPr id="35843" name="Picture 3" descr="Berliner_Dom_Spreeinsel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 rot="-828625">
            <a:off x="395288" y="2060575"/>
            <a:ext cx="2128837" cy="2057400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 l="4733" b="10463"/>
          <a:stretch>
            <a:fillRect/>
          </a:stretch>
        </p:blipFill>
        <p:spPr bwMode="auto">
          <a:xfrm>
            <a:off x="3276600" y="2362200"/>
            <a:ext cx="2381250" cy="2971800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5" name="Picture 5" descr="180px-Berlin_reichstag_CP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 rot="851257">
            <a:off x="6324600" y="1905000"/>
            <a:ext cx="2322513" cy="207645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6" name="Picture 6" descr="180px-Strandbar_Berl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93438">
            <a:off x="6248400" y="4800600"/>
            <a:ext cx="2286000" cy="1676400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7" name="Picture 7" descr="180px-Im_Nikolaiviertel"/>
          <p:cNvPicPr>
            <a:picLocks noChangeAspect="1" noChangeArrowheads="1"/>
          </p:cNvPicPr>
          <p:nvPr/>
        </p:nvPicPr>
        <p:blipFill>
          <a:blip r:embed="rId7">
            <a:lum contrast="18000"/>
          </a:blip>
          <a:srcRect/>
          <a:stretch>
            <a:fillRect/>
          </a:stretch>
        </p:blipFill>
        <p:spPr bwMode="auto">
          <a:xfrm rot="-807626">
            <a:off x="534988" y="4749800"/>
            <a:ext cx="2057400" cy="1714500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3584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595864" y="2967335"/>
            <a:ext cx="70839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Deutschland-Quiz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365px-Coat_of_arms_of_Berl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2209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WordArt 3"/>
          <p:cNvSpPr>
            <a:spLocks noChangeArrowheads="1" noChangeShapeType="1" noTextEdit="1"/>
          </p:cNvSpPr>
          <p:nvPr/>
        </p:nvSpPr>
        <p:spPr bwMode="auto">
          <a:xfrm>
            <a:off x="4038600" y="571500"/>
            <a:ext cx="4114800" cy="1171575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720">
                <a:ln w="19050">
                  <a:solidFill>
                    <a:srgbClr val="FF9933"/>
                  </a:solidFill>
                  <a:round/>
                  <a:headEnd/>
                  <a:tailEnd/>
                </a:ln>
                <a:solidFill>
                  <a:srgbClr val="9900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Rockwell"/>
              </a:rPr>
              <a:t>Berlin</a:t>
            </a:r>
            <a:endParaRPr lang="ru-RU" sz="3600" b="1" kern="10" spc="720">
              <a:ln w="19050">
                <a:solidFill>
                  <a:srgbClr val="FF9933"/>
                </a:solidFill>
                <a:round/>
                <a:headEnd/>
                <a:tailEnd/>
              </a:ln>
              <a:solidFill>
                <a:srgbClr val="990033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844" name="Текст 10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5" name="Picture 2" descr="C:\Documents and Settings\User\Мои документы\Мои рисунки\Изображение 0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00588" y="1714500"/>
            <a:ext cx="3089275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401px-Berlin_-_Weltzeituhr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19400"/>
            <a:ext cx="2667000" cy="37338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03" name="Picture 3" descr="Berlin_Fernsehturm_2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33400"/>
            <a:ext cx="2890838" cy="60960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752600"/>
            <a:ext cx="2590800" cy="29718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5" name="WordArt 5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5181600" cy="152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b="1" kern="10" spc="180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/>
              </a:rPr>
              <a:t>Alexanderplatz</a:t>
            </a:r>
            <a:endParaRPr lang="ru-RU" sz="3600" b="1" kern="10" spc="180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Monotype Corsiv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800px-Rotes_Rathaus"/>
          <p:cNvPicPr>
            <a:picLocks noChangeAspect="1" noChangeArrowheads="1"/>
          </p:cNvPicPr>
          <p:nvPr/>
        </p:nvPicPr>
        <p:blipFill>
          <a:blip r:embed="rId2">
            <a:lum bright="-6000" contrast="18000"/>
          </a:blip>
          <a:srcRect/>
          <a:stretch>
            <a:fillRect/>
          </a:stretch>
        </p:blipFill>
        <p:spPr bwMode="auto">
          <a:xfrm>
            <a:off x="838200" y="1936750"/>
            <a:ext cx="7696200" cy="4387850"/>
          </a:xfrm>
          <a:prstGeom prst="rect">
            <a:avLst/>
          </a:prstGeom>
          <a:solidFill>
            <a:srgbClr val="00FFFF">
              <a:alpha val="98822"/>
            </a:srgbClr>
          </a:solidFill>
          <a:ln w="76200" cmpd="tri">
            <a:solidFill>
              <a:srgbClr val="339966"/>
            </a:solidFill>
            <a:miter lim="800000"/>
            <a:headEnd/>
            <a:tailEnd/>
          </a:ln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2041525" y="1865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943600" y="18288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cs typeface="+mn-cs"/>
            </a:endParaRPr>
          </a:p>
        </p:txBody>
      </p:sp>
      <p:sp>
        <p:nvSpPr>
          <p:cNvPr id="53253" name="WordArt 5"/>
          <p:cNvSpPr>
            <a:spLocks noChangeArrowheads="1" noChangeShapeType="1" noTextEdit="1"/>
          </p:cNvSpPr>
          <p:nvPr/>
        </p:nvSpPr>
        <p:spPr bwMode="auto">
          <a:xfrm>
            <a:off x="2438400" y="685800"/>
            <a:ext cx="48006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8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Berlin Sans FB Demi"/>
              </a:rPr>
              <a:t>Rotes Rathaus</a:t>
            </a:r>
            <a:endParaRPr lang="ru-RU" sz="2800" b="1" kern="1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0"/>
            <a:ext cx="5143500" cy="10001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Neptunnbrunnen</a:t>
            </a:r>
            <a:endParaRPr lang="ru-RU" dirty="0" smtClean="0"/>
          </a:p>
        </p:txBody>
      </p:sp>
      <p:pic>
        <p:nvPicPr>
          <p:cNvPr id="38914" name="Picture 2" descr="C:\Documents and Settings\User\Мои документы\Мои рисунки\Изображение 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28813" y="785813"/>
            <a:ext cx="4500562" cy="6072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Bodemuseum_-_Front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82171">
            <a:off x="547688" y="3741738"/>
            <a:ext cx="1971675" cy="24399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 cmpd="thinThick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 rot="9947565" flipV="1">
            <a:off x="760413" y="6154738"/>
            <a:ext cx="2670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3300"/>
                </a:solidFill>
                <a:latin typeface="Century Schoolbook" pitchFamily="18" charset="0"/>
              </a:rPr>
              <a:t>Bodemuseum</a:t>
            </a:r>
            <a:r>
              <a:rPr lang="en-US" sz="1600" b="1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1600" b="1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60420" name="Picture 4" descr="800px-AlteNationalgalerie_1a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74468">
            <a:off x="6477000" y="381000"/>
            <a:ext cx="2286000" cy="291306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 cmpd="thinThick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60421" name="Picture 5" descr="Pergamonmuseum_Front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04304">
            <a:off x="6324600" y="3581400"/>
            <a:ext cx="2243138" cy="2667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 cmpd="thinThick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 rot="755668">
            <a:off x="5486400" y="6248400"/>
            <a:ext cx="300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3300"/>
                </a:solidFill>
                <a:latin typeface="Century Schoolbook" pitchFamily="18" charset="0"/>
              </a:rPr>
              <a:t>Pergamonmuseum</a:t>
            </a:r>
            <a:endParaRPr lang="ru-RU" sz="1600" b="1">
              <a:solidFill>
                <a:srgbClr val="003300"/>
              </a:solidFill>
              <a:latin typeface="Century Schoolbook" pitchFamily="18" charset="0"/>
            </a:endParaRPr>
          </a:p>
        </p:txBody>
      </p:sp>
      <p:pic>
        <p:nvPicPr>
          <p:cNvPr id="60423" name="Picture 7" descr="AltMuseum_1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882841">
            <a:off x="457200" y="457200"/>
            <a:ext cx="2209800" cy="2844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7150" cmpd="thickThin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60424" name="Text Box 8"/>
          <p:cNvSpPr txBox="1">
            <a:spLocks noChangeArrowheads="1"/>
          </p:cNvSpPr>
          <p:nvPr/>
        </p:nvSpPr>
        <p:spPr bwMode="auto">
          <a:xfrm rot="775086">
            <a:off x="6399213" y="2894013"/>
            <a:ext cx="2144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Schoolbook" pitchFamily="18" charset="0"/>
              </a:rPr>
              <a:t>Altes Museum </a:t>
            </a:r>
            <a:endParaRPr lang="ru-RU" b="1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 rot="-838067">
            <a:off x="609600" y="2590800"/>
            <a:ext cx="236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>
                <a:solidFill>
                  <a:schemeClr val="bg1"/>
                </a:solidFill>
                <a:latin typeface="Century Schoolbook" pitchFamily="18" charset="0"/>
              </a:rPr>
              <a:t>Alte Nationalgalerie</a:t>
            </a:r>
            <a:endParaRPr lang="ru-RU" b="1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60426" name="Picture 10" descr="450px-Berlin_-_Museum_für_Naturkunde_-_Brachiosaurus_branca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2362200"/>
            <a:ext cx="2514600" cy="3276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 cmpd="thinThick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3048000" y="5867400"/>
            <a:ext cx="2971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3300"/>
                </a:solidFill>
                <a:latin typeface="Century Schoolbook" pitchFamily="18" charset="0"/>
              </a:rPr>
              <a:t>Museum</a:t>
            </a:r>
          </a:p>
          <a:p>
            <a:pPr algn="ctr"/>
            <a:r>
              <a:rPr lang="en-US" sz="1600" b="1">
                <a:solidFill>
                  <a:srgbClr val="003300"/>
                </a:solidFill>
                <a:latin typeface="Century Schoolbook" pitchFamily="18" charset="0"/>
              </a:rPr>
              <a:t> </a:t>
            </a:r>
            <a:r>
              <a:rPr lang="de-DE" sz="1600" b="1">
                <a:solidFill>
                  <a:srgbClr val="003300"/>
                </a:solidFill>
                <a:latin typeface="Century Schoolbook" pitchFamily="18" charset="0"/>
              </a:rPr>
              <a:t>für  Naturkunde</a:t>
            </a:r>
            <a:endParaRPr lang="ru-RU" sz="1600" b="1">
              <a:solidFill>
                <a:srgbClr val="003300"/>
              </a:solidFill>
              <a:latin typeface="Century Schoolbook" pitchFamily="18" charset="0"/>
            </a:endParaRPr>
          </a:p>
        </p:txBody>
      </p:sp>
      <p:sp>
        <p:nvSpPr>
          <p:cNvPr id="60428" name="WordArt 12"/>
          <p:cNvSpPr>
            <a:spLocks noChangeArrowheads="1" noChangeShapeType="1" noTextEdit="1"/>
          </p:cNvSpPr>
          <p:nvPr/>
        </p:nvSpPr>
        <p:spPr bwMode="auto">
          <a:xfrm rot="-188744">
            <a:off x="2819400" y="1219200"/>
            <a:ext cx="3429000" cy="6286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2000" kern="10" spc="140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006600"/>
                    </a:gs>
                  </a:gsLst>
                  <a:lin ang="5580000" scaled="1"/>
                </a:gradFill>
                <a:latin typeface="Georgia"/>
              </a:rPr>
              <a:t>Berliner Museen</a:t>
            </a:r>
            <a:endParaRPr lang="ru-RU" sz="2000" kern="10" spc="140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006600"/>
                  </a:gs>
                </a:gsLst>
                <a:lin ang="5580000" scaled="1"/>
              </a:gradFill>
              <a:latin typeface="Georgia"/>
            </a:endParaRPr>
          </a:p>
        </p:txBody>
      </p:sp>
      <p:pic>
        <p:nvPicPr>
          <p:cNvPr id="2" name="Picture 10" descr="450px-Berlin_-_Museum_für_Naturkunde_-_Brachiosaurus_branca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2349500"/>
            <a:ext cx="2514600" cy="3276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 cmpd="thinThick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60422" grpId="0"/>
      <p:bldP spid="60424" grpId="0"/>
      <p:bldP spid="60425" grpId="0"/>
      <p:bldP spid="60427" grpId="0"/>
      <p:bldP spid="604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umboldt_Universitaet_Berlin[1]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4500563" y="3284538"/>
            <a:ext cx="4395787" cy="3286125"/>
          </a:xfrm>
          <a:prstGeom prst="rect">
            <a:avLst/>
          </a:prstGeom>
          <a:solidFill>
            <a:srgbClr val="9966FF"/>
          </a:solidFill>
          <a:ln w="76200" cmpd="tri">
            <a:solidFill>
              <a:srgbClr val="9966FF"/>
            </a:solidFill>
            <a:miter lim="800000"/>
            <a:headEnd/>
            <a:tailEnd/>
          </a:ln>
        </p:spPr>
      </p:pic>
      <p:pic>
        <p:nvPicPr>
          <p:cNvPr id="55299" name="Picture 3" descr="Unter_den_Linden_von_oben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00200"/>
            <a:ext cx="3505200" cy="4800600"/>
          </a:xfrm>
          <a:prstGeom prst="rect">
            <a:avLst/>
          </a:prstGeom>
          <a:solidFill>
            <a:srgbClr val="9966FF"/>
          </a:solidFill>
          <a:ln w="76200" cmpd="tri">
            <a:solidFill>
              <a:srgbClr val="9966FF"/>
            </a:solidFill>
            <a:miter lim="800000"/>
            <a:headEnd/>
            <a:tailEnd/>
          </a:ln>
        </p:spPr>
      </p:pic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 rot="686622">
            <a:off x="2365375" y="722313"/>
            <a:ext cx="5476875" cy="800100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</a:bodyPr>
          <a:lstStyle/>
          <a:p>
            <a:pPr algn="ctr"/>
            <a:r>
              <a:rPr lang="en-US" sz="3600" b="1" kern="10" spc="72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6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Pristina"/>
              </a:rPr>
              <a:t>Unter den Linden</a:t>
            </a:r>
            <a:endParaRPr lang="ru-RU" sz="3600" b="1" kern="10" spc="72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468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0" y="292100"/>
            <a:ext cx="58293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Brandenburger</a:t>
            </a:r>
            <a:r>
              <a:rPr lang="en-US" dirty="0" smtClean="0"/>
              <a:t> Tor</a:t>
            </a:r>
            <a:endParaRPr lang="ru-RU" dirty="0" smtClean="0"/>
          </a:p>
        </p:txBody>
      </p:sp>
      <p:pic>
        <p:nvPicPr>
          <p:cNvPr id="4" name="Picture 4" descr="800px-Brandenburger_Tor_2005_0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8000" contrast="30000"/>
          </a:blip>
          <a:srcRect/>
          <a:stretch>
            <a:fillRect/>
          </a:stretch>
        </p:blipFill>
        <p:spPr>
          <a:xfrm>
            <a:off x="1857375" y="1785938"/>
            <a:ext cx="5643563" cy="4071937"/>
          </a:xfrm>
          <a:solidFill>
            <a:srgbClr val="FFCC00"/>
          </a:solidFill>
          <a:ln w="76200" cmpd="tri">
            <a:solidFill>
              <a:srgbClr val="9900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6329363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                  Reichstag</a:t>
            </a:r>
            <a:endParaRPr lang="ru-RU" dirty="0" smtClean="0"/>
          </a:p>
        </p:txBody>
      </p:sp>
      <p:pic>
        <p:nvPicPr>
          <p:cNvPr id="43010" name="Picture 2" descr="C:\Documents and Settings\User\Мои документы\Мои рисунки\Изображен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905000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MG7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4565" t="6604" r="8324" b="7809"/>
          <a:stretch>
            <a:fillRect/>
          </a:stretch>
        </p:blipFill>
        <p:spPr bwMode="auto">
          <a:xfrm>
            <a:off x="304800" y="838200"/>
            <a:ext cx="3735388" cy="5789613"/>
          </a:xfrm>
          <a:prstGeom prst="rect">
            <a:avLst/>
          </a:prstGeom>
          <a:solidFill>
            <a:srgbClr val="6600CC"/>
          </a:solidFill>
          <a:ln w="57150" cmpd="thinThick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58371" name="Picture 3" descr="IMG5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 t="15237"/>
          <a:stretch>
            <a:fillRect/>
          </a:stretch>
        </p:blipFill>
        <p:spPr bwMode="auto">
          <a:xfrm>
            <a:off x="4648200" y="2743200"/>
            <a:ext cx="4191000" cy="3810000"/>
          </a:xfrm>
          <a:prstGeom prst="rect">
            <a:avLst/>
          </a:prstGeom>
          <a:solidFill>
            <a:srgbClr val="6600CC"/>
          </a:solidFill>
          <a:ln w="76200" cmpd="tri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58372" name="WordArt 4"/>
          <p:cNvSpPr>
            <a:spLocks noChangeArrowheads="1" noChangeShapeType="1" noTextEdit="1"/>
          </p:cNvSpPr>
          <p:nvPr/>
        </p:nvSpPr>
        <p:spPr bwMode="auto">
          <a:xfrm>
            <a:off x="4572000" y="762000"/>
            <a:ext cx="3810000" cy="771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 spc="72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Cooper Black"/>
              </a:rPr>
              <a:t>Kurfürstendamm</a:t>
            </a:r>
            <a:endParaRPr lang="ru-RU" sz="3600" b="1" kern="10" spc="720">
              <a:ln w="9525">
                <a:solidFill>
                  <a:srgbClr val="9966FF"/>
                </a:solidFill>
                <a:round/>
                <a:headEnd/>
                <a:tailEnd/>
              </a:ln>
              <a:solidFill>
                <a:srgbClr val="6600CC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88" y="428625"/>
            <a:ext cx="82296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Kaiser-Wilhelm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err="1" smtClean="0"/>
              <a:t>Gedächtniskirche</a:t>
            </a:r>
            <a:endParaRPr lang="ru-RU" dirty="0" smtClean="0"/>
          </a:p>
        </p:txBody>
      </p:sp>
      <p:pic>
        <p:nvPicPr>
          <p:cNvPr id="45058" name="Picture 2" descr="C:\Documents and Settings\User\Мои документы\Мои рисунки\Изображение 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28950" y="1905000"/>
            <a:ext cx="30861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nennt</a:t>
            </a:r>
            <a:r>
              <a:rPr lang="en-US" dirty="0" smtClean="0"/>
              <a:t> man das </a:t>
            </a:r>
            <a:r>
              <a:rPr lang="en-US" dirty="0" err="1" smtClean="0"/>
              <a:t>Gebirge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Süden</a:t>
            </a:r>
            <a:r>
              <a:rPr lang="en-US" dirty="0" smtClean="0"/>
              <a:t> </a:t>
            </a:r>
            <a:r>
              <a:rPr lang="en-US" dirty="0" err="1" smtClean="0"/>
              <a:t>Deutschlands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Erzgebirge</a:t>
            </a:r>
          </a:p>
          <a:p>
            <a:pPr eaLnBrk="1" hangingPunct="1"/>
            <a:r>
              <a:rPr lang="en-US" smtClean="0"/>
              <a:t>Alpen</a:t>
            </a:r>
          </a:p>
          <a:p>
            <a:pPr eaLnBrk="1" hangingPunct="1"/>
            <a:r>
              <a:rPr lang="en-US" smtClean="0"/>
              <a:t>Harz</a:t>
            </a:r>
          </a:p>
          <a:p>
            <a:pPr eaLnBrk="1" hangingPunct="1"/>
            <a:r>
              <a:rPr lang="en-US" smtClean="0"/>
              <a:t>Schwarzwald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erlin_zoo_elefantentor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3581400" cy="3429000"/>
          </a:xfrm>
          <a:prstGeom prst="rect">
            <a:avLst/>
          </a:prstGeom>
          <a:solidFill>
            <a:srgbClr val="006600"/>
          </a:solidFill>
          <a:ln w="76200" cmpd="tri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62467" name="Picture 3" descr="Panda-AnAn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7772400" y="228600"/>
            <a:ext cx="1066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China-Alligator"/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/>
          <a:stretch>
            <a:fillRect/>
          </a:stretch>
        </p:blipFill>
        <p:spPr bwMode="auto">
          <a:xfrm>
            <a:off x="2438400" y="4724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742px-Graeca0005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4038600" y="3810000"/>
            <a:ext cx="121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 descr="300px-Bufo_periglenes1"/>
          <p:cNvPicPr>
            <a:picLocks noChangeAspect="1" noChangeArrowheads="1"/>
          </p:cNvPicPr>
          <p:nvPr/>
        </p:nvPicPr>
        <p:blipFill>
          <a:blip r:embed="rId6">
            <a:lum contrast="12000"/>
          </a:blip>
          <a:srcRect/>
          <a:stretch>
            <a:fillRect/>
          </a:stretch>
        </p:blipFill>
        <p:spPr bwMode="auto">
          <a:xfrm>
            <a:off x="685800" y="5638800"/>
            <a:ext cx="129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 descr="800px-Pelikan_im_tierpark"/>
          <p:cNvPicPr>
            <a:picLocks noChangeAspect="1" noChangeArrowheads="1"/>
          </p:cNvPicPr>
          <p:nvPr/>
        </p:nvPicPr>
        <p:blipFill>
          <a:blip r:embed="rId7">
            <a:lum contrast="12000"/>
          </a:blip>
          <a:srcRect/>
          <a:stretch>
            <a:fillRect/>
          </a:stretch>
        </p:blipFill>
        <p:spPr bwMode="auto">
          <a:xfrm>
            <a:off x="5105400" y="2590800"/>
            <a:ext cx="129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8" descr="Berlin_aquariu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048000" y="-2286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9" descr="Berlin_aquariu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048000" y="-2286000"/>
            <a:ext cx="1220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Picture 10" descr="Berlin_aquarium"/>
          <p:cNvPicPr>
            <a:picLocks noChangeAspect="1" noChangeArrowheads="1"/>
          </p:cNvPicPr>
          <p:nvPr/>
        </p:nvPicPr>
        <p:blipFill>
          <a:blip r:embed="rId10">
            <a:lum contrast="30000"/>
          </a:blip>
          <a:srcRect/>
          <a:stretch>
            <a:fillRect/>
          </a:stretch>
        </p:blipFill>
        <p:spPr bwMode="auto">
          <a:xfrm>
            <a:off x="5943600" y="3886200"/>
            <a:ext cx="2971800" cy="2743200"/>
          </a:xfrm>
          <a:prstGeom prst="rect">
            <a:avLst/>
          </a:prstGeom>
          <a:solidFill>
            <a:srgbClr val="006600"/>
          </a:solidFill>
          <a:ln w="76200" cmpd="tri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62475" name="Picture 11" descr="180px-Elefanten_im_Tierpark_Friedrichsfelde_(Berlin)"/>
          <p:cNvPicPr>
            <a:picLocks noChangeAspect="1" noChangeArrowheads="1"/>
          </p:cNvPicPr>
          <p:nvPr/>
        </p:nvPicPr>
        <p:blipFill>
          <a:blip r:embed="rId11">
            <a:lum contrast="24000"/>
          </a:blip>
          <a:srcRect/>
          <a:stretch>
            <a:fillRect/>
          </a:stretch>
        </p:blipFill>
        <p:spPr bwMode="auto">
          <a:xfrm>
            <a:off x="6400800" y="1143000"/>
            <a:ext cx="1219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304800" y="3995738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3300"/>
                </a:solidFill>
                <a:latin typeface="Elephant" pitchFamily="18" charset="0"/>
              </a:rPr>
              <a:t>Der </a:t>
            </a:r>
            <a:r>
              <a:rPr lang="de-DE" b="1">
                <a:solidFill>
                  <a:srgbClr val="003300"/>
                </a:solidFill>
                <a:latin typeface="Elephant" pitchFamily="18" charset="0"/>
              </a:rPr>
              <a:t>Zoologische Garten</a:t>
            </a:r>
            <a:r>
              <a:rPr lang="de-DE" b="1">
                <a:solidFill>
                  <a:srgbClr val="006600"/>
                </a:solidFill>
                <a:latin typeface="Elephant" pitchFamily="18" charset="0"/>
              </a:rPr>
              <a:t> </a:t>
            </a:r>
            <a:endParaRPr lang="ru-RU" b="1">
              <a:solidFill>
                <a:srgbClr val="006600"/>
              </a:solidFill>
              <a:latin typeface="Elephant" pitchFamily="18" charset="0"/>
            </a:endParaRPr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6705600" y="32766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>
                <a:solidFill>
                  <a:srgbClr val="003300"/>
                </a:solidFill>
                <a:latin typeface="Elephant" pitchFamily="18" charset="0"/>
              </a:rPr>
              <a:t>Aquarium</a:t>
            </a:r>
            <a:endParaRPr lang="ru-RU" b="1">
              <a:solidFill>
                <a:srgbClr val="003300"/>
              </a:solidFill>
              <a:latin typeface="Elephan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6" grpId="0"/>
      <p:bldP spid="6247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47106" name="Picture 2" descr="C:\Documents and Settings\User\Рабочий стол\Новая папка (7)\DSCF66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357188"/>
            <a:ext cx="6429375" cy="5662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38" y="292100"/>
            <a:ext cx="40005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                   </a:t>
            </a:r>
            <a:r>
              <a:rPr lang="en-US" dirty="0" err="1" smtClean="0"/>
              <a:t>Siegessäule</a:t>
            </a:r>
            <a:endParaRPr lang="ru-RU" dirty="0" smtClean="0"/>
          </a:p>
        </p:txBody>
      </p:sp>
      <p:pic>
        <p:nvPicPr>
          <p:cNvPr id="48130" name="Picture 2" descr="C:\Documents and Settings\User\Мои документы\Мои рисунки\Изображение 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28950" y="1905000"/>
            <a:ext cx="30861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erlin_Deutsches_Theater"/>
          <p:cNvPicPr>
            <a:picLocks noChangeAspect="1" noChangeArrowheads="1"/>
          </p:cNvPicPr>
          <p:nvPr/>
        </p:nvPicPr>
        <p:blipFill>
          <a:blip r:embed="rId2">
            <a:lum bright="-6000" contrast="24000"/>
          </a:blip>
          <a:srcRect/>
          <a:stretch>
            <a:fillRect/>
          </a:stretch>
        </p:blipFill>
        <p:spPr bwMode="auto">
          <a:xfrm rot="-612326">
            <a:off x="317500" y="531813"/>
            <a:ext cx="2514600" cy="2301875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 rot="-709560">
            <a:off x="604838" y="2995613"/>
            <a:ext cx="2519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>
                <a:latin typeface="Century Schoolbook" pitchFamily="18" charset="0"/>
              </a:rPr>
              <a:t>Deutsches Theater</a:t>
            </a:r>
            <a:endParaRPr lang="ru-RU" b="1">
              <a:latin typeface="Century Schoolbook" pitchFamily="18" charset="0"/>
            </a:endParaRPr>
          </a:p>
        </p:txBody>
      </p:sp>
      <p:pic>
        <p:nvPicPr>
          <p:cNvPr id="64516" name="Picture 4" descr="800px-Komische_Oper_Berlin_exterior_2007_005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 rot="753453">
            <a:off x="6096000" y="3962400"/>
            <a:ext cx="2724150" cy="22860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 rot="784861">
            <a:off x="5848350" y="6245225"/>
            <a:ext cx="2138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>
                <a:latin typeface="Century Schoolbook" pitchFamily="18" charset="0"/>
              </a:rPr>
              <a:t>Komische Oper</a:t>
            </a:r>
            <a:endParaRPr lang="ru-RU" b="1">
              <a:latin typeface="Century Schoolbook" pitchFamily="18" charset="0"/>
            </a:endParaRPr>
          </a:p>
        </p:txBody>
      </p:sp>
      <p:pic>
        <p:nvPicPr>
          <p:cNvPr id="64518" name="Picture 6" descr="Berlin_Maxim-Gorki-Theater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 rot="-860381">
            <a:off x="304800" y="3657600"/>
            <a:ext cx="2667000" cy="23876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 rot="-742144">
            <a:off x="415925" y="6124575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>
                <a:latin typeface="Century Schoolbook" pitchFamily="18" charset="0"/>
              </a:rPr>
              <a:t>Maxim-Gorki</a:t>
            </a:r>
            <a:r>
              <a:rPr lang="ru-RU" b="1">
                <a:latin typeface="Century Schoolbook" pitchFamily="18" charset="0"/>
              </a:rPr>
              <a:t>-</a:t>
            </a:r>
            <a:r>
              <a:rPr lang="en-US" b="1">
                <a:latin typeface="Century Schoolbook" pitchFamily="18" charset="0"/>
              </a:rPr>
              <a:t>T</a:t>
            </a:r>
            <a:r>
              <a:rPr lang="de-DE" b="1">
                <a:latin typeface="Century Schoolbook" pitchFamily="18" charset="0"/>
              </a:rPr>
              <a:t>heater</a:t>
            </a:r>
            <a:endParaRPr lang="ru-RU" b="1">
              <a:latin typeface="Century Schoolbook" pitchFamily="18" charset="0"/>
            </a:endParaRPr>
          </a:p>
        </p:txBody>
      </p:sp>
      <p:pic>
        <p:nvPicPr>
          <p:cNvPr id="64520" name="Picture 8" descr="Berlin_Staatsoper_Unter_den_Linden_Seite"/>
          <p:cNvPicPr>
            <a:picLocks noChangeAspect="1" noChangeArrowheads="1"/>
          </p:cNvPicPr>
          <p:nvPr/>
        </p:nvPicPr>
        <p:blipFill>
          <a:blip r:embed="rId5">
            <a:lum contrast="24000"/>
          </a:blip>
          <a:srcRect/>
          <a:stretch>
            <a:fillRect/>
          </a:stretch>
        </p:blipFill>
        <p:spPr bwMode="auto">
          <a:xfrm rot="725998">
            <a:off x="6300788" y="620713"/>
            <a:ext cx="2590800" cy="2217737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 rot="769702">
            <a:off x="5670550" y="2927350"/>
            <a:ext cx="3467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>
                <a:latin typeface="Century Schoolbook" pitchFamily="18" charset="0"/>
              </a:rPr>
              <a:t>Staatsoper Unter den Linden</a:t>
            </a:r>
            <a:endParaRPr lang="ru-RU" b="1">
              <a:latin typeface="Century Schoolbook" pitchFamily="18" charset="0"/>
            </a:endParaRPr>
          </a:p>
        </p:txBody>
      </p:sp>
      <p:pic>
        <p:nvPicPr>
          <p:cNvPr id="64522" name="Picture 10" descr="das Berliner Ensemble"/>
          <p:cNvPicPr>
            <a:picLocks noChangeAspect="1" noChangeArrowheads="1"/>
          </p:cNvPicPr>
          <p:nvPr/>
        </p:nvPicPr>
        <p:blipFill>
          <a:blip r:embed="rId6">
            <a:lum contrast="6000"/>
          </a:blip>
          <a:srcRect/>
          <a:stretch>
            <a:fillRect/>
          </a:stretch>
        </p:blipFill>
        <p:spPr bwMode="auto">
          <a:xfrm>
            <a:off x="3352800" y="2362200"/>
            <a:ext cx="2362200" cy="25908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48000" y="49530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entury Schoolbook" pitchFamily="18" charset="0"/>
              </a:rPr>
              <a:t>Das Berliner Ensemble</a:t>
            </a:r>
            <a:endParaRPr lang="ru-RU" b="1">
              <a:latin typeface="Century Schoolbook" pitchFamily="18" charset="0"/>
            </a:endParaRPr>
          </a:p>
        </p:txBody>
      </p:sp>
      <p:sp>
        <p:nvSpPr>
          <p:cNvPr id="64524" name="WordArt 12"/>
          <p:cNvSpPr>
            <a:spLocks noChangeArrowheads="1" noChangeShapeType="1" noTextEdit="1"/>
          </p:cNvSpPr>
          <p:nvPr/>
        </p:nvSpPr>
        <p:spPr bwMode="auto">
          <a:xfrm>
            <a:off x="2971800" y="685800"/>
            <a:ext cx="3352800" cy="533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2400" b="1" kern="10" spc="1200">
                <a:ln w="9525">
                  <a:round/>
                  <a:headEnd/>
                  <a:tailEnd/>
                </a:ln>
                <a:solidFill>
                  <a:srgbClr val="FF00FF">
                    <a:alpha val="98822"/>
                  </a:srgbClr>
                </a:solidFill>
                <a:latin typeface="Book Antiqua"/>
              </a:rPr>
              <a:t>Berliner Theater</a:t>
            </a:r>
            <a:endParaRPr lang="ru-RU" sz="2400" b="1" kern="10" spc="1200">
              <a:ln w="9525">
                <a:round/>
                <a:headEnd/>
                <a:tailEnd/>
              </a:ln>
              <a:solidFill>
                <a:srgbClr val="FF00FF">
                  <a:alpha val="98822"/>
                </a:srgbClr>
              </a:solidFill>
              <a:latin typeface="Book Antiqu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64517" grpId="0"/>
      <p:bldP spid="64519" grpId="0"/>
      <p:bldP spid="64521" grpId="0"/>
      <p:bldP spid="645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                   </a:t>
            </a:r>
            <a:r>
              <a:rPr lang="en-US" dirty="0" err="1" smtClean="0"/>
              <a:t>Schlösser</a:t>
            </a:r>
            <a:endParaRPr lang="ru-RU" dirty="0" smtClean="0"/>
          </a:p>
        </p:txBody>
      </p:sp>
      <p:pic>
        <p:nvPicPr>
          <p:cNvPr id="50178" name="Picture 2" descr="C:\Documents and Settings\User\Мои документы\Мои рисунки\Изображение 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125538"/>
            <a:ext cx="2928937" cy="4357687"/>
          </a:xfrm>
        </p:spPr>
      </p:pic>
      <p:pic>
        <p:nvPicPr>
          <p:cNvPr id="50179" name="Picture 6" descr="C:\Documents and Settings\User\Мои документы\Мои рисунки\Изображение 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844675"/>
            <a:ext cx="38290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51202" name="Picture 7" descr="C:\Documents and Settings\User\Мои документы\Мои рисунки\Изображение 0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714375"/>
            <a:ext cx="3086100" cy="4114800"/>
          </a:xfrm>
        </p:spPr>
      </p:pic>
      <p:pic>
        <p:nvPicPr>
          <p:cNvPr id="51203" name="Picture 2" descr="C:\Documents and Settings\User\Мои документы\Мои рисунки\Изображение 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571625"/>
            <a:ext cx="30861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52226" name="Picture 2" descr="C:\Documents and Settings\User\Мои документы\Мои рисунки\Изображение 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714375"/>
            <a:ext cx="3086100" cy="4114800"/>
          </a:xfrm>
        </p:spPr>
      </p:pic>
      <p:pic>
        <p:nvPicPr>
          <p:cNvPr id="52227" name="Picture 3" descr="C:\Documents and Settings\User\Мои документы\Мои рисунки\Изображение 0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24450" y="1905000"/>
            <a:ext cx="3086100" cy="41148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714750" y="292100"/>
            <a:ext cx="497205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Bärenskulpturen</a:t>
            </a:r>
            <a:endParaRPr lang="ru-RU" dirty="0" smtClean="0"/>
          </a:p>
        </p:txBody>
      </p:sp>
      <p:pic>
        <p:nvPicPr>
          <p:cNvPr id="53250" name="Picture 2" descr="C:\Documents and Settings\User\Мои документы\Мои рисунки\Изображение 0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071563"/>
            <a:ext cx="3086100" cy="4114800"/>
          </a:xfrm>
        </p:spPr>
      </p:pic>
      <p:pic>
        <p:nvPicPr>
          <p:cNvPr id="53251" name="Picture 3" descr="C:\Documents and Settings\User\Рабочий стол\Новая папка (7)\DSCF65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47925"/>
            <a:ext cx="4038600" cy="3028950"/>
          </a:xfrm>
        </p:spPr>
      </p:pic>
      <p:pic>
        <p:nvPicPr>
          <p:cNvPr id="53252" name="Picture 2" descr="C:\Documents and Settings\User\Мои документы\Мои рисунки\Изображение 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071563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Herzlich</a:t>
            </a:r>
            <a:r>
              <a:rPr lang="en-US" dirty="0" smtClean="0"/>
              <a:t> </a:t>
            </a:r>
            <a:r>
              <a:rPr lang="en-US" dirty="0" err="1" smtClean="0"/>
              <a:t>willkommen</a:t>
            </a:r>
            <a:r>
              <a:rPr lang="en-US" dirty="0" smtClean="0"/>
              <a:t> in Berlin!</a:t>
            </a:r>
            <a:endParaRPr lang="ru-RU" dirty="0" smtClean="0"/>
          </a:p>
        </p:txBody>
      </p:sp>
      <p:pic>
        <p:nvPicPr>
          <p:cNvPr id="54274" name="Picture 2" descr="C:\Documents and Settings\User\Мои документы\Мои рисунки\Изображение 0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7313" y="2071688"/>
            <a:ext cx="4408487" cy="3405187"/>
          </a:xfrm>
        </p:spPr>
      </p:pic>
      <p:pic>
        <p:nvPicPr>
          <p:cNvPr id="54275" name="Picture 3" descr="C:\Documents and Settings\User\Мои документы\Мои рисунки\Изображение 0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829050"/>
            <a:ext cx="4038600" cy="302895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5" name="Rectangle 4"/>
          <p:cNvSpPr>
            <a:spLocks noGrp="1"/>
          </p:cNvSpPr>
          <p:nvPr>
            <p:ph type="title"/>
          </p:nvPr>
        </p:nvSpPr>
        <p:spPr bwMode="auto">
          <a:xfrm>
            <a:off x="457200" y="476250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cap="none" smtClean="0">
                <a:effectLst/>
              </a:rPr>
              <a:t>Ordnet die Bilder den Wörtern zu:</a:t>
            </a:r>
          </a:p>
        </p:txBody>
      </p:sp>
      <p:graphicFrame>
        <p:nvGraphicFramePr>
          <p:cNvPr id="62474" name="Object 10"/>
          <p:cNvGraphicFramePr>
            <a:graphicFrameLocks noChangeAspect="1"/>
          </p:cNvGraphicFramePr>
          <p:nvPr/>
        </p:nvGraphicFramePr>
        <p:xfrm>
          <a:off x="3635375" y="549275"/>
          <a:ext cx="4214813" cy="5748338"/>
        </p:xfrm>
        <a:graphic>
          <a:graphicData uri="http://schemas.openxmlformats.org/presentationml/2006/ole">
            <p:oleObj spid="_x0000_s62474" name="Документ" r:id="rId3" imgW="6382814" imgH="8708057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heisst</a:t>
            </a:r>
            <a:r>
              <a:rPr lang="en-US" dirty="0" smtClean="0"/>
              <a:t> das </a:t>
            </a:r>
            <a:r>
              <a:rPr lang="en-US" dirty="0" err="1" smtClean="0"/>
              <a:t>grösste</a:t>
            </a:r>
            <a:r>
              <a:rPr lang="en-US" dirty="0" smtClean="0"/>
              <a:t> </a:t>
            </a:r>
            <a:r>
              <a:rPr lang="en-US" dirty="0" err="1" smtClean="0"/>
              <a:t>Bundesland</a:t>
            </a:r>
            <a:r>
              <a:rPr lang="en-US" dirty="0" smtClean="0"/>
              <a:t> in </a:t>
            </a:r>
            <a:r>
              <a:rPr lang="en-US" dirty="0" err="1" smtClean="0"/>
              <a:t>der</a:t>
            </a:r>
            <a:r>
              <a:rPr lang="en-US" dirty="0" smtClean="0"/>
              <a:t> BRD?</a:t>
            </a:r>
            <a:endParaRPr lang="ru-RU" dirty="0"/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Saarland</a:t>
            </a:r>
          </a:p>
          <a:p>
            <a:pPr eaLnBrk="1" hangingPunct="1"/>
            <a:r>
              <a:rPr lang="en-US" smtClean="0"/>
              <a:t>Sachsen</a:t>
            </a:r>
          </a:p>
          <a:p>
            <a:pPr eaLnBrk="1" hangingPunct="1"/>
            <a:r>
              <a:rPr lang="en-US" smtClean="0"/>
              <a:t>Bayern</a:t>
            </a:r>
          </a:p>
          <a:p>
            <a:pPr eaLnBrk="1" hangingPunct="1"/>
            <a:r>
              <a:rPr lang="en-US" smtClean="0"/>
              <a:t>Thüringen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cap="none" smtClean="0">
                <a:effectLst/>
              </a:rPr>
              <a:t>Ordnet die Informationen einander zu und füllt die Tabelle aus: </a:t>
            </a:r>
            <a:endParaRPr lang="ru-RU" sz="2000" cap="none" smtClean="0">
              <a:effectLst/>
            </a:endParaRPr>
          </a:p>
        </p:txBody>
      </p:sp>
      <p:graphicFrame>
        <p:nvGraphicFramePr>
          <p:cNvPr id="64515" name="Object 3"/>
          <p:cNvGraphicFramePr>
            <a:graphicFrameLocks noChangeAspect="1"/>
          </p:cNvGraphicFramePr>
          <p:nvPr>
            <p:ph idx="1"/>
          </p:nvPr>
        </p:nvGraphicFramePr>
        <p:xfrm>
          <a:off x="1905000" y="1554163"/>
          <a:ext cx="5484813" cy="4525962"/>
        </p:xfrm>
        <a:graphic>
          <a:graphicData uri="http://schemas.openxmlformats.org/presentationml/2006/ole">
            <p:oleObj spid="_x0000_s64515" name="Документ" r:id="rId3" imgW="6096375" imgH="5031202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nennt</a:t>
            </a:r>
            <a:r>
              <a:rPr lang="en-US" dirty="0" smtClean="0"/>
              <a:t> man den </a:t>
            </a:r>
            <a:r>
              <a:rPr lang="en-US" dirty="0" err="1" smtClean="0"/>
              <a:t>grössten</a:t>
            </a:r>
            <a:r>
              <a:rPr lang="en-US" dirty="0" smtClean="0"/>
              <a:t> </a:t>
            </a:r>
            <a:r>
              <a:rPr lang="en-US" dirty="0" err="1" smtClean="0"/>
              <a:t>Fluss</a:t>
            </a:r>
            <a:r>
              <a:rPr lang="en-US" dirty="0" smtClean="0"/>
              <a:t> </a:t>
            </a:r>
            <a:r>
              <a:rPr lang="en-US" dirty="0" err="1" smtClean="0"/>
              <a:t>Deutschlands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der Rhein</a:t>
            </a:r>
          </a:p>
          <a:p>
            <a:pPr eaLnBrk="1" hangingPunct="1"/>
            <a:r>
              <a:rPr lang="en-US" smtClean="0"/>
              <a:t>die Spree</a:t>
            </a:r>
          </a:p>
          <a:p>
            <a:pPr eaLnBrk="1" hangingPunct="1"/>
            <a:r>
              <a:rPr lang="en-US" smtClean="0"/>
              <a:t> die Donau</a:t>
            </a:r>
          </a:p>
          <a:p>
            <a:pPr eaLnBrk="1" hangingPunct="1"/>
            <a:r>
              <a:rPr lang="en-US" smtClean="0"/>
              <a:t>der Main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Das </a:t>
            </a:r>
            <a:r>
              <a:rPr lang="en-US" dirty="0" err="1" smtClean="0"/>
              <a:t>kleinste</a:t>
            </a:r>
            <a:r>
              <a:rPr lang="en-US" dirty="0" smtClean="0"/>
              <a:t> </a:t>
            </a:r>
            <a:r>
              <a:rPr lang="en-US" dirty="0" err="1" smtClean="0"/>
              <a:t>Bundesland</a:t>
            </a:r>
            <a:r>
              <a:rPr lang="en-US" dirty="0" smtClean="0"/>
              <a:t> </a:t>
            </a:r>
            <a:r>
              <a:rPr lang="en-US" dirty="0" err="1" smtClean="0"/>
              <a:t>heisst</a:t>
            </a:r>
            <a:r>
              <a:rPr lang="en-US" dirty="0" smtClean="0"/>
              <a:t> … .</a:t>
            </a:r>
            <a:endParaRPr lang="ru-RU" dirty="0"/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Saarland</a:t>
            </a:r>
          </a:p>
          <a:p>
            <a:pPr eaLnBrk="1" hangingPunct="1"/>
            <a:r>
              <a:rPr lang="en-US" smtClean="0"/>
              <a:t>Bremen</a:t>
            </a:r>
          </a:p>
          <a:p>
            <a:pPr eaLnBrk="1" hangingPunct="1"/>
            <a:r>
              <a:rPr lang="en-US" smtClean="0"/>
              <a:t>Berlin</a:t>
            </a:r>
          </a:p>
          <a:p>
            <a:pPr eaLnBrk="1" hangingPunct="1"/>
            <a:r>
              <a:rPr lang="en-US" smtClean="0"/>
              <a:t>Sachsen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Süden</a:t>
            </a:r>
            <a:r>
              <a:rPr lang="en-US" dirty="0" smtClean="0"/>
              <a:t> </a:t>
            </a:r>
            <a:r>
              <a:rPr lang="en-US" dirty="0" err="1" smtClean="0"/>
              <a:t>grenzt</a:t>
            </a:r>
            <a:r>
              <a:rPr lang="en-US" dirty="0" smtClean="0"/>
              <a:t> die BRD an … .</a:t>
            </a:r>
            <a:endParaRPr lang="ru-RU" dirty="0"/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Polen und Tschechische Republik</a:t>
            </a:r>
          </a:p>
          <a:p>
            <a:pPr eaLnBrk="1" hangingPunct="1"/>
            <a:r>
              <a:rPr lang="en-US" smtClean="0"/>
              <a:t>Dänemark</a:t>
            </a:r>
          </a:p>
          <a:p>
            <a:pPr eaLnBrk="1" hangingPunct="1"/>
            <a:r>
              <a:rPr lang="en-US" smtClean="0"/>
              <a:t>Österreich und die Schweiz</a:t>
            </a:r>
          </a:p>
          <a:p>
            <a:pPr eaLnBrk="1" hangingPunct="1"/>
            <a:r>
              <a:rPr lang="en-US" smtClean="0"/>
              <a:t>Frankreich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Nachbar</a:t>
            </a:r>
            <a:r>
              <a:rPr lang="en-US" dirty="0" smtClean="0"/>
              <a:t> </a:t>
            </a:r>
            <a:r>
              <a:rPr lang="en-US" dirty="0" err="1" smtClean="0"/>
              <a:t>der</a:t>
            </a:r>
            <a:r>
              <a:rPr lang="en-US" dirty="0" smtClean="0"/>
              <a:t> BRD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Norden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… .</a:t>
            </a:r>
            <a:endParaRPr lang="ru-RU" dirty="0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Dänemark</a:t>
            </a:r>
          </a:p>
          <a:p>
            <a:pPr eaLnBrk="1" hangingPunct="1"/>
            <a:r>
              <a:rPr lang="en-US" smtClean="0"/>
              <a:t>Österrreich und die Schweiz</a:t>
            </a:r>
          </a:p>
          <a:p>
            <a:pPr eaLnBrk="1" hangingPunct="1"/>
            <a:r>
              <a:rPr lang="en-US" smtClean="0"/>
              <a:t>Frankreich</a:t>
            </a:r>
            <a:endParaRPr lang="ru-RU" smtClean="0"/>
          </a:p>
          <a:p>
            <a:pPr eaLnBrk="1" hangingPunct="1"/>
            <a:r>
              <a:rPr lang="en-US" smtClean="0"/>
              <a:t>die Niederlande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höchste</a:t>
            </a:r>
            <a:r>
              <a:rPr lang="en-US" dirty="0" smtClean="0"/>
              <a:t> Berg </a:t>
            </a:r>
            <a:r>
              <a:rPr lang="en-US" dirty="0" err="1" smtClean="0"/>
              <a:t>der</a:t>
            </a:r>
            <a:r>
              <a:rPr lang="en-US" dirty="0" smtClean="0"/>
              <a:t> BRD </a:t>
            </a:r>
            <a:r>
              <a:rPr lang="en-US" dirty="0" err="1" smtClean="0"/>
              <a:t>heisst</a:t>
            </a:r>
            <a:r>
              <a:rPr lang="en-US" dirty="0" smtClean="0"/>
              <a:t> … .</a:t>
            </a:r>
            <a:endParaRPr lang="ru-RU" dirty="0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Die Zugspitze</a:t>
            </a:r>
          </a:p>
          <a:p>
            <a:pPr eaLnBrk="1" hangingPunct="1"/>
            <a:r>
              <a:rPr lang="en-US" smtClean="0"/>
              <a:t>Der Felrberg</a:t>
            </a:r>
          </a:p>
          <a:p>
            <a:pPr eaLnBrk="1" hangingPunct="1"/>
            <a:r>
              <a:rPr lang="en-US" smtClean="0"/>
              <a:t>Der Brocken</a:t>
            </a:r>
          </a:p>
          <a:p>
            <a:pPr eaLnBrk="1" hangingPunct="1"/>
            <a:r>
              <a:rPr lang="en-US" smtClean="0"/>
              <a:t>Der Fichtelberg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Words>131</Words>
  <Application>Microsoft Office PowerPoint</Application>
  <PresentationFormat>Экран (4:3)</PresentationFormat>
  <Paragraphs>85</Paragraphs>
  <Slides>40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7" baseType="lpstr">
      <vt:lpstr>Arial</vt:lpstr>
      <vt:lpstr>Franklin Gothic Medium</vt:lpstr>
      <vt:lpstr>Franklin Gothic Book</vt:lpstr>
      <vt:lpstr>Wingdings 2</vt:lpstr>
      <vt:lpstr>Calibri</vt:lpstr>
      <vt:lpstr>Century Schoolbook</vt:lpstr>
      <vt:lpstr>Elephant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Ordnet die Bilder den Wörtern zu:</vt:lpstr>
      <vt:lpstr>Ordnet die Informationen einander zu und füllt die Tabelle aus: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nennt man den groessten F</dc:title>
  <dc:creator>User</dc:creator>
  <cp:lastModifiedBy>светлана</cp:lastModifiedBy>
  <cp:revision>25</cp:revision>
  <dcterms:created xsi:type="dcterms:W3CDTF">2013-04-07T17:27:50Z</dcterms:created>
  <dcterms:modified xsi:type="dcterms:W3CDTF">2014-01-24T17:00:32Z</dcterms:modified>
</cp:coreProperties>
</file>