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15" autoAdjust="0"/>
  </p:normalViewPr>
  <p:slideViewPr>
    <p:cSldViewPr>
      <p:cViewPr varScale="1">
        <p:scale>
          <a:sx n="40" d="100"/>
          <a:sy n="40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D35D0-2B45-4D4E-BACF-2D5A9A10CEDE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6743A-6B41-429D-B3D1-382EF5C7C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DB8B-D457-467F-A5C1-4C05376B51E1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D8A2-5F63-47DD-AF72-37912A9DD027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73B9-BEF0-4678-A4AF-7F79C33B6FED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8CC-D6C9-42B5-A33E-E56F5878D63D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BF0-6633-4B4A-AFE9-3A44D2B9CEA4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41E0-C25D-45A7-8346-2092D75404AA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E494-4E1E-4CF3-9816-A40092FA7BFA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B4-F7E3-4A9D-B006-6CDFFED1D163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15C7-8961-4233-8227-E7D4A1387D4B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4EA4-4F6E-44DC-8F54-B16DFE91A793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984E-9953-4EAF-807D-CD2FDA7DAE60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F45F-BEFB-401D-AC5E-8DBA5C1F466E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0.gif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image" Target="../media/image6.jpeg"/><Relationship Id="rId17" Type="http://schemas.openxmlformats.org/officeDocument/2006/relationships/image" Target="../media/image9.gif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5.xml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3.proshkolu.ru/content/media/pic/std/3000000/2744000/2743100-ed8c558ea2464d78.jpg" TargetMode="External"/><Relationship Id="rId3" Type="http://schemas.openxmlformats.org/officeDocument/2006/relationships/hyperlink" Target="http://img3.proshkolu.ru/content/media/pic/std/3000000/2790000/2789448-33054f16cb4c10cb.jpg" TargetMode="External"/><Relationship Id="rId7" Type="http://schemas.openxmlformats.org/officeDocument/2006/relationships/hyperlink" Target="http://www.uralweb.ru/poster/cinema/events.php?id=10283(&#1040;&#1083;&#1077;&#1085;&#1072;)" TargetMode="External"/><Relationship Id="rId12" Type="http://schemas.openxmlformats.org/officeDocument/2006/relationships/hyperlink" Target="http://img3.proshkolu.ru/content/media/pic/std/3000000/2619000/2618139-a0418c40c985890d.jpg" TargetMode="External"/><Relationship Id="rId2" Type="http://schemas.openxmlformats.org/officeDocument/2006/relationships/hyperlink" Target="http://img3.proshkolu.ru/content/media/pic/std/3000000/2361000/2360158-b0b47a6df4705b7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3.proshkolu.ru/content/media/pic/std/3000000/2643000/2642698-8ed6f3d21303d282.jpg" TargetMode="External"/><Relationship Id="rId11" Type="http://schemas.openxmlformats.org/officeDocument/2006/relationships/hyperlink" Target="http://dcp.sovserv.ru/video/2007/03/14/solovey/" TargetMode="External"/><Relationship Id="rId5" Type="http://schemas.openxmlformats.org/officeDocument/2006/relationships/hyperlink" Target="http://www.kino-govno.com/movies/iljamuromecisolovejrazbojnik/gallery/production/3" TargetMode="External"/><Relationship Id="rId10" Type="http://schemas.openxmlformats.org/officeDocument/2006/relationships/hyperlink" Target="http://img3.proshkolu.ru/content/media/pic/std/3000000/2890000/2889011-50cee8e5286d0774.jpg(&#1092;&#1086;&#1085;" TargetMode="External"/><Relationship Id="rId4" Type="http://schemas.openxmlformats.org/officeDocument/2006/relationships/hyperlink" Target="http://img3.proshkolu.ru/content/media/pic/std/3000000/2822000/2821176-2410c3445bcd1dc4.jpg" TargetMode="External"/><Relationship Id="rId9" Type="http://schemas.openxmlformats.org/officeDocument/2006/relationships/hyperlink" Target="http://www.kino-govno.com/movies/iljamuromecisolovejrazbojnik/gallery/production/4(&#1042;&#1072;&#1089;&#1080;&#1083;&#1077;&#1074;&#1089;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ны 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путешествия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Ильёй Муромцем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929330"/>
            <a:ext cx="121444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СТАРТ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бурушк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1628800"/>
            <a:ext cx="2359439" cy="1728192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 descr="князь владимир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35896" y="2708920"/>
            <a:ext cx="1146428" cy="1698411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Рисунок 8" descr="алена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929554" y="3000372"/>
            <a:ext cx="1214446" cy="1214446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Рисунок 9" descr="сказочный домик 1 (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0112" y="4941168"/>
            <a:ext cx="1368152" cy="1041299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1" name="Рисунок 10" descr="царь Василевс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596336" y="5113848"/>
            <a:ext cx="1336020" cy="1744152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Рисунок 11" descr="соловей на палубе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2915816" y="4941168"/>
            <a:ext cx="1440730" cy="1710867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7" name="Рисунок 46" descr="илья муромец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178732" y="2996952"/>
            <a:ext cx="1107912" cy="1346016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6072198" y="4143380"/>
            <a:ext cx="127791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ФИНИШ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9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524743">
            <a:off x="5959791" y="2087324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349917">
            <a:off x="5322502" y="2315376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390305">
            <a:off x="4744057" y="2528727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655584">
            <a:off x="3058279" y="2006129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142656">
            <a:off x="2507709" y="1660053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790458">
            <a:off x="507425" y="3215670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429136">
            <a:off x="400620" y="3903194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376346" y="4528312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325273" y="5268199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249211">
            <a:off x="6799885" y="574453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8041823">
            <a:off x="6874268" y="4526782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9" descr="24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8042852">
            <a:off x="7281138" y="4082120"/>
            <a:ext cx="91802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498145">
            <a:off x="7954593" y="2292687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371702">
            <a:off x="7272644" y="2099378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416230">
            <a:off x="6628610" y="2031684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Содержимое 63"/>
          <p:cNvSpPr>
            <a:spLocks noGrp="1"/>
          </p:cNvSpPr>
          <p:nvPr>
            <p:ph idx="1"/>
          </p:nvPr>
        </p:nvSpPr>
        <p:spPr>
          <a:xfrm flipV="1">
            <a:off x="8460432" y="6126163"/>
            <a:ext cx="2263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6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203776">
            <a:off x="5402576" y="4124703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415564">
            <a:off x="4814541" y="4327223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9951806">
            <a:off x="4262281" y="4570458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6876256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4427984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5652120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6300192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5004048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11560" y="1124744"/>
            <a:ext cx="13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Бурушка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07904" y="220486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Князь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37607" y="4293096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 Алёна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24128" y="4653136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Привал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4328" y="4797152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Василевс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15816" y="4365104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Соловей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Разбойник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4" name="Нижний колонтитул 43"/>
          <p:cNvSpPr>
            <a:spLocks noGrp="1"/>
          </p:cNvSpPr>
          <p:nvPr>
            <p:ph type="ftr" sz="quarter" idx="11"/>
          </p:nvPr>
        </p:nvSpPr>
        <p:spPr>
          <a:xfrm>
            <a:off x="2483768" y="6021288"/>
            <a:ext cx="4608512" cy="700187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sz="18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800" dirty="0" smtClean="0">
                <a:solidFill>
                  <a:schemeClr val="bg1"/>
                </a:solidFill>
              </a:rPr>
              <a:t> Ирина Александровна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2736"/>
            <a:ext cx="9141896" cy="6870736"/>
          </a:xfrm>
        </p:spPr>
      </p:pic>
      <p:sp>
        <p:nvSpPr>
          <p:cNvPr id="5" name="Овал 4"/>
          <p:cNvSpPr/>
          <p:nvPr/>
        </p:nvSpPr>
        <p:spPr>
          <a:xfrm>
            <a:off x="3857620" y="285728"/>
            <a:ext cx="121444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85723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285860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 8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171448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786182" y="2143116"/>
            <a:ext cx="1357322" cy="6429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&gt;</a:t>
            </a:r>
            <a:r>
              <a:rPr lang="ru-RU" sz="1600" dirty="0" smtClean="0"/>
              <a:t> 40?</a:t>
            </a:r>
            <a:endParaRPr lang="ru-RU" sz="1600" dirty="0"/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3071802" y="2428868"/>
            <a:ext cx="714380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214942" y="2357430"/>
            <a:ext cx="571504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- 12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+16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29058" y="3500438"/>
            <a:ext cx="114300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23" name="Стрелка углом вверх 22"/>
          <p:cNvSpPr/>
          <p:nvPr/>
        </p:nvSpPr>
        <p:spPr>
          <a:xfrm rot="5400000">
            <a:off x="3250397" y="3250405"/>
            <a:ext cx="571504" cy="7858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5072066" y="3357562"/>
            <a:ext cx="785818" cy="64294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2071678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да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3504" y="2071678"/>
            <a:ext cx="54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нет</a:t>
            </a:r>
            <a:endParaRPr lang="ru-RU" sz="2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643042" y="4731503"/>
          <a:ext cx="6096000" cy="79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30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109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Пятиугольник 29"/>
          <p:cNvSpPr/>
          <p:nvPr/>
        </p:nvSpPr>
        <p:spPr>
          <a:xfrm>
            <a:off x="7643834" y="6072206"/>
            <a:ext cx="1214446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14285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ПРОВЕРКА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1896" cy="6870736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000232" y="1643050"/>
            <a:ext cx="4572032" cy="1588"/>
          </a:xfrm>
          <a:prstGeom prst="line">
            <a:avLst/>
          </a:prstGeom>
          <a:ln w="22225" cap="rnd" cmpd="sng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8"/>
          <p:cNvSpPr/>
          <p:nvPr/>
        </p:nvSpPr>
        <p:spPr>
          <a:xfrm>
            <a:off x="2000232" y="1214422"/>
            <a:ext cx="4572032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71435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? м.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428992" y="1643050"/>
            <a:ext cx="142876" cy="1588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Арка 13"/>
          <p:cNvSpPr/>
          <p:nvPr/>
        </p:nvSpPr>
        <p:spPr>
          <a:xfrm rot="10800000">
            <a:off x="2000232" y="1571612"/>
            <a:ext cx="1500198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3571868" y="1500174"/>
            <a:ext cx="3000396" cy="5715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135729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Моисей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1357298"/>
            <a:ext cx="101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Бурушка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207167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 м.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2071678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(5 </a:t>
            </a:r>
            <a:r>
              <a:rPr lang="ru-RU" sz="2400" dirty="0" err="1" smtClean="0"/>
              <a:t>х</a:t>
            </a:r>
            <a:r>
              <a:rPr lang="ru-RU" sz="2400" dirty="0" smtClean="0"/>
              <a:t> 4) м.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14546" y="4000504"/>
            <a:ext cx="4346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РЕШЕНИЕ:</a:t>
            </a:r>
          </a:p>
          <a:p>
            <a:r>
              <a:rPr lang="ru-RU" sz="2400" dirty="0" smtClean="0"/>
              <a:t>5 + (5 </a:t>
            </a:r>
            <a:r>
              <a:rPr lang="ru-RU" sz="2400" dirty="0" err="1" smtClean="0"/>
              <a:t>х</a:t>
            </a:r>
            <a:r>
              <a:rPr lang="ru-RU" sz="2400" dirty="0" smtClean="0"/>
              <a:t> 4) = 25 (м)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ОТВЕТ</a:t>
            </a:r>
            <a:r>
              <a:rPr lang="ru-RU" sz="2400" dirty="0" smtClean="0"/>
              <a:t>: Они съели 25 морковок.</a:t>
            </a:r>
            <a:endParaRPr lang="ru-RU" sz="2400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7786710" y="6215082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14285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ПРОВЕРКА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4" y="-12736"/>
            <a:ext cx="9141896" cy="687073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28" y="285728"/>
            <a:ext cx="628654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36 : 4 + (47 – 39)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5 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14422"/>
            <a:ext cx="6286544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40 – (45 – 31) : 7 – 8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4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2214554"/>
            <a:ext cx="6286544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(20 : 5 + 7) – 3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3 + 27 : 9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586" y="35716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49</a:t>
            </a:r>
            <a:endParaRPr lang="ru-RU" sz="2400" b="1" dirty="0"/>
          </a:p>
        </p:txBody>
      </p:sp>
      <p:sp>
        <p:nvSpPr>
          <p:cNvPr id="8" name="Облако 7"/>
          <p:cNvSpPr/>
          <p:nvPr/>
        </p:nvSpPr>
        <p:spPr>
          <a:xfrm>
            <a:off x="7786710" y="214290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12858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" name="Облако 9"/>
          <p:cNvSpPr/>
          <p:nvPr/>
        </p:nvSpPr>
        <p:spPr>
          <a:xfrm>
            <a:off x="428596" y="1071546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43900" y="2285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9" name="Облако 8"/>
          <p:cNvSpPr/>
          <p:nvPr/>
        </p:nvSpPr>
        <p:spPr>
          <a:xfrm>
            <a:off x="7786710" y="2143116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>
            <a:hlinkClick r:id="rId3" action="ppaction://hlinksldjump"/>
          </p:cNvPr>
          <p:cNvSpPr/>
          <p:nvPr/>
        </p:nvSpPr>
        <p:spPr>
          <a:xfrm>
            <a:off x="7500958" y="6143644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4" y="-12736"/>
            <a:ext cx="9141896" cy="6870736"/>
          </a:xfrm>
        </p:spPr>
      </p:pic>
      <p:sp>
        <p:nvSpPr>
          <p:cNvPr id="7" name="Загнутый угол 6"/>
          <p:cNvSpPr/>
          <p:nvPr/>
        </p:nvSpPr>
        <p:spPr>
          <a:xfrm>
            <a:off x="1643042" y="571480"/>
            <a:ext cx="4929222" cy="535785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ЗАДАЧА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 некотором царстве, в некотором государстве жил-был Соловей Разбойник. Однажды он съел за завтраком 7 пирожков, за обедом – в 5 раз больше пирожков, а за ужином – столько, сколько за завтраком и обедом вместе. Сколько пирожков съел Соловей Разбойник в этот день?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Улыбающееся лицо 7">
            <a:hlinkClick r:id="rId3" action="ppaction://hlinksldjump"/>
          </p:cNvPr>
          <p:cNvSpPr/>
          <p:nvPr/>
        </p:nvSpPr>
        <p:spPr>
          <a:xfrm>
            <a:off x="285720" y="5715016"/>
            <a:ext cx="1000132" cy="10001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357826"/>
            <a:ext cx="124425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2317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000232" y="1214422"/>
            <a:ext cx="5357850" cy="1588"/>
          </a:xfrm>
          <a:prstGeom prst="line">
            <a:avLst/>
          </a:prstGeom>
          <a:ln cap="rnd" cmpd="sng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714744" y="12144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500694" y="12144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Арка 10"/>
          <p:cNvSpPr/>
          <p:nvPr/>
        </p:nvSpPr>
        <p:spPr>
          <a:xfrm>
            <a:off x="2000232" y="714356"/>
            <a:ext cx="5357850" cy="7143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85723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завтрак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7686" y="857232"/>
            <a:ext cx="6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обед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8572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ужин</a:t>
            </a:r>
            <a:endParaRPr lang="ru-RU" dirty="0"/>
          </a:p>
        </p:txBody>
      </p:sp>
      <p:sp>
        <p:nvSpPr>
          <p:cNvPr id="15" name="Арка 14"/>
          <p:cNvSpPr/>
          <p:nvPr/>
        </p:nvSpPr>
        <p:spPr>
          <a:xfrm rot="10800000">
            <a:off x="2000232" y="1214422"/>
            <a:ext cx="1785950" cy="357190"/>
          </a:xfrm>
          <a:prstGeom prst="blockArc">
            <a:avLst>
              <a:gd name="adj1" fmla="val 1075092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3857620" y="1214422"/>
            <a:ext cx="1785950" cy="35719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5643570" y="1142984"/>
            <a:ext cx="1714512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157161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 п.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71934" y="1571612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(7 </a:t>
            </a:r>
            <a:r>
              <a:rPr lang="ru-RU" sz="2400" dirty="0" err="1" smtClean="0"/>
              <a:t>х</a:t>
            </a:r>
            <a:r>
              <a:rPr lang="ru-RU" sz="2400" dirty="0" smtClean="0"/>
              <a:t> 5) п.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1643050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 + (7 </a:t>
            </a:r>
            <a:r>
              <a:rPr lang="ru-RU" sz="2400" dirty="0" err="1" smtClean="0"/>
              <a:t>х</a:t>
            </a:r>
            <a:r>
              <a:rPr lang="ru-RU" sz="2400" dirty="0" smtClean="0"/>
              <a:t> 5) п.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285728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? п.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3717032"/>
            <a:ext cx="76388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РЕШЕНИЕ:</a:t>
            </a:r>
          </a:p>
          <a:p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7 </a:t>
            </a:r>
            <a:r>
              <a:rPr lang="ru-RU" sz="2400" dirty="0" err="1" smtClean="0"/>
              <a:t>х</a:t>
            </a:r>
            <a:r>
              <a:rPr lang="ru-RU" sz="2400" dirty="0" smtClean="0"/>
              <a:t> 5 = 35 (</a:t>
            </a:r>
            <a:r>
              <a:rPr lang="ru-RU" sz="2400" dirty="0" err="1" smtClean="0"/>
              <a:t>п</a:t>
            </a:r>
            <a:r>
              <a:rPr lang="ru-RU" sz="2400" dirty="0" smtClean="0"/>
              <a:t>) – обед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7 + 35 = 42 (</a:t>
            </a:r>
            <a:r>
              <a:rPr lang="ru-RU" sz="2400" dirty="0" err="1" smtClean="0"/>
              <a:t>п</a:t>
            </a:r>
            <a:r>
              <a:rPr lang="ru-RU" sz="2400" dirty="0" smtClean="0"/>
              <a:t>) – ужин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7 + 35 + 42 = 84 (</a:t>
            </a:r>
            <a:r>
              <a:rPr lang="ru-RU" sz="2400" dirty="0" err="1" smtClean="0"/>
              <a:t>п</a:t>
            </a:r>
            <a:r>
              <a:rPr lang="ru-RU" sz="2400" dirty="0" smtClean="0"/>
              <a:t>) 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Ответ: Соловей Разбойник  за этот день съел 84 пирожка.</a:t>
            </a:r>
            <a:endParaRPr lang="ru-RU" sz="2400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7858148" y="6215082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Используемые ресурсы: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>
                <a:hlinkClick r:id="rId2"/>
              </a:rPr>
              <a:t>http://img3.proshkolu.ru/content/media/pic/std/3000000/2361000/2360158-b0b47a6df4705b7a.jpg</a:t>
            </a:r>
            <a:r>
              <a:rPr lang="ru-RU" dirty="0" smtClean="0"/>
              <a:t> (титульный фон)</a:t>
            </a:r>
          </a:p>
          <a:p>
            <a:r>
              <a:rPr lang="ru-RU" u="sng" dirty="0" smtClean="0">
                <a:hlinkClick r:id="rId3"/>
              </a:rPr>
              <a:t>http://img3.proshkolu.ru/content/media/pic/std/3000000/2790000/2789448-33054f16cb4c10cb.jpg</a:t>
            </a:r>
            <a:r>
              <a:rPr lang="ru-RU" dirty="0" smtClean="0"/>
              <a:t> (фон с </a:t>
            </a:r>
            <a:r>
              <a:rPr lang="ru-RU" dirty="0" err="1" smtClean="0"/>
              <a:t>Бурушкой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 http://3bogatirya.ru/personazhi/burushka/ (</a:t>
            </a:r>
            <a:r>
              <a:rPr lang="ru-RU" dirty="0" err="1" smtClean="0"/>
              <a:t>Бурушка</a:t>
            </a:r>
            <a:r>
              <a:rPr lang="ru-RU" dirty="0" smtClean="0"/>
              <a:t>)</a:t>
            </a:r>
          </a:p>
          <a:p>
            <a:r>
              <a:rPr lang="ru-RU" u="sng" dirty="0" smtClean="0">
                <a:hlinkClick r:id="rId4"/>
              </a:rPr>
              <a:t>http://img3.proshkolu.ru/content/media/pic/std/3000000/2822000/2821176-2410c3445bcd1dc4.jpg</a:t>
            </a:r>
            <a:r>
              <a:rPr lang="ru-RU" u="sng" dirty="0" smtClean="0"/>
              <a:t> (фон с Князем)</a:t>
            </a:r>
          </a:p>
          <a:p>
            <a:r>
              <a:rPr lang="ru-RU" u="sng" dirty="0" smtClean="0">
                <a:hlinkClick r:id="rId5"/>
              </a:rPr>
              <a:t>http://www.kino-govno.com/movies/iljamuromecisolovejrazbojnik/gallery/production/3</a:t>
            </a:r>
            <a:r>
              <a:rPr lang="ru-RU" u="sng" dirty="0" smtClean="0"/>
              <a:t> (Князь)</a:t>
            </a:r>
          </a:p>
          <a:p>
            <a:r>
              <a:rPr lang="ru-RU" u="sng" dirty="0" smtClean="0">
                <a:hlinkClick r:id="rId6"/>
              </a:rPr>
              <a:t>http://img3.proshkolu.ru/content/media/pic/std/3000000/2643000/2642698-8ed6f3d21303d282.jpg</a:t>
            </a:r>
            <a:r>
              <a:rPr lang="ru-RU" u="sng" dirty="0" smtClean="0"/>
              <a:t> (фон с Аленой)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7"/>
              </a:rPr>
              <a:t>http://www.uralweb.ru/poster/cinema/events.php?id=10283 (Алена)</a:t>
            </a:r>
            <a:endParaRPr lang="ru-RU" u="sng" dirty="0" smtClean="0"/>
          </a:p>
          <a:p>
            <a:r>
              <a:rPr lang="ru-RU" dirty="0" smtClean="0"/>
              <a:t>http://www.proshkolu.ru/user/Olgas28/file/2415817/ (привал)</a:t>
            </a:r>
          </a:p>
          <a:p>
            <a:r>
              <a:rPr lang="ru-RU" u="sng" dirty="0" smtClean="0">
                <a:hlinkClick r:id="rId8"/>
              </a:rPr>
              <a:t>http://img3.proshkolu.ru/content/media/pic/std/3000000/2744000/2743100-ed8c558ea2464d78.jpg</a:t>
            </a:r>
            <a:r>
              <a:rPr lang="ru-RU" dirty="0" smtClean="0"/>
              <a:t> (фон </a:t>
            </a:r>
            <a:r>
              <a:rPr lang="ru-RU" dirty="0" err="1" smtClean="0"/>
              <a:t>Василевса</a:t>
            </a:r>
            <a:r>
              <a:rPr lang="ru-RU" dirty="0" smtClean="0"/>
              <a:t>)</a:t>
            </a:r>
          </a:p>
          <a:p>
            <a:r>
              <a:rPr lang="ru-RU" u="sng" dirty="0" smtClean="0">
                <a:hlinkClick r:id="rId9"/>
              </a:rPr>
              <a:t>http://www.kino-govno.com/movies/iljamuromecisolovejrazbojnik/gallery/production/4(Василевс)</a:t>
            </a:r>
            <a:endParaRPr lang="ru-RU" u="sng" dirty="0" smtClean="0"/>
          </a:p>
          <a:p>
            <a:r>
              <a:rPr lang="ru-RU" dirty="0" smtClean="0"/>
              <a:t>http://www.proshkolu.ru/user/Olgas28/file/2671494/ (фон Соловья)</a:t>
            </a:r>
          </a:p>
          <a:p>
            <a:r>
              <a:rPr lang="ru-RU" dirty="0" smtClean="0"/>
              <a:t>http://www.filmz.ru/photos/15982/full/ (Соловей Разбойник)</a:t>
            </a:r>
          </a:p>
          <a:p>
            <a:r>
              <a:rPr lang="ru-RU" u="sng" dirty="0" smtClean="0">
                <a:hlinkClick r:id="rId10"/>
              </a:rPr>
              <a:t>http://img3.proshkolu.ru/content/media/pic/std/3000000/2890000/2889011-50cee8e5286d0774.jpg (фон</a:t>
            </a:r>
            <a:r>
              <a:rPr lang="ru-RU" u="sng" dirty="0" smtClean="0"/>
              <a:t> победа)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hlinkClick r:id="rId11"/>
              </a:rPr>
              <a:t>http://dcp.sovserv.ru/video/2007/03/14/solovey/</a:t>
            </a:r>
            <a:r>
              <a:rPr lang="ru-RU" dirty="0" smtClean="0"/>
              <a:t> (Илья Муромец)</a:t>
            </a:r>
          </a:p>
          <a:p>
            <a:r>
              <a:rPr lang="ru-RU" u="sng" dirty="0" smtClean="0">
                <a:hlinkClick r:id="rId12"/>
              </a:rPr>
              <a:t>http://img3.proshkolu.ru/content/media/pic/std/3000000/2619000/2618139-a0418c40c985890d.jpg</a:t>
            </a:r>
            <a:r>
              <a:rPr lang="ru-RU" dirty="0" smtClean="0"/>
              <a:t>  (фон для заданий)</a:t>
            </a:r>
          </a:p>
          <a:p>
            <a:r>
              <a:rPr lang="ru-RU" dirty="0" smtClean="0"/>
              <a:t>Задания : учебник «Математика», Л.Г. </a:t>
            </a:r>
            <a:r>
              <a:rPr lang="ru-RU" dirty="0" err="1" smtClean="0"/>
              <a:t>Петерсон</a:t>
            </a:r>
            <a:r>
              <a:rPr lang="ru-RU" dirty="0" smtClean="0"/>
              <a:t>, 2 класс, 3 часть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ирина\Desktop\открытый урок\фоны 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6326"/>
            <a:ext cx="9192071" cy="6924326"/>
          </a:xfrm>
          <a:prstGeom prst="rect">
            <a:avLst/>
          </a:prstGeom>
          <a:noFill/>
        </p:spPr>
      </p:pic>
      <p:pic>
        <p:nvPicPr>
          <p:cNvPr id="6" name="Рисунок 5" descr="буруш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077072"/>
            <a:ext cx="2563490" cy="25634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0"/>
            <a:ext cx="69893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Встреча с 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Бурушкой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339752" y="1412776"/>
            <a:ext cx="5616624" cy="3168352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ДОРОГИЕ РЕБЯТА!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hlinkClick r:id="rId4" action="ppaction://hlinksldjump"/>
              </a:rPr>
              <a:t>Заполните таблицу, </a:t>
            </a:r>
            <a:r>
              <a:rPr lang="ru-RU" sz="2400" b="1" dirty="0" smtClean="0">
                <a:solidFill>
                  <a:schemeClr val="tx2"/>
                </a:solidFill>
              </a:rPr>
              <a:t>пользуясь заданным алгоритмом.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(нажмите на слово </a:t>
            </a:r>
            <a:r>
              <a:rPr lang="ru-RU" sz="2400" b="1" u="sng" dirty="0" smtClean="0">
                <a:solidFill>
                  <a:schemeClr val="tx2"/>
                </a:solidFill>
              </a:rPr>
              <a:t>ТАБЛИЦА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020272" y="6093296"/>
            <a:ext cx="165618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5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esktop\открытый урок\фоны 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3356" cy="6858000"/>
          </a:xfrm>
          <a:prstGeom prst="rect">
            <a:avLst/>
          </a:prstGeom>
          <a:noFill/>
        </p:spPr>
      </p:pic>
      <p:pic>
        <p:nvPicPr>
          <p:cNvPr id="5" name="Рисунок 4" descr="князь владимир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3573016"/>
            <a:ext cx="1529933" cy="2266568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131840" y="476672"/>
            <a:ext cx="4680520" cy="3168352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РЕБЯТА!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Нарисуйте схему к задаче и решите её.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i="1" dirty="0" smtClean="0">
                <a:solidFill>
                  <a:schemeClr val="tx2"/>
                </a:solidFill>
              </a:rPr>
              <a:t>Ослик Моисей съел 5 морковок, а богатырский конь </a:t>
            </a:r>
            <a:r>
              <a:rPr lang="ru-RU" i="1" dirty="0" err="1" smtClean="0">
                <a:solidFill>
                  <a:schemeClr val="tx2"/>
                </a:solidFill>
              </a:rPr>
              <a:t>Бурушка</a:t>
            </a:r>
            <a:r>
              <a:rPr lang="ru-RU" i="1" dirty="0" smtClean="0">
                <a:solidFill>
                  <a:schemeClr val="tx2"/>
                </a:solidFill>
              </a:rPr>
              <a:t> в 4 раза больше. Сколько морковок съели они вместе?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ЖЕЛАЮ ВАМ УДАЧИ! 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4730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Помоги Князю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092280" y="5949280"/>
            <a:ext cx="165618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4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Улыбающееся лицо 8">
            <a:hlinkClick r:id="rId5" action="ppaction://hlinksldjump"/>
          </p:cNvPr>
          <p:cNvSpPr/>
          <p:nvPr/>
        </p:nvSpPr>
        <p:spPr>
          <a:xfrm>
            <a:off x="395536" y="5661248"/>
            <a:ext cx="1000132" cy="10001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5301208"/>
            <a:ext cx="124425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рина\Desktop\открытый урок\фоны 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0063" cy="6899074"/>
          </a:xfrm>
          <a:prstGeom prst="rect">
            <a:avLst/>
          </a:prstGeom>
          <a:noFill/>
        </p:spPr>
      </p:pic>
      <p:pic>
        <p:nvPicPr>
          <p:cNvPr id="5" name="Рисунок 4" descr="але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4000500"/>
            <a:ext cx="2857500" cy="2857500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1547664" y="1124744"/>
            <a:ext cx="4752528" cy="266429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Помогите мне найти значения </a:t>
            </a:r>
            <a:r>
              <a:rPr lang="ru-RU" sz="2400" dirty="0" smtClean="0">
                <a:solidFill>
                  <a:schemeClr val="tx2"/>
                </a:solidFill>
                <a:hlinkClick r:id="rId4" action="ppaction://hlinksldjump"/>
              </a:rPr>
              <a:t>данных</a:t>
            </a:r>
            <a:r>
              <a:rPr lang="ru-RU" sz="2400" dirty="0" smtClean="0">
                <a:solidFill>
                  <a:schemeClr val="tx2"/>
                </a:solidFill>
              </a:rPr>
              <a:t> выражений.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Успеха вам!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579" y="188640"/>
            <a:ext cx="7430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Приключение с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Алёной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308304" y="6093296"/>
            <a:ext cx="165618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5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казочный домик 1 (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48819"/>
            <a:ext cx="9178515" cy="6906819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610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 бы отдохнуть!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>
            <a:off x="7500958" y="6143644"/>
            <a:ext cx="1285884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286124"/>
            <a:ext cx="138409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ЧЁТНОЕ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071810"/>
            <a:ext cx="178048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НЕЧЁТНОЕ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4357694"/>
            <a:ext cx="1600118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u="sng" dirty="0" smtClean="0"/>
              <a:t> </a:t>
            </a:r>
            <a:r>
              <a:rPr lang="ru-RU" sz="2800" b="1" u="sng" dirty="0" smtClean="0">
                <a:solidFill>
                  <a:schemeClr val="bg1"/>
                </a:solidFill>
              </a:rPr>
              <a:t>ЧИСЛО 0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857628"/>
            <a:ext cx="1857388" cy="2286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8" descr="1cc8c4f0c0c119e1852fe5991f2bd1f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0050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72264" y="3714752"/>
            <a:ext cx="1643074" cy="2143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0" descr="frog2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4143380"/>
            <a:ext cx="1358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57554" y="5000636"/>
            <a:ext cx="1857388" cy="16430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Documents and Settings\Admin\Рабочий стол\Мама\презентации для аттестации\украшения\АНИМАЦИЯ\аплодисменты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5072074"/>
            <a:ext cx="1381124" cy="132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открытый урок\фоны 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1832"/>
          </a:xfrm>
          <a:prstGeom prst="rect">
            <a:avLst/>
          </a:prstGeom>
          <a:noFill/>
        </p:spPr>
      </p:pic>
      <p:pic>
        <p:nvPicPr>
          <p:cNvPr id="5" name="Рисунок 4" descr="царь Василев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356992"/>
            <a:ext cx="2482116" cy="3240360"/>
          </a:xfrm>
          <a:prstGeom prst="rect">
            <a:avLst/>
          </a:prstGeom>
        </p:spPr>
      </p:pic>
      <p:sp>
        <p:nvSpPr>
          <p:cNvPr id="8" name="6-конечная звезда 7"/>
          <p:cNvSpPr/>
          <p:nvPr/>
        </p:nvSpPr>
        <p:spPr>
          <a:xfrm>
            <a:off x="2699792" y="548680"/>
            <a:ext cx="6120680" cy="5860032"/>
          </a:xfrm>
          <a:prstGeom prst="star6">
            <a:avLst>
              <a:gd name="adj" fmla="val 30061"/>
              <a:gd name="h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Ребята! Не пропускайте жадного </a:t>
            </a:r>
            <a:r>
              <a:rPr lang="ru-RU" sz="2400" b="1" dirty="0" err="1" smtClean="0">
                <a:solidFill>
                  <a:schemeClr val="tx2"/>
                </a:solidFill>
              </a:rPr>
              <a:t>Василевса</a:t>
            </a:r>
            <a:r>
              <a:rPr lang="ru-RU" sz="2400" b="1" dirty="0" smtClean="0">
                <a:solidFill>
                  <a:schemeClr val="tx2"/>
                </a:solidFill>
              </a:rPr>
              <a:t>!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Скорее решите уравнения!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Внимание! Каждый  справляется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со своим  заданием САМ!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Я верю в вас!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864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Встреча с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Василевсом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236296" y="6093296"/>
            <a:ext cx="165618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4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esktop\открытый урок\фон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5252"/>
            <a:ext cx="9192071" cy="6883252"/>
          </a:xfrm>
          <a:prstGeom prst="rect">
            <a:avLst/>
          </a:prstGeom>
          <a:noFill/>
        </p:spPr>
      </p:pic>
      <p:pic>
        <p:nvPicPr>
          <p:cNvPr id="6" name="Рисунок 5" descr="соловей разбойни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32656"/>
            <a:ext cx="3505572" cy="2337048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Волна 6"/>
          <p:cNvSpPr/>
          <p:nvPr/>
        </p:nvSpPr>
        <p:spPr>
          <a:xfrm>
            <a:off x="1547664" y="3789040"/>
            <a:ext cx="6192688" cy="2880320"/>
          </a:xfrm>
          <a:prstGeom prst="wav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hlinkClick r:id="rId4" action="ppaction://hlinksldjump"/>
              </a:rPr>
              <a:t>РЕБЯТА</a:t>
            </a:r>
            <a:r>
              <a:rPr lang="ru-RU" sz="2000" b="1" dirty="0" smtClean="0">
                <a:solidFill>
                  <a:schemeClr val="tx1"/>
                </a:solidFill>
              </a:rPr>
              <a:t>!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Для  того, чтобы </a:t>
            </a:r>
            <a:r>
              <a:rPr lang="ru-RU" sz="2000" dirty="0" smtClean="0">
                <a:solidFill>
                  <a:schemeClr val="tx1"/>
                </a:solidFill>
                <a:hlinkClick r:id="rId4" action="ppaction://hlinksldjump"/>
              </a:rPr>
              <a:t>справиться</a:t>
            </a:r>
            <a:r>
              <a:rPr lang="ru-RU" sz="2000" dirty="0" smtClean="0">
                <a:solidFill>
                  <a:schemeClr val="tx1"/>
                </a:solidFill>
              </a:rPr>
              <a:t> с  Соловьём- Разбойником, необходимо решить задачу.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hlinkClick r:id="" action="ppaction://noaction"/>
              </a:rPr>
              <a:t>Будьте</a:t>
            </a:r>
            <a:r>
              <a:rPr lang="ru-RU" sz="2000" dirty="0" smtClean="0">
                <a:solidFill>
                  <a:schemeClr val="tx1"/>
                </a:solidFill>
              </a:rPr>
              <a:t> внимательны!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Победа будет за вами!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164288" y="260648"/>
            <a:ext cx="165618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5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рина\Desktop\открытый урок\фоны 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83356" cy="6887517"/>
          </a:xfrm>
          <a:prstGeom prst="rect">
            <a:avLst/>
          </a:prstGeom>
          <a:noFill/>
        </p:spPr>
      </p:pic>
      <p:pic>
        <p:nvPicPr>
          <p:cNvPr id="5" name="Рисунок 4" descr="илья муромец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771800" y="2420888"/>
            <a:ext cx="3168352" cy="4176464"/>
          </a:xfrm>
          <a:prstGeom prst="ellipse">
            <a:avLst/>
          </a:prstGeom>
        </p:spPr>
      </p:pic>
      <p:pic>
        <p:nvPicPr>
          <p:cNvPr id="6" name="Picture 2" descr="салют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625752"/>
            <a:ext cx="2286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алют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1988840"/>
            <a:ext cx="2286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77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Один за всех и все за одного!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5934670"/>
            <a:ext cx="458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УРА! ПОБЕДА!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1896" cy="6870736"/>
          </a:xfrm>
        </p:spPr>
      </p:pic>
      <p:sp>
        <p:nvSpPr>
          <p:cNvPr id="5" name="Овал 4"/>
          <p:cNvSpPr/>
          <p:nvPr/>
        </p:nvSpPr>
        <p:spPr>
          <a:xfrm>
            <a:off x="3857620" y="285728"/>
            <a:ext cx="121444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85723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285860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 8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171448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786182" y="2143116"/>
            <a:ext cx="1357322" cy="6429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&gt;</a:t>
            </a:r>
            <a:r>
              <a:rPr lang="ru-RU" sz="1600" dirty="0" smtClean="0"/>
              <a:t> 40?</a:t>
            </a:r>
            <a:endParaRPr lang="ru-RU" sz="1600" dirty="0"/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3071802" y="2428868"/>
            <a:ext cx="714380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214942" y="2357430"/>
            <a:ext cx="571504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- 12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+16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29058" y="3500438"/>
            <a:ext cx="114300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23" name="Стрелка углом вверх 22"/>
          <p:cNvSpPr/>
          <p:nvPr/>
        </p:nvSpPr>
        <p:spPr>
          <a:xfrm rot="5400000">
            <a:off x="3250397" y="3250405"/>
            <a:ext cx="571504" cy="7858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5072066" y="3357562"/>
            <a:ext cx="785818" cy="64294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2071678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да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3504" y="2071678"/>
            <a:ext cx="54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нет</a:t>
            </a:r>
            <a:endParaRPr lang="ru-RU" sz="2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643042" y="4731503"/>
          <a:ext cx="6096000" cy="79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30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109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Улыбающееся лицо 27">
            <a:hlinkClick r:id="rId3" action="ppaction://hlinksldjump"/>
          </p:cNvPr>
          <p:cNvSpPr/>
          <p:nvPr/>
        </p:nvSpPr>
        <p:spPr>
          <a:xfrm>
            <a:off x="285720" y="5786454"/>
            <a:ext cx="85725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5429264"/>
            <a:ext cx="124425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650</Words>
  <Application>Microsoft Office PowerPoint</Application>
  <PresentationFormat>Экран (4:3)</PresentationFormat>
  <Paragraphs>163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Используемые ресурсы: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42</cp:revision>
  <dcterms:modified xsi:type="dcterms:W3CDTF">2014-05-08T17:58:21Z</dcterms:modified>
</cp:coreProperties>
</file>