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5"/>
  </p:notesMasterIdLst>
  <p:sldIdLst>
    <p:sldId id="256" r:id="rId2"/>
    <p:sldId id="257" r:id="rId3"/>
    <p:sldId id="267" r:id="rId4"/>
    <p:sldId id="258" r:id="rId5"/>
    <p:sldId id="259" r:id="rId6"/>
    <p:sldId id="260" r:id="rId7"/>
    <p:sldId id="261" r:id="rId8"/>
    <p:sldId id="263" r:id="rId9"/>
    <p:sldId id="265" r:id="rId10"/>
    <p:sldId id="266" r:id="rId11"/>
    <p:sldId id="264" r:id="rId12"/>
    <p:sldId id="268" r:id="rId13"/>
    <p:sldId id="262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941" autoAdjust="0"/>
  </p:normalViewPr>
  <p:slideViewPr>
    <p:cSldViewPr>
      <p:cViewPr varScale="1">
        <p:scale>
          <a:sx n="42" d="100"/>
          <a:sy n="42" d="100"/>
        </p:scale>
        <p:origin x="-115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15035EF6-18FC-434E-B1C7-20A27341A1E5}" type="datetimeFigureOut">
              <a:rPr lang="ru-RU"/>
              <a:pPr>
                <a:defRPr/>
              </a:pPr>
              <a:t>06.05.2014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776DAAD-FBA3-4A5E-BEBD-173D148058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ACE409B-A1E4-4990-B8B2-23C03078C21A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0B7278-A436-4210-9B54-9E8D96084F2A}" type="datetimeFigureOut">
              <a:rPr lang="ru-RU"/>
              <a:pPr>
                <a:defRPr/>
              </a:pPr>
              <a:t>06.05.2014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1CB860-F444-44C3-8321-616C832CE2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4A1F0-0690-4571-B6E3-1811069EFC42}" type="datetimeFigureOut">
              <a:rPr lang="ru-RU"/>
              <a:pPr>
                <a:defRPr/>
              </a:pPr>
              <a:t>06.05.2014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436DDA-4D37-44CE-AB0F-AE46422194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BEEA05-CBFD-404C-AA0E-C7C8D339DC14}" type="datetimeFigureOut">
              <a:rPr lang="ru-RU"/>
              <a:pPr>
                <a:defRPr/>
              </a:pPr>
              <a:t>06.05.2014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821DF-4C86-4656-8A2A-3A9F1513E9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80F18-6886-4231-9A74-5A2F28C5A9C8}" type="datetimeFigureOut">
              <a:rPr lang="ru-RU"/>
              <a:pPr>
                <a:defRPr/>
              </a:pPr>
              <a:t>06.05.2014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0EA0E-3A5E-4362-84A5-19CC06F598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BED37-23F7-43E3-BEA0-B2F018B0A28A}" type="datetimeFigureOut">
              <a:rPr lang="ru-RU"/>
              <a:pPr>
                <a:defRPr/>
              </a:pPr>
              <a:t>06.05.2014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2AAC7A-B102-4ECC-B99C-88C18CE70F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CB14E3-D410-4418-B3DE-70226658EF0D}" type="datetimeFigureOut">
              <a:rPr lang="ru-RU"/>
              <a:pPr>
                <a:defRPr/>
              </a:pPr>
              <a:t>06.05.2014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B69DD-9F72-4835-A39F-99AB2FB1D9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0B797-B3CB-4DCA-B9F5-16E2D1D70B85}" type="datetimeFigureOut">
              <a:rPr lang="ru-RU"/>
              <a:pPr>
                <a:defRPr/>
              </a:pPr>
              <a:t>06.05.2014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7D95-17F0-4CCE-B138-4C06295D23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1D55B-4F83-405F-B268-2D21DE62DFC7}" type="datetimeFigureOut">
              <a:rPr lang="ru-RU"/>
              <a:pPr>
                <a:defRPr/>
              </a:pPr>
              <a:t>06.05.2014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FEB8D6-250D-4E25-AAE8-7F3496D069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F7F6B-7729-44CB-B36F-6695CEBEBA13}" type="datetimeFigureOut">
              <a:rPr lang="ru-RU"/>
              <a:pPr>
                <a:defRPr/>
              </a:pPr>
              <a:t>06.05.2014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29D63-BBD7-49D7-AA45-9507E928EA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21151-6A18-4379-BBBE-68B1C375FEC7}" type="datetimeFigureOut">
              <a:rPr lang="ru-RU"/>
              <a:pPr>
                <a:defRPr/>
              </a:pPr>
              <a:t>06.05.2014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97E5A-00B3-45F2-856F-E56101E1A0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CE5C49-8EB4-443E-B485-41669FA2D33D}" type="datetimeFigureOut">
              <a:rPr lang="ru-RU"/>
              <a:pPr>
                <a:defRPr/>
              </a:pPr>
              <a:t>06.05.2014</a:t>
            </a:fld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F2006-BC25-44F8-A0B7-22CBF90276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AF19D59-23EC-4439-97B2-AF86EF56BCB7}" type="datetimeFigureOut">
              <a:rPr lang="ru-RU"/>
              <a:pPr>
                <a:defRPr/>
              </a:pPr>
              <a:t>06.05.2014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B790570-ED0E-483F-8A94-82285E6C72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79" r:id="rId2"/>
    <p:sldLayoutId id="2147483781" r:id="rId3"/>
    <p:sldLayoutId id="2147483778" r:id="rId4"/>
    <p:sldLayoutId id="2147483777" r:id="rId5"/>
    <p:sldLayoutId id="2147483776" r:id="rId6"/>
    <p:sldLayoutId id="2147483775" r:id="rId7"/>
    <p:sldLayoutId id="2147483774" r:id="rId8"/>
    <p:sldLayoutId id="2147483782" r:id="rId9"/>
    <p:sldLayoutId id="2147483773" r:id="rId10"/>
    <p:sldLayoutId id="2147483772" r:id="rId11"/>
  </p:sldLayoutIdLst>
  <p:timing>
    <p:tnLst>
      <p:par>
        <p:cTn id="1" dur="indefinite" restart="never" nodeType="tmRoot"/>
      </p:par>
    </p:tnLst>
  </p:timing>
  <p:txStyles>
    <p:titleStyle>
      <a:lvl1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Century Gothic" pitchFamily="34" charset="0"/>
        </a:defRPr>
      </a:lvl2pPr>
      <a:lvl3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Century Gothic" pitchFamily="34" charset="0"/>
        </a:defRPr>
      </a:lvl3pPr>
      <a:lvl4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Century Gothic" pitchFamily="34" charset="0"/>
        </a:defRPr>
      </a:lvl4pPr>
      <a:lvl5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email">
            <a:extLst>
              <a:ext uri="{BEBA8EAE-BF5A-486C-A8C5-ECC9F3942E4B}"/>
              <a:ext uri="{28A0092B-C50C-407E-A947-70E740481C1C}"/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effectLst>
            <a:glow rad="127000">
              <a:schemeClr val="bg1"/>
            </a:glow>
          </a:effectLst>
          <a:scene3d>
            <a:camera prst="orthographicFront"/>
            <a:lightRig rig="sunset" dir="t"/>
          </a:scene3d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39975" y="4221163"/>
            <a:ext cx="6696075" cy="2447925"/>
          </a:xfrm>
        </p:spPr>
        <p:txBody>
          <a:bodyPr>
            <a:noAutofit/>
          </a:bodyPr>
          <a:lstStyle/>
          <a:p>
            <a:pPr algn="r">
              <a:lnSpc>
                <a:spcPct val="90000"/>
              </a:lnSpc>
            </a:pPr>
            <a:r>
              <a:rPr lang="ru-RU" b="1" i="1" smtClean="0">
                <a:solidFill>
                  <a:srgbClr val="40404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Педагог-психолог Чистякова Ирина Григорьевна</a:t>
            </a:r>
            <a:r>
              <a:rPr lang="ru-RU" sz="2800" b="1" i="1" smtClean="0">
                <a:solidFill>
                  <a:srgbClr val="BFEBFA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684213" y="765175"/>
            <a:ext cx="8064500" cy="25844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>
                <a:solidFill>
                  <a:schemeClr val="accent2">
                    <a:lumMod val="40000"/>
                    <a:lumOff val="60000"/>
                  </a:schemeClr>
                </a:solidFill>
                <a:latin typeface="+mn-lt"/>
                <a:cs typeface="+mn-cs"/>
              </a:rPr>
              <a:t>Тема 3.1. </a:t>
            </a:r>
            <a:r>
              <a:rPr lang="ru-RU" sz="5400" dirty="0">
                <a:solidFill>
                  <a:schemeClr val="accent2">
                    <a:lumMod val="40000"/>
                    <a:lumOff val="60000"/>
                  </a:schemeClr>
                </a:solidFill>
                <a:latin typeface="+mn-lt"/>
                <a:cs typeface="+mn-cs"/>
              </a:rPr>
              <a:t>Семья  как социальный институт и малая группа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Прямоугольник 1"/>
          <p:cNvSpPr>
            <a:spLocks noChangeArrowheads="1"/>
          </p:cNvSpPr>
          <p:nvPr/>
        </p:nvSpPr>
        <p:spPr bwMode="auto">
          <a:xfrm>
            <a:off x="179388" y="620713"/>
            <a:ext cx="4860925" cy="278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 algn="just">
              <a:buFont typeface="Wingdings" pitchFamily="2" charset="2"/>
              <a:buChar char="q"/>
            </a:pPr>
            <a:r>
              <a:rPr lang="ru-RU" sz="25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Исследование семьи как малой группы позволяет производить анализ  моделей и  типов конкретных семейных структур, специфики исполнения каждым из них своих социальных функций. </a:t>
            </a:r>
          </a:p>
        </p:txBody>
      </p:sp>
      <p:pic>
        <p:nvPicPr>
          <p:cNvPr id="24578" name="Рисунок 5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 rot="-1695228">
            <a:off x="5651500" y="3644900"/>
            <a:ext cx="2755900" cy="246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79" name="Рисунок 6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rot="-946276">
            <a:off x="1165225" y="3832225"/>
            <a:ext cx="3303588" cy="233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0" name="Рисунок 7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 rot="-1330095">
            <a:off x="5875338" y="827088"/>
            <a:ext cx="2466975" cy="211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850" y="620713"/>
            <a:ext cx="8424863" cy="1246187"/>
          </a:xfrm>
          <a:prstGeom prst="rect">
            <a:avLst/>
          </a:prstGeom>
        </p:spPr>
        <p:txBody>
          <a:bodyPr>
            <a:spAutoFit/>
          </a:bodyPr>
          <a:lstStyle/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5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Социокультурная динамика семьи 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есть трансляция опыта, традиций, правил и норм общежития  ряда поколений.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68313" y="2060575"/>
            <a:ext cx="8496300" cy="38322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5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Социально-психологическая динамика семейной общности 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состоит в изменении отношений между супругами, между родителями, между родителями и детьми, а также между самими детьми на отдельных этапах семейной истории или жизненного цикла семьи.  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5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Семья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как один из социальных институтов общества  и как малая социальная группа есть  явление типичное для своей эпохи и  неповторимое в своей сути.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Прямоугольник 1"/>
          <p:cNvSpPr>
            <a:spLocks noChangeArrowheads="1"/>
          </p:cNvSpPr>
          <p:nvPr/>
        </p:nvSpPr>
        <p:spPr bwMode="auto">
          <a:xfrm>
            <a:off x="284163" y="58738"/>
            <a:ext cx="8353425" cy="698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i="1">
                <a:latin typeface="Times New Roman" pitchFamily="18" charset="0"/>
                <a:cs typeface="Times New Roman" pitchFamily="18" charset="0"/>
              </a:rPr>
              <a:t>Литература</a:t>
            </a:r>
          </a:p>
          <a:p>
            <a:pPr algn="just"/>
            <a:r>
              <a:rPr lang="ru-RU" sz="2000">
                <a:latin typeface="Times New Roman" pitchFamily="18" charset="0"/>
                <a:cs typeface="Times New Roman" pitchFamily="18" charset="0"/>
              </a:rPr>
              <a:t>1.  Антонов А.И., Медков  В.М. Социология семьи. – М.: Изд-во МГУ, 1996.  304 с.</a:t>
            </a:r>
          </a:p>
          <a:p>
            <a:pPr algn="just"/>
            <a:r>
              <a:rPr lang="ru-RU" sz="2000">
                <a:latin typeface="Times New Roman" pitchFamily="18" charset="0"/>
                <a:cs typeface="Times New Roman" pitchFamily="18" charset="0"/>
              </a:rPr>
              <a:t>2.  Антонов А.И. Микросоциология семьи: методология исследования структур и процессов:  Учеб. пособие  для вузов. – М.: Издат. Дом «Nota Bene», 1998. 360 с.</a:t>
            </a:r>
          </a:p>
          <a:p>
            <a:pPr algn="just"/>
            <a:r>
              <a:rPr lang="ru-RU" sz="2000">
                <a:latin typeface="Times New Roman" pitchFamily="18" charset="0"/>
                <a:cs typeface="Times New Roman" pitchFamily="18" charset="0"/>
              </a:rPr>
              <a:t>3.  Антонов А.И., Сорокин С.А. Судьба семьи в России ХХI  века. – М., 2000. 414 с.</a:t>
            </a:r>
          </a:p>
          <a:p>
            <a:pPr algn="just"/>
            <a:r>
              <a:rPr lang="ru-RU" sz="2000">
                <a:latin typeface="Times New Roman" pitchFamily="18" charset="0"/>
                <a:cs typeface="Times New Roman" pitchFamily="18" charset="0"/>
              </a:rPr>
              <a:t>4.  Антонов А.И., Борисов В.А. Лекции по демографии. – М.: Академический Проект, Альма Матер, 2011. 592 с.</a:t>
            </a:r>
          </a:p>
          <a:p>
            <a:pPr algn="just"/>
            <a:r>
              <a:rPr lang="ru-RU" sz="2000">
                <a:latin typeface="Times New Roman" pitchFamily="18" charset="0"/>
                <a:cs typeface="Times New Roman" pitchFamily="18" charset="0"/>
              </a:rPr>
              <a:t>5. Здравомыслова О.М. Семья и общество: гендерное измерение российской трансформации. – М.: Едиториал УРСС, 2003. 152 с.</a:t>
            </a:r>
          </a:p>
          <a:p>
            <a:pPr algn="just"/>
            <a:r>
              <a:rPr lang="ru-RU" sz="2000">
                <a:latin typeface="Times New Roman" pitchFamily="18" charset="0"/>
                <a:cs typeface="Times New Roman" pitchFamily="18" charset="0"/>
              </a:rPr>
              <a:t>6.   Карцева Л.В. Семьеведение: Учеб.- метод. пособие. – Казань: КГМУ, 1997. 51 с.</a:t>
            </a:r>
          </a:p>
          <a:p>
            <a:pPr algn="just"/>
            <a:r>
              <a:rPr lang="ru-RU" sz="2000">
                <a:latin typeface="Times New Roman" pitchFamily="18" charset="0"/>
                <a:cs typeface="Times New Roman" pitchFamily="18" charset="0"/>
              </a:rPr>
              <a:t>7. Ковалевский М. Очерк происхождения и развития семьи и собственности: Пер. с фр./ Под ред. М.О. Косвена. – М.:ОГИЗ, 1939. 186 с.</a:t>
            </a:r>
          </a:p>
          <a:p>
            <a:pPr algn="just"/>
            <a:r>
              <a:rPr lang="ru-RU" sz="2000">
                <a:latin typeface="Times New Roman" pitchFamily="18" charset="0"/>
                <a:cs typeface="Times New Roman" pitchFamily="18" charset="0"/>
              </a:rPr>
              <a:t>8.   Коллонтай А. Социальные основы женского вопроса. – СПб.: Изд-е тов-ва «Знание», 1909. 431 с.</a:t>
            </a:r>
          </a:p>
          <a:p>
            <a:pPr algn="just"/>
            <a:r>
              <a:rPr lang="ru-RU" sz="2000">
                <a:latin typeface="Times New Roman" pitchFamily="18" charset="0"/>
                <a:cs typeface="Times New Roman" pitchFamily="18" charset="0"/>
              </a:rPr>
              <a:t>9.   Савинов Л.И. Семьеведение: Учеб. пособие. – Саранск: Изд-во Мордов. ун-та, 2000. 196 с.</a:t>
            </a:r>
          </a:p>
          <a:p>
            <a:pPr algn="just"/>
            <a:r>
              <a:rPr lang="ru-RU" sz="2000">
                <a:latin typeface="Times New Roman" pitchFamily="18" charset="0"/>
                <a:cs typeface="Times New Roman" pitchFamily="18" charset="0"/>
              </a:rPr>
              <a:t>10.   Харчев А.Г. Социология семьи: проблемы становления науки. – М.: ЦСП, 2003. 342 с.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324879"/>
            <a:ext cx="8252029" cy="2456049"/>
          </a:xfrm>
          <a:prstGeom prst="rect">
            <a:avLst/>
          </a:prstGeom>
          <a:noFill/>
        </p:spPr>
        <p:txBody>
          <a:bodyPr wrap="none">
            <a:prstTxWarp prst="textTriangleInverted">
              <a:avLst/>
            </a:prstTxWarp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300" dirty="0">
                <a:ln w="11430" cmpd="sng">
                  <a:solidFill>
                    <a:schemeClr val="accent6">
                      <a:lumMod val="40000"/>
                      <a:lumOff val="6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  <a:cs typeface="+mn-cs"/>
              </a:rPr>
              <a:t>Спасибо за внимание!</a:t>
            </a:r>
          </a:p>
        </p:txBody>
      </p:sp>
      <p:pic>
        <p:nvPicPr>
          <p:cNvPr id="27650" name="Рисунок 3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971550" y="2781300"/>
            <a:ext cx="7272338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1656246" y="3284984"/>
            <a:ext cx="5688632" cy="34590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6386" name="Прямоугольник 1"/>
          <p:cNvSpPr>
            <a:spLocks noChangeArrowheads="1"/>
          </p:cNvSpPr>
          <p:nvPr/>
        </p:nvSpPr>
        <p:spPr bwMode="auto">
          <a:xfrm>
            <a:off x="250825" y="765175"/>
            <a:ext cx="8424863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2800">
              <a:latin typeface="Century Gothic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71600" y="256872"/>
            <a:ext cx="7416824" cy="1015663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sunrise" dir="t"/>
            </a:scene3d>
            <a:sp3d extrusionH="57150" contourW="12700">
              <a:bevelT w="57150" h="38100" prst="artDeco"/>
              <a:contourClr>
                <a:schemeClr val="tx1"/>
              </a:contourClr>
            </a:sp3d>
          </a:bodyPr>
          <a:lstStyle/>
          <a:p>
            <a:pPr marL="857250" indent="-857250"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6000" dirty="0">
                <a:ln cap="flat" cmpd="sng">
                  <a:gradFill flip="none" rotWithShape="1">
                    <a:gsLst>
                      <a:gs pos="84575">
                        <a:srgbClr val="148EBA"/>
                      </a:gs>
                      <a:gs pos="0">
                        <a:srgbClr val="FF3399"/>
                      </a:gs>
                      <a:gs pos="25000">
                        <a:srgbClr val="FF6633"/>
                      </a:gs>
                      <a:gs pos="50000">
                        <a:srgbClr val="FFFF00"/>
                      </a:gs>
                      <a:gs pos="75000">
                        <a:srgbClr val="01A78F"/>
                      </a:gs>
                      <a:gs pos="94000">
                        <a:srgbClr val="3366FF">
                          <a:lumMod val="14000"/>
                          <a:lumOff val="86000"/>
                          <a:alpha val="0"/>
                        </a:srgbClr>
                      </a:gs>
                    </a:gsLst>
                    <a:lin ang="7200000" scaled="0"/>
                    <a:tileRect/>
                  </a:gradFill>
                </a:ln>
                <a:latin typeface="Times New Roman" pitchFamily="18" charset="0"/>
                <a:cs typeface="Times New Roman" pitchFamily="18" charset="0"/>
              </a:rPr>
              <a:t>Понятие семьи</a:t>
            </a:r>
          </a:p>
        </p:txBody>
      </p:sp>
      <p:sp>
        <p:nvSpPr>
          <p:cNvPr id="16388" name="Прямоугольник 3"/>
          <p:cNvSpPr>
            <a:spLocks noChangeArrowheads="1"/>
          </p:cNvSpPr>
          <p:nvPr/>
        </p:nvSpPr>
        <p:spPr bwMode="auto">
          <a:xfrm>
            <a:off x="250825" y="1330325"/>
            <a:ext cx="8424863" cy="238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algn="just"/>
            <a:r>
              <a:rPr lang="ru-RU" sz="2400" b="1" i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Харчев А.Г</a:t>
            </a:r>
            <a:r>
              <a:rPr lang="ru-RU" sz="24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lang="ru-RU" sz="2500" b="1" i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«Семья-исторически изменяющаяся форма отношений между женщиной и мужчиной, посредством которой общество упорядочивает и санкционирует их половую жизнь и определяет статус детей».</a:t>
            </a:r>
          </a:p>
          <a:p>
            <a:pPr algn="ctr"/>
            <a:endParaRPr lang="ru-RU" sz="2400" b="1" i="1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Прямоугольник 1"/>
          <p:cNvSpPr>
            <a:spLocks noChangeArrowheads="1"/>
          </p:cNvSpPr>
          <p:nvPr/>
        </p:nvSpPr>
        <p:spPr bwMode="auto">
          <a:xfrm>
            <a:off x="76200" y="550863"/>
            <a:ext cx="8964613" cy="278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500" b="1" i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Семью можно определить как основанное на браке или родстве и имеющее исторически определённую организацию социальное объединение, члены которого связаны общностью быта, взаимной моральной ответственностью и регулярной взаимопомощью, и необходимость в котором обусловлена потребностью общества в физическом и духовном воспроизводстве населения.</a:t>
            </a:r>
            <a:endParaRPr lang="ru-RU">
              <a:latin typeface="Century Gothic" pitchFamily="34" charset="0"/>
              <a:ea typeface="Calibri" pitchFamily="34" charset="0"/>
            </a:endParaRPr>
          </a:p>
        </p:txBody>
      </p:sp>
      <p:pic>
        <p:nvPicPr>
          <p:cNvPr id="17410" name="Рисунок 2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23850" y="3716338"/>
            <a:ext cx="8712200" cy="290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Прямоугольник 2"/>
          <p:cNvSpPr>
            <a:spLocks noChangeArrowheads="1"/>
          </p:cNvSpPr>
          <p:nvPr/>
        </p:nvSpPr>
        <p:spPr bwMode="auto">
          <a:xfrm>
            <a:off x="107950" y="692150"/>
            <a:ext cx="8928100" cy="278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/>
            <a:r>
              <a:rPr lang="ru-RU" sz="2500" b="1" i="1">
                <a:latin typeface="Times New Roman" pitchFamily="18" charset="0"/>
                <a:cs typeface="Times New Roman" pitchFamily="18" charset="0"/>
              </a:rPr>
              <a:t>А.Г. Харчев и М.С. Мацковский: </a:t>
            </a:r>
          </a:p>
          <a:p>
            <a:pPr lvl="1" algn="just"/>
            <a:r>
              <a:rPr lang="ru-RU" sz="2500" b="1" i="1">
                <a:latin typeface="Times New Roman" pitchFamily="18" charset="0"/>
                <a:cs typeface="Times New Roman" pitchFamily="18" charset="0"/>
              </a:rPr>
              <a:t>        «Семья - общественный механизм воспроизводства человека, отношения между мужем и женой, родителями и детьми, основанная на этих отношениях малая группа, члены которой связаны  общностью быта, взаимной моральной ответственностью и взаимопомощью».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1985987" y="3495163"/>
            <a:ext cx="5400600" cy="32129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404813"/>
            <a:ext cx="8820150" cy="2308225"/>
          </a:xfrm>
          <a:prstGeom prst="rect">
            <a:avLst/>
          </a:prstGeom>
        </p:spPr>
        <p:txBody>
          <a:bodyPr>
            <a:spAutoFit/>
          </a:bodyPr>
          <a:lstStyle/>
          <a:p>
            <a:pPr lvl="2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      Таким образом, </a:t>
            </a:r>
            <a:r>
              <a:rPr lang="ru-RU" sz="2400" b="1" i="1" spc="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семья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- социальная общность, взаимосвязь в которой осуществляется на основе супружества, родительства и родства, обеспечивается  взаимными моральными обязательствами  членов семьи друг по отношению к другу и их совместной хозяйственно-экономической деятельностью.</a:t>
            </a:r>
          </a:p>
        </p:txBody>
      </p:sp>
      <p:pic>
        <p:nvPicPr>
          <p:cNvPr id="19458" name="Рисунок 14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630363" y="2873375"/>
            <a:ext cx="5559425" cy="3535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388" y="188913"/>
            <a:ext cx="8713787" cy="48164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  <a:cs typeface="+mn-cs"/>
              </a:rPr>
              <a:t>       </a:t>
            </a:r>
            <a:r>
              <a:rPr lang="ru-RU" sz="3200" b="1" dirty="0">
                <a:latin typeface="+mn-lt"/>
                <a:cs typeface="+mn-cs"/>
              </a:rPr>
              <a:t>Семья как социальная структура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       В социологии семью принято изучать  как систему тесно связанных между собой  социальных феноменов – </a:t>
            </a:r>
            <a:r>
              <a:rPr lang="ru-RU" sz="2500" b="1" dirty="0">
                <a:latin typeface="Times New Roman" pitchFamily="18" charset="0"/>
                <a:cs typeface="Times New Roman" pitchFamily="18" charset="0"/>
              </a:rPr>
              <a:t>супружество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500" b="1" dirty="0" err="1">
                <a:latin typeface="Times New Roman" pitchFamily="18" charset="0"/>
                <a:cs typeface="Times New Roman" pitchFamily="18" charset="0"/>
              </a:rPr>
              <a:t>родительство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500" b="1" dirty="0">
                <a:latin typeface="Times New Roman" pitchFamily="18" charset="0"/>
                <a:cs typeface="Times New Roman" pitchFamily="18" charset="0"/>
              </a:rPr>
              <a:t>родство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500" b="1" i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Семья основывается в своём чистом виде на той или иной  форме супружества,  брака.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В семье в её чистом виде  рождаются дети, и изучению подлежит исследование родительства.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В семье в её чистом виде  есть дяди и тёти, близкие и дальние родственники, старики. Это явление именуется родством.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5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2" name="Рисунок 4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411413" y="4241800"/>
            <a:ext cx="5400675" cy="252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Прямоугольник 2"/>
          <p:cNvSpPr>
            <a:spLocks noChangeArrowheads="1"/>
          </p:cNvSpPr>
          <p:nvPr/>
        </p:nvSpPr>
        <p:spPr bwMode="auto">
          <a:xfrm>
            <a:off x="119063" y="404813"/>
            <a:ext cx="8640762" cy="124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50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500" b="1">
                <a:latin typeface="Times New Roman" pitchFamily="18" charset="0"/>
                <a:cs typeface="Times New Roman" pitchFamily="18" charset="0"/>
              </a:rPr>
              <a:t>Специфика семьи как социальной группы в социологии рассматривается через исполнение ею посреднической миссии между индивидом и обществом. </a:t>
            </a:r>
          </a:p>
        </p:txBody>
      </p:sp>
      <p:sp>
        <p:nvSpPr>
          <p:cNvPr id="21506" name="Прямоугольник 3"/>
          <p:cNvSpPr>
            <a:spLocks noChangeArrowheads="1"/>
          </p:cNvSpPr>
          <p:nvPr/>
        </p:nvSpPr>
        <p:spPr bwMode="auto">
          <a:xfrm>
            <a:off x="149225" y="1773238"/>
            <a:ext cx="4094163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В истории до новейшего времени индивид находился в полной зависимости как от всего  социума, так и от семьи. </a:t>
            </a:r>
          </a:p>
        </p:txBody>
      </p:sp>
      <p:sp>
        <p:nvSpPr>
          <p:cNvPr id="21507" name="Прямоугольник 4"/>
          <p:cNvSpPr>
            <a:spLocks noChangeArrowheads="1"/>
          </p:cNvSpPr>
          <p:nvPr/>
        </p:nvSpPr>
        <p:spPr bwMode="auto">
          <a:xfrm>
            <a:off x="3995738" y="1878013"/>
            <a:ext cx="4759325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В настоящее время индивид волен принимать самостоятельные решения, отличающиеся от  решений тех групп, в которых он состоит, - дружеской, семейной, родственной, соседской, группы ровесников и т.д. И одно из наиболее значимых  в данном контексте индивидуальных  решений – о вступлении или невступлении его в брак. 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251520" y="3861048"/>
            <a:ext cx="3992437" cy="254095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Прямоугольник 1"/>
          <p:cNvSpPr>
            <a:spLocks noChangeArrowheads="1"/>
          </p:cNvSpPr>
          <p:nvPr/>
        </p:nvSpPr>
        <p:spPr bwMode="auto">
          <a:xfrm>
            <a:off x="107950" y="488950"/>
            <a:ext cx="9036050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entury Gothic" pitchFamily="34" charset="0"/>
              </a:rPr>
              <a:t>	</a:t>
            </a:r>
            <a:r>
              <a:rPr lang="ru-RU" sz="2500" b="1">
                <a:latin typeface="Times New Roman" pitchFamily="18" charset="0"/>
                <a:cs typeface="Times New Roman" pitchFamily="18" charset="0"/>
              </a:rPr>
              <a:t>Статические  и динамические характеристики семьи</a:t>
            </a:r>
          </a:p>
        </p:txBody>
      </p:sp>
      <p:sp>
        <p:nvSpPr>
          <p:cNvPr id="22530" name="Прямоугольник 2"/>
          <p:cNvSpPr>
            <a:spLocks noChangeArrowheads="1"/>
          </p:cNvSpPr>
          <p:nvPr/>
        </p:nvSpPr>
        <p:spPr bwMode="auto">
          <a:xfrm>
            <a:off x="323850" y="1268413"/>
            <a:ext cx="8208963" cy="124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Times New Roman" pitchFamily="18" charset="0"/>
                <a:cs typeface="Times New Roman" pitchFamily="18" charset="0"/>
              </a:rPr>
              <a:t>Статически социология  исследует семью в единстве нескольких позиций: как </a:t>
            </a:r>
            <a:r>
              <a:rPr lang="ru-RU" sz="2500" b="1" i="1">
                <a:latin typeface="Times New Roman" pitchFamily="18" charset="0"/>
                <a:cs typeface="Times New Roman" pitchFamily="18" charset="0"/>
              </a:rPr>
              <a:t>социальный институт </a:t>
            </a:r>
            <a:r>
              <a:rPr lang="ru-RU" sz="2500">
                <a:latin typeface="Times New Roman" pitchFamily="18" charset="0"/>
                <a:cs typeface="Times New Roman" pitchFamily="18" charset="0"/>
              </a:rPr>
              <a:t>и  как </a:t>
            </a:r>
            <a:r>
              <a:rPr lang="ru-RU" sz="2500" b="1" i="1">
                <a:latin typeface="Times New Roman" pitchFamily="18" charset="0"/>
                <a:cs typeface="Times New Roman" pitchFamily="18" charset="0"/>
              </a:rPr>
              <a:t>малую группу</a:t>
            </a:r>
            <a:r>
              <a:rPr lang="ru-RU" sz="250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pic>
        <p:nvPicPr>
          <p:cNvPr id="22531" name="Рисунок 6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971550" y="2557463"/>
            <a:ext cx="6913563" cy="3751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Рисунок 4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 rot="1020398">
            <a:off x="6248400" y="2559050"/>
            <a:ext cx="2466975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4" name="Рисунок 3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rot="-723174">
            <a:off x="5259388" y="4708525"/>
            <a:ext cx="2386012" cy="177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179388" y="620713"/>
            <a:ext cx="4464050" cy="43243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sz="2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Семья представляет собой социальный институт –  равный  среди  равных, наряду с такими институтами как религия, образование, культура, наука, спорт, финансы, управление и т.п.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Семья  -  основополагающий социальный институт, основа общества. </a:t>
            </a:r>
          </a:p>
        </p:txBody>
      </p:sp>
      <p:pic>
        <p:nvPicPr>
          <p:cNvPr id="23556" name="Рисунок 2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 rot="-1300606">
            <a:off x="5394325" y="574675"/>
            <a:ext cx="2619375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321</TotalTime>
  <Words>766</Words>
  <Application>Microsoft Office PowerPoint</Application>
  <PresentationFormat>Экран (4:3)</PresentationFormat>
  <Paragraphs>38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Воздушный 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re</cp:lastModifiedBy>
  <cp:revision>29</cp:revision>
  <dcterms:created xsi:type="dcterms:W3CDTF">2013-03-01T17:07:22Z</dcterms:created>
  <dcterms:modified xsi:type="dcterms:W3CDTF">2014-05-06T13:51:07Z</dcterms:modified>
</cp:coreProperties>
</file>