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97" r:id="rId2"/>
    <p:sldId id="256" r:id="rId3"/>
    <p:sldId id="266" r:id="rId4"/>
    <p:sldId id="268" r:id="rId5"/>
    <p:sldId id="269" r:id="rId6"/>
    <p:sldId id="272" r:id="rId7"/>
    <p:sldId id="273" r:id="rId8"/>
    <p:sldId id="274" r:id="rId9"/>
    <p:sldId id="271" r:id="rId10"/>
    <p:sldId id="275" r:id="rId11"/>
    <p:sldId id="276" r:id="rId12"/>
    <p:sldId id="277" r:id="rId13"/>
    <p:sldId id="264" r:id="rId14"/>
    <p:sldId id="278" r:id="rId15"/>
    <p:sldId id="279" r:id="rId16"/>
    <p:sldId id="280" r:id="rId17"/>
    <p:sldId id="291" r:id="rId18"/>
    <p:sldId id="292" r:id="rId19"/>
    <p:sldId id="285" r:id="rId20"/>
    <p:sldId id="293" r:id="rId21"/>
    <p:sldId id="294" r:id="rId22"/>
    <p:sldId id="286" r:id="rId23"/>
    <p:sldId id="295" r:id="rId24"/>
    <p:sldId id="290" r:id="rId25"/>
    <p:sldId id="281" r:id="rId26"/>
    <p:sldId id="282" r:id="rId27"/>
    <p:sldId id="283" r:id="rId28"/>
    <p:sldId id="284" r:id="rId29"/>
    <p:sldId id="265" r:id="rId30"/>
    <p:sldId id="29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F8F8F8"/>
    <a:srgbClr val="000000"/>
    <a:srgbClr val="6600CC"/>
    <a:srgbClr val="009900"/>
    <a:srgbClr val="FF3300"/>
    <a:srgbClr val="33CC33"/>
    <a:srgbClr val="997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35" autoAdjust="0"/>
    <p:restoredTop sz="86422" autoAdjust="0"/>
  </p:normalViewPr>
  <p:slideViewPr>
    <p:cSldViewPr>
      <p:cViewPr varScale="1">
        <p:scale>
          <a:sx n="69" d="100"/>
          <a:sy n="69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4869A86-0917-4DB5-AB6E-4DBD2B2FB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50FE-3521-473E-98A1-938AA15E3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EAAB-CD86-4D77-A6A9-AC237844F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DB275-CBC1-46E8-801A-5CEAC9C59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B1180C-EA0F-4FE5-9042-A91D48397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E906-D0D1-40CB-9E49-8F68813DD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8FB862-96A6-4678-BA73-8730F9C8D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2D73C-0ABF-4628-AB48-C1094699E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FB9A-D15D-446E-A3D5-F346724C7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190F29-15B9-4075-AD03-566BC0134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384310-7284-437A-B67A-68B6657AD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81E6F115-6D25-4E66-AF35-1727FBA56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9" r:id="rId2"/>
    <p:sldLayoutId id="2147483856" r:id="rId3"/>
    <p:sldLayoutId id="2147483850" r:id="rId4"/>
    <p:sldLayoutId id="2147483857" r:id="rId5"/>
    <p:sldLayoutId id="2147483851" r:id="rId6"/>
    <p:sldLayoutId id="2147483852" r:id="rId7"/>
    <p:sldLayoutId id="2147483858" r:id="rId8"/>
    <p:sldLayoutId id="2147483859" r:id="rId9"/>
    <p:sldLayoutId id="2147483853" r:id="rId10"/>
    <p:sldLayoutId id="2147483854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79;&#1072;&#1088;&#1103;&#1076;&#1082;&#1072;%20&#1076;&#1083;&#1103;%20&#1075;&#1083;&#1072;&#1079;%201.ppt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kern="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Сообщающиеся сосуды</a:t>
            </a:r>
            <a:r>
              <a:rPr lang="ru-RU" sz="3200" kern="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kern="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5" y="3429000"/>
            <a:ext cx="4786313" cy="1200150"/>
          </a:xfrm>
        </p:spPr>
        <p:txBody>
          <a:bodyPr/>
          <a:lstStyle/>
          <a:p>
            <a:pPr marR="0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marR="0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учитель физики МКОУ Верх-Красноярской СОШ Северного района Новосибирской области</a:t>
            </a:r>
          </a:p>
          <a:p>
            <a:pPr marR="0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Шумкина Наталья Андреевна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0063" y="2857500"/>
            <a:ext cx="8001000" cy="10001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 2. Назовите физические величины и единицы измерения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  в системе СИ.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kern="0" dirty="0"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  <a:cs typeface="+mn-cs"/>
              </a:rPr>
              <a:t>    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5750" y="142875"/>
            <a:ext cx="7643813" cy="12144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6600" kern="0" dirty="0">
                <a:solidFill>
                  <a:srgbClr val="0000CC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Сообщающиеся сосуды.</a:t>
            </a:r>
            <a:endParaRPr lang="ru-RU" sz="4400" kern="0" dirty="0">
              <a:solidFill>
                <a:srgbClr val="0000CC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1143000"/>
            <a:ext cx="78581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1.По какой формуле рассчитывают давление жидкости на дно и  стенки сосуда? 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2928938" y="1928813"/>
            <a:ext cx="2714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р=</a:t>
            </a:r>
            <a:r>
              <a:rPr lang="ru-RU" sz="44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44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gh</a:t>
            </a:r>
            <a:endParaRPr lang="en-US" sz="44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0063" y="3357563"/>
            <a:ext cx="8001000" cy="5715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  <a:cs typeface="+mn-cs"/>
              </a:rPr>
              <a:t>   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0063" y="3857625"/>
            <a:ext cx="8001000" cy="78581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01063" y="214313"/>
            <a:ext cx="428625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71500" y="3929063"/>
            <a:ext cx="8001000" cy="1143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4. Почему пловец, нырнувший набольшую глубину, испытывает боль в ушах?</a:t>
            </a:r>
            <a:r>
              <a:rPr lang="ru-RU" sz="3200" kern="0" dirty="0">
                <a:cs typeface="+mn-cs"/>
              </a:rPr>
              <a:t> 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  <a:cs typeface="+mn-cs"/>
              </a:rPr>
              <a:t>    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71500" y="3429000"/>
            <a:ext cx="8001000" cy="78581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3. От каких величин и как зависит давление в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жидкости?</a:t>
            </a: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447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5750" y="142875"/>
            <a:ext cx="7643813" cy="12144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6600" kern="0" dirty="0">
                <a:solidFill>
                  <a:srgbClr val="0000CC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Сообщающиеся сосуды.</a:t>
            </a:r>
            <a:endParaRPr lang="ru-RU" sz="4400" kern="0" dirty="0">
              <a:solidFill>
                <a:srgbClr val="0000CC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1143000"/>
            <a:ext cx="7858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5.Изменится ли давление воды на дно  сосуда, если в него опустить кусок дерева так, что вода из сосуда не выливается?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2714625"/>
            <a:ext cx="5472113" cy="341153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6. В сосудах, изображённых на рисунке,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находятся жидкости. В первом сосуде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вода, во втором керосин. Одинаково ли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давление на дно? Почему?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А) в 1 больше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     Б) во 2 больше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            В) одинаково</a:t>
            </a:r>
          </a:p>
        </p:txBody>
      </p:sp>
      <p:pic>
        <p:nvPicPr>
          <p:cNvPr id="18437" name="Picture 4" descr="Рис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CFFE8"/>
              </a:clrFrom>
              <a:clrTo>
                <a:srgbClr val="0CFFE8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5857875" y="3286125"/>
            <a:ext cx="2667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01063" y="285750"/>
            <a:ext cx="642937" cy="46196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395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50" y="142875"/>
            <a:ext cx="7643813" cy="12144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6600" kern="0" dirty="0">
                <a:solidFill>
                  <a:srgbClr val="0000CC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Сообщающиеся сосуды.</a:t>
            </a:r>
            <a:endParaRPr lang="ru-RU" sz="4400" kern="0" dirty="0">
              <a:solidFill>
                <a:srgbClr val="0000CC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63" y="1428750"/>
            <a:ext cx="3757612" cy="34004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  7. В каком сосуде   давление воды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     на дно больше?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А) в первом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Б) во втором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В) одинаково</a:t>
            </a:r>
          </a:p>
        </p:txBody>
      </p:sp>
      <p:pic>
        <p:nvPicPr>
          <p:cNvPr id="19460" name="Picture 4" descr="Рис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571625"/>
            <a:ext cx="1071563" cy="4214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461" name="Picture 4" descr="Рис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428750"/>
            <a:ext cx="1992312" cy="428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85875" y="2071688"/>
            <a:ext cx="6400800" cy="2273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1500" dirty="0" smtClean="0">
                <a:latin typeface="Monotype Corsiva" pitchFamily="66" charset="0"/>
                <a:hlinkClick r:id="rId2" action="ppaction://hlinkpres?slideindex=1&amp;slidetitle="/>
              </a:rPr>
              <a:t>Зарядка</a:t>
            </a:r>
            <a:endParaRPr lang="ru-RU" sz="115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74295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Столб какой жидкости выше? Почему?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52400"/>
            <a:ext cx="8286750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Сообщающиеся сосуды.</a:t>
            </a:r>
            <a:endParaRPr lang="ru-RU" smtClean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714375" y="3000375"/>
            <a:ext cx="7696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При равенстве давлений высота столба жидкости большей плотности меньше, чем высота столба жидкости меньшей плотности.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132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U-красно-синий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contrast="42000"/>
          </a:blip>
          <a:srcRect/>
          <a:stretch>
            <a:fillRect/>
          </a:stretch>
        </p:blipFill>
        <p:spPr>
          <a:xfrm>
            <a:off x="1143000" y="1714500"/>
            <a:ext cx="3071813" cy="3657600"/>
          </a:xfr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52400"/>
            <a:ext cx="8286750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Сообщающиеся сосуды.</a:t>
            </a:r>
            <a:endParaRPr lang="ru-RU" smtClean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214813" y="1928813"/>
            <a:ext cx="41433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600" dirty="0">
                <a:solidFill>
                  <a:srgbClr val="FF0000"/>
                </a:solidFill>
                <a:cs typeface="+mn-cs"/>
              </a:rPr>
              <a:t>           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5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5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4000" baseline="-25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4000" baseline="-25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40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786313" y="2571750"/>
            <a:ext cx="3714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dirty="0">
                <a:cs typeface="+mn-cs"/>
              </a:rPr>
              <a:t>           </a:t>
            </a:r>
            <a:r>
              <a:rPr lang="en-US" sz="2400" dirty="0">
                <a:cs typeface="+mn-cs"/>
              </a:rPr>
              <a:t> </a:t>
            </a:r>
            <a:endParaRPr lang="ru-RU" sz="4000" baseline="-25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больше плотность жидкости, тем уровень ниже.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40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12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214313" y="1857375"/>
            <a:ext cx="8643937" cy="957263"/>
          </a:xfrm>
        </p:spPr>
        <p:txBody>
          <a:bodyPr/>
          <a:lstStyle/>
          <a:p>
            <a:pPr marL="457200" indent="-457200" eaLnBrk="1" hangingPunct="1">
              <a:buFont typeface="Comic Sans MS" pitchFamily="66" charset="0"/>
              <a:buAutoNum type="arabicPeriod"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В сообщающихся сосудах свободная поверхность покоящейся </a:t>
            </a:r>
          </a:p>
          <a:p>
            <a:pPr marL="457200" indent="-457200" eaLnBrk="1" hangingPunct="1">
              <a:buFontTx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однородной жидкости находится …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52400"/>
            <a:ext cx="8286750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Сообщающиеся сосуды.</a:t>
            </a:r>
            <a:endParaRPr lang="ru-RU" smtClean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714875" y="2286000"/>
            <a:ext cx="2357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на одном уровне.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85750" y="2714625"/>
            <a:ext cx="7696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2.   В сообщающихся сосудах однородная жидкость устанавливается …..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214688" y="3071813"/>
            <a:ext cx="2357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на одном уровне.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14313" y="3500438"/>
            <a:ext cx="86439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3.   В сосудах любой формы и ширины однородная жидкость устанавливается….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071813" y="3857625"/>
            <a:ext cx="2357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на одном уровне.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5786438" y="4786313"/>
            <a:ext cx="2357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плотностям.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285750" y="4357688"/>
            <a:ext cx="864393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 startAt="4"/>
              <a:defRPr/>
            </a:pP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Высоты столбов разнородных жидкостей в сообщающихся 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     сосудах  обратно пропорциональны их …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870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15313" cy="457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Применение сообщающихся сосудов </a:t>
            </a:r>
            <a:br>
              <a:rPr lang="ru-RU" sz="720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720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в быту, природе, технике.</a:t>
            </a:r>
            <a:endParaRPr lang="ru-RU" sz="4800" smtClean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672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нна Ивановна\Desktop\Сообщающиеся сосуды\DL_RES_bc77e262-857e-4a1f-8346-ac9de9654d14\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428750"/>
            <a:ext cx="7572375" cy="5200650"/>
          </a:xfr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7342187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Сообщающиеся сосуды.</a:t>
            </a:r>
            <a:endParaRPr lang="ru-RU" sz="4000" smtClean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281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357188" y="2357438"/>
            <a:ext cx="3929062" cy="3000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ВОДОМЕРНОЕ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СТЕКЛО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прибор, показывающий уровень воды в паровом котле.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ru-RU" sz="4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Сообщающиеся сосуды.</a:t>
            </a:r>
            <a:endParaRPr lang="ru-RU" sz="4000" smtClean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6628" name="Picture 24" descr="Scan101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071688"/>
            <a:ext cx="42052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62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42919"/>
            <a:ext cx="8786813" cy="3357586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6600" dirty="0" smtClean="0">
                <a:solidFill>
                  <a:srgbClr val="0000CC"/>
                </a:solidFill>
              </a:rPr>
              <a:t>«</a:t>
            </a:r>
            <a:r>
              <a:rPr lang="ru-RU" sz="60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Знания – дети удивления и </a:t>
            </a:r>
            <a:br>
              <a:rPr lang="ru-RU" sz="60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                              любопытства</a:t>
            </a:r>
            <a:r>
              <a:rPr lang="ru-RU" sz="66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r>
              <a:rPr lang="ru-RU" sz="72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                              </a:t>
            </a:r>
            <a:r>
              <a:rPr lang="ru-RU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Луи де Бройль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29625" y="214313"/>
            <a:ext cx="428625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26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5" descr="Scan1017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33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Сообщающиеся сосуды.</a:t>
            </a:r>
            <a:endParaRPr lang="ru-RU" sz="4000" smtClean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593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5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714500"/>
            <a:ext cx="4071938" cy="3786188"/>
          </a:xfrm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76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Сообщающиеся сосуды.</a:t>
            </a:r>
            <a:endParaRPr lang="ru-RU" sz="4000" smtClean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8676" name="Picture 3" descr="majdan_04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686425" y="1714500"/>
            <a:ext cx="3457575" cy="3811588"/>
          </a:xfrm>
        </p:spPr>
      </p:pic>
      <p:sp>
        <p:nvSpPr>
          <p:cNvPr id="5" name="Прямоугольник 4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109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8167687" cy="85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Артезианский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колодец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представляет буровую 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скважину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 которой поднимается вода из глубины земли.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Сообщающиеся сосуды.</a:t>
            </a:r>
            <a:endParaRPr lang="ru-RU" sz="4000" smtClean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Picture 2" descr="027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214563"/>
            <a:ext cx="41052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101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214563"/>
            <a:ext cx="42481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0063" y="5715000"/>
            <a:ext cx="3005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Естественные фонтаны – </a:t>
            </a:r>
          </a:p>
          <a:p>
            <a:pPr>
              <a:defRPr/>
            </a:pPr>
            <a:r>
              <a:rPr lang="ru-RU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гейзеры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29188" y="5715000"/>
            <a:ext cx="303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Исландия, горячий фонтан</a:t>
            </a:r>
          </a:p>
          <a:p>
            <a:pPr>
              <a:defRPr/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в местечке Гейзер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89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can101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1428750"/>
            <a:ext cx="7696200" cy="2206625"/>
          </a:xfr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Сообщающиеся сосуды.</a:t>
            </a:r>
            <a:endParaRPr lang="ru-RU" sz="4000" smtClean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24" name="Picture 2" descr="C:\Users\Анна Ивановна\Downloads\0_5c3c_9a5ef6b7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0" y="4143375"/>
            <a:ext cx="44751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can101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Text Box 3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7572375" cy="1570037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Римлянам был неизвестен закон сообщающихся сосудов. Для снабжения населения водой они возводили многокилометровые водопроводы, доставлявшие воду из горных источников.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98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3" descr="69521653_Ancient_waterpipe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7572375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Водопроводы Древнего Рима.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953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3" descr="93209872_Ancient_waterpipe_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14313" y="571500"/>
            <a:ext cx="7786687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0000CC"/>
                </a:solidFill>
                <a:latin typeface="Monotype Corsiva" pitchFamily="66" charset="0"/>
              </a:rPr>
              <a:t>Водопроводы Древнего Рима.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rganization Chart 2"/>
          <p:cNvGraphicFramePr>
            <a:graphicFrameLocks/>
          </p:cNvGraphicFramePr>
          <p:nvPr>
            <p:ph idx="1"/>
          </p:nvPr>
        </p:nvGraphicFramePr>
        <p:xfrm>
          <a:off x="357188" y="285750"/>
          <a:ext cx="6410325" cy="607218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5" name="Picture 25" descr="Scan1017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1071563"/>
            <a:ext cx="22002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Scan101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50" y="2928938"/>
            <a:ext cx="19954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Копия Scan1017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5" y="4572000"/>
            <a:ext cx="222885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027-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29438" y="785813"/>
            <a:ext cx="18716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" descr="s5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00875" y="2571750"/>
            <a:ext cx="18446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" descr="C:\Users\Анна Ивановна\Downloads\0_5c3c_9a5ef6b7_XL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00875" y="4429125"/>
            <a:ext cx="18462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advTm="535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0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3"/>
          <p:cNvSpPr>
            <a:spLocks noChangeArrowheads="1" noChangeShapeType="1" noTextEdit="1"/>
          </p:cNvSpPr>
          <p:nvPr/>
        </p:nvSpPr>
        <p:spPr bwMode="auto">
          <a:xfrm>
            <a:off x="428625" y="1071563"/>
            <a:ext cx="30718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встревожен</a:t>
            </a:r>
          </a:p>
        </p:txBody>
      </p:sp>
      <p:sp>
        <p:nvSpPr>
          <p:cNvPr id="34819" name="WordArt 2"/>
          <p:cNvSpPr>
            <a:spLocks noChangeArrowheads="1" noChangeShapeType="1" noTextEdit="1"/>
          </p:cNvSpPr>
          <p:nvPr/>
        </p:nvSpPr>
        <p:spPr bwMode="auto">
          <a:xfrm>
            <a:off x="3000375" y="1928813"/>
            <a:ext cx="314325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2700000" scaled="1"/>
                </a:gradFill>
                <a:latin typeface="Arial"/>
                <a:cs typeface="Arial"/>
              </a:rPr>
              <a:t>раздражен</a:t>
            </a:r>
          </a:p>
        </p:txBody>
      </p:sp>
      <p:sp>
        <p:nvSpPr>
          <p:cNvPr id="34820" name="WordArt 5"/>
          <p:cNvSpPr>
            <a:spLocks noChangeArrowheads="1" noChangeShapeType="1" noTextEdit="1"/>
          </p:cNvSpPr>
          <p:nvPr/>
        </p:nvSpPr>
        <p:spPr bwMode="auto">
          <a:xfrm>
            <a:off x="5786438" y="1071563"/>
            <a:ext cx="2392362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спокоен</a:t>
            </a:r>
          </a:p>
        </p:txBody>
      </p:sp>
      <p:sp>
        <p:nvSpPr>
          <p:cNvPr id="34821" name="WordArt 8"/>
          <p:cNvSpPr>
            <a:spLocks noChangeArrowheads="1" noChangeShapeType="1" noTextEdit="1"/>
          </p:cNvSpPr>
          <p:nvPr/>
        </p:nvSpPr>
        <p:spPr bwMode="auto">
          <a:xfrm>
            <a:off x="642938" y="3006725"/>
            <a:ext cx="7885112" cy="854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Ваше настроение</a:t>
            </a:r>
          </a:p>
        </p:txBody>
      </p:sp>
      <p:sp>
        <p:nvSpPr>
          <p:cNvPr id="34822" name="WordArt 7"/>
          <p:cNvSpPr>
            <a:spLocks noChangeArrowheads="1" noChangeShapeType="1" noTextEdit="1"/>
          </p:cNvSpPr>
          <p:nvPr/>
        </p:nvSpPr>
        <p:spPr bwMode="auto">
          <a:xfrm>
            <a:off x="827088" y="4357688"/>
            <a:ext cx="2459037" cy="849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удивлен</a:t>
            </a:r>
          </a:p>
        </p:txBody>
      </p:sp>
      <p:sp>
        <p:nvSpPr>
          <p:cNvPr id="34823" name="WordArt 4"/>
          <p:cNvSpPr>
            <a:spLocks noChangeArrowheads="1" noChangeShapeType="1" noTextEdit="1"/>
          </p:cNvSpPr>
          <p:nvPr/>
        </p:nvSpPr>
        <p:spPr bwMode="auto">
          <a:xfrm>
            <a:off x="5500688" y="4143375"/>
            <a:ext cx="3073400" cy="725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безразличен</a:t>
            </a:r>
          </a:p>
        </p:txBody>
      </p:sp>
      <p:sp>
        <p:nvSpPr>
          <p:cNvPr id="34824" name="WordArt 6"/>
          <p:cNvSpPr>
            <a:spLocks noChangeArrowheads="1" noChangeShapeType="1" noTextEdit="1"/>
          </p:cNvSpPr>
          <p:nvPr/>
        </p:nvSpPr>
        <p:spPr bwMode="auto">
          <a:xfrm>
            <a:off x="2733675" y="5449888"/>
            <a:ext cx="40005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радостно восхищен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143875" cy="35719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60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Д/З: п.39.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Предлагаю вам побыть учеными- экспериментаторами , строителями.</a:t>
            </a:r>
            <a:br>
              <a:rPr lang="ru-RU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1. Модель фонтана.</a:t>
            </a:r>
            <a:br>
              <a:rPr lang="ru-RU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2. Модель оросительной системы для огорода;</a:t>
            </a:r>
            <a:br>
              <a:rPr lang="ru-RU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3.Модель системы водопровода.</a:t>
            </a:r>
            <a:endParaRPr lang="ru-RU" sz="2000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714375"/>
            <a:ext cx="85328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23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714375" y="500063"/>
            <a:ext cx="7429500" cy="5253037"/>
          </a:xfrm>
          <a:prstGeom prst="rect">
            <a:avLst/>
          </a:prstGeom>
          <a:solidFill>
            <a:schemeClr val="accent3">
              <a:lumMod val="60000"/>
              <a:lumOff val="40000"/>
              <a:alpha val="93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57688" y="3198813"/>
            <a:ext cx="428625" cy="4603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01063" y="142875"/>
            <a:ext cx="428625" cy="46196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5562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15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Спасибо </a:t>
            </a:r>
            <a:br>
              <a:rPr lang="ru-RU" sz="115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15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58188" y="214313"/>
            <a:ext cx="785812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18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87">
            <a:off x="5291138" y="849313"/>
            <a:ext cx="2925762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1787">
            <a:off x="1693863" y="3570288"/>
            <a:ext cx="320040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1787">
            <a:off x="269875" y="646113"/>
            <a:ext cx="34417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01063" y="214313"/>
            <a:ext cx="428625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9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286000"/>
            <a:ext cx="7715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50" y="357188"/>
            <a:ext cx="7643813" cy="12144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6600" kern="0" dirty="0">
                <a:solidFill>
                  <a:srgbClr val="0000CC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Сообщающиеся сосуды.</a:t>
            </a:r>
            <a:endParaRPr lang="ru-RU" sz="4400" kern="0" dirty="0">
              <a:solidFill>
                <a:srgbClr val="0000CC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29625" y="214313"/>
            <a:ext cx="428625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23705_html_m1eda1cd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857375"/>
            <a:ext cx="85375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71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50" y="357188"/>
            <a:ext cx="7643813" cy="12144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6600" kern="0" dirty="0">
                <a:solidFill>
                  <a:srgbClr val="0000CC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Сообщающиеся сосуды.</a:t>
            </a:r>
            <a:endParaRPr lang="ru-RU" sz="4400" kern="0" dirty="0">
              <a:solidFill>
                <a:srgbClr val="0000CC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5750" y="1785938"/>
            <a:ext cx="8143875" cy="12144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6000" b="1" kern="0" dirty="0">
                <a:solidFill>
                  <a:srgbClr val="00206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Сообщающиеся сосуды</a:t>
            </a:r>
            <a:r>
              <a:rPr lang="ru-RU" sz="6000" kern="0" dirty="0">
                <a:solidFill>
                  <a:srgbClr val="00206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- это сосуды, соединенные между собой в нижней части</a:t>
            </a:r>
            <a:r>
              <a:rPr lang="ru-RU" sz="7200" kern="0" dirty="0">
                <a:solidFill>
                  <a:srgbClr val="00206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.</a:t>
            </a:r>
            <a:endParaRPr lang="ru-RU" sz="4800" kern="0" dirty="0">
              <a:solidFill>
                <a:srgbClr val="002060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857750"/>
            <a:ext cx="42576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01063" y="214313"/>
            <a:ext cx="428625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512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50" y="357188"/>
            <a:ext cx="7643813" cy="12144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6600" kern="0" dirty="0">
                <a:solidFill>
                  <a:srgbClr val="0000CC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Сообщающиеся сосуды.</a:t>
            </a:r>
            <a:endParaRPr lang="ru-RU" sz="4400" kern="0" dirty="0">
              <a:solidFill>
                <a:srgbClr val="0000CC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4313" y="1500188"/>
            <a:ext cx="8643937" cy="1000125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 произойдет с жидкостью, если открыть зажим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01063" y="214313"/>
            <a:ext cx="428625" cy="4619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50" y="1928813"/>
            <a:ext cx="8643938" cy="1214437"/>
          </a:xfrm>
          <a:prstGeom prst="rect">
            <a:avLst/>
          </a:prstGeom>
        </p:spPr>
        <p:txBody>
          <a:bodyPr/>
          <a:lstStyle/>
          <a:p>
            <a:pPr marL="457200" indent="-457200">
              <a:defRPr/>
            </a:pPr>
            <a:endParaRPr lang="ru-RU" sz="3200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Что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произойдет с жидкостью, если одну из трубок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поднять?</a:t>
            </a:r>
            <a:endParaRPr lang="ru-RU" sz="1200" kern="0" dirty="0">
              <a:solidFill>
                <a:srgbClr val="0000CC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7188" y="4143375"/>
            <a:ext cx="8643937" cy="1285875"/>
          </a:xfrm>
          <a:prstGeom prst="rect">
            <a:avLst/>
          </a:prstGeom>
        </p:spPr>
        <p:txBody>
          <a:bodyPr/>
          <a:lstStyle/>
          <a:p>
            <a:pPr marL="457200" indent="-457200">
              <a:defRPr/>
            </a:pP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Что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произойдет с жидкостью, если одну из трубок   наклонить?</a:t>
            </a:r>
          </a:p>
          <a:p>
            <a:pPr marL="457200" indent="-457200">
              <a:defRPr/>
            </a:pPr>
            <a:endParaRPr lang="ru-RU" sz="2000" kern="0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1200" kern="0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2000" kern="0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1200" kern="0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1200" kern="0" dirty="0">
              <a:solidFill>
                <a:srgbClr val="0000CC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5750" y="2928938"/>
            <a:ext cx="8643938" cy="1285875"/>
          </a:xfrm>
          <a:prstGeom prst="rect">
            <a:avLst/>
          </a:prstGeom>
        </p:spPr>
        <p:txBody>
          <a:bodyPr/>
          <a:lstStyle/>
          <a:p>
            <a:pPr marL="457200" indent="-457200">
              <a:defRPr/>
            </a:pPr>
            <a:endParaRPr lang="ru-RU" sz="3200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Что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произойдет с жидкостью, если одну из трубок 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опустить?</a:t>
            </a:r>
            <a:endParaRPr lang="ru-RU" sz="2000" kern="0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ru-RU" sz="2000" kern="0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1200" kern="0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1200" kern="0" dirty="0">
              <a:solidFill>
                <a:srgbClr val="0000CC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118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50" y="357188"/>
            <a:ext cx="7643813" cy="12144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6600" kern="0" dirty="0">
                <a:solidFill>
                  <a:srgbClr val="0000CC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Сообщающиеся сосуды.</a:t>
            </a:r>
            <a:endParaRPr lang="ru-RU" sz="4400" kern="0" dirty="0">
              <a:solidFill>
                <a:srgbClr val="0000CC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29000" y="1857375"/>
            <a:ext cx="5214938" cy="37861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sz="3600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Однородная жидкость</a:t>
            </a:r>
          </a:p>
          <a:p>
            <a:pPr>
              <a:lnSpc>
                <a:spcPct val="150000"/>
              </a:lnSpc>
              <a:defRPr/>
            </a:pPr>
            <a:r>
              <a:rPr lang="ru-RU" sz="3600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  сообщающихся </a:t>
            </a:r>
          </a:p>
          <a:p>
            <a:pPr>
              <a:lnSpc>
                <a:spcPct val="150000"/>
              </a:lnSpc>
              <a:defRPr/>
            </a:pPr>
            <a:r>
              <a:rPr lang="ru-RU" sz="3600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сосудах устанавливается </a:t>
            </a:r>
          </a:p>
          <a:p>
            <a:pPr>
              <a:lnSpc>
                <a:spcPct val="150000"/>
              </a:lnSpc>
              <a:defRPr/>
            </a:pPr>
            <a:r>
              <a:rPr lang="ru-RU" sz="3600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одном уровне</a:t>
            </a:r>
            <a:r>
              <a:rPr lang="ru-RU" sz="3600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3000396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01063" y="285750"/>
            <a:ext cx="428625" cy="46196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643063"/>
            <a:ext cx="8501062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93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Копия (2) Scan101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643063"/>
            <a:ext cx="6858000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5750" y="357188"/>
            <a:ext cx="8072438" cy="12144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6600" kern="0" dirty="0">
                <a:solidFill>
                  <a:srgbClr val="0000CC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Сообщающиеся сосуды.</a:t>
            </a:r>
            <a:endParaRPr lang="ru-RU" sz="4400" kern="0" dirty="0">
              <a:solidFill>
                <a:srgbClr val="0000CC"/>
              </a:solidFill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9625" y="285750"/>
            <a:ext cx="428625" cy="46196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kern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485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|4.8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9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1.6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1|2.2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546</TotalTime>
  <Words>494</Words>
  <Application>Microsoft Office PowerPoint</Application>
  <PresentationFormat>Экран (4:3)</PresentationFormat>
  <Paragraphs>156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Comic Sans MS</vt:lpstr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Monotype Corsiva</vt:lpstr>
      <vt:lpstr>Symbol</vt:lpstr>
      <vt:lpstr>Century Gothic</vt:lpstr>
      <vt:lpstr>Открытая</vt:lpstr>
      <vt:lpstr>Сообщающиеся сосуды </vt:lpstr>
      <vt:lpstr>    «Знания – дети удивления и                                любопытства»                               Луи де Бройль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Зарядка</vt:lpstr>
      <vt:lpstr>Сообщающиеся сосуды.</vt:lpstr>
      <vt:lpstr>Сообщающиеся сосуды.</vt:lpstr>
      <vt:lpstr>Сообщающиеся сосуды.</vt:lpstr>
      <vt:lpstr>Применение сообщающихся сосудов  в быту, природе, технике.</vt:lpstr>
      <vt:lpstr>Сообщающиеся сосуды.</vt:lpstr>
      <vt:lpstr>Сообщающиеся сосуды.</vt:lpstr>
      <vt:lpstr>Сообщающиеся сосуды.</vt:lpstr>
      <vt:lpstr>Сообщающиеся сосуды.</vt:lpstr>
      <vt:lpstr>Сообщающиеся сосуды.</vt:lpstr>
      <vt:lpstr>Сообщающиеся сосуды.</vt:lpstr>
      <vt:lpstr>Римлянам был неизвестен закон сообщающихся сосудов. Для снабжения населения водой они возводили многокилометровые водопроводы, доставлявшие воду из горных источников.</vt:lpstr>
      <vt:lpstr>Водопроводы Древнего Рима.</vt:lpstr>
      <vt:lpstr>Водопроводы Древнего Рима.</vt:lpstr>
      <vt:lpstr>Слайд 27</vt:lpstr>
      <vt:lpstr>Слайд 28</vt:lpstr>
      <vt:lpstr>Д/З: п.39. Предлагаю вам побыть учеными- экспериментаторами , строителями. 1. Модель фонтана. 2. Модель оросительной системы для огорода; 3.Модель системы водопровода.</vt:lpstr>
      <vt:lpstr>Спасибо  за внимание!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Сообщающиеся сосуды</dc:title>
  <dc:creator>Komissarov A</dc:creator>
  <cp:lastModifiedBy>Tata</cp:lastModifiedBy>
  <cp:revision>67</cp:revision>
  <cp:lastPrinted>1601-01-01T00:00:00Z</cp:lastPrinted>
  <dcterms:created xsi:type="dcterms:W3CDTF">2005-04-12T06:01:33Z</dcterms:created>
  <dcterms:modified xsi:type="dcterms:W3CDTF">2014-04-01T20:02:04Z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