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313" r:id="rId3"/>
    <p:sldId id="284" r:id="rId4"/>
    <p:sldId id="285" r:id="rId5"/>
    <p:sldId id="286" r:id="rId6"/>
    <p:sldId id="288" r:id="rId7"/>
    <p:sldId id="298" r:id="rId8"/>
    <p:sldId id="289" r:id="rId9"/>
    <p:sldId id="305" r:id="rId10"/>
    <p:sldId id="290" r:id="rId11"/>
    <p:sldId id="295" r:id="rId12"/>
    <p:sldId id="277" r:id="rId13"/>
    <p:sldId id="278" r:id="rId14"/>
    <p:sldId id="268" r:id="rId15"/>
    <p:sldId id="297" r:id="rId16"/>
    <p:sldId id="299" r:id="rId17"/>
    <p:sldId id="291" r:id="rId18"/>
    <p:sldId id="293" r:id="rId19"/>
    <p:sldId id="306" r:id="rId20"/>
    <p:sldId id="308" r:id="rId21"/>
    <p:sldId id="300" r:id="rId22"/>
    <p:sldId id="304" r:id="rId23"/>
    <p:sldId id="303" r:id="rId24"/>
    <p:sldId id="309" r:id="rId25"/>
    <p:sldId id="282" r:id="rId26"/>
    <p:sldId id="266" r:id="rId27"/>
    <p:sldId id="270" r:id="rId28"/>
    <p:sldId id="31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52AD8-1E9A-4CEC-83B7-A4D3E69617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78B47-A569-48ED-BC96-A424BB2F8DB4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 rtl="0"/>
          <a:r>
            <a:rPr lang="ru-RU" sz="3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ЁНОК</a:t>
          </a:r>
          <a:endParaRPr lang="ru-RU" sz="3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0236713-01BD-4640-AB7C-DC669FFAF57F}" type="parTrans" cxnId="{53ECD1E7-E0EE-42C3-A3A2-C2C2BC071D82}">
      <dgm:prSet/>
      <dgm:spPr/>
      <dgm:t>
        <a:bodyPr/>
        <a:lstStyle/>
        <a:p>
          <a:endParaRPr lang="ru-RU"/>
        </a:p>
      </dgm:t>
    </dgm:pt>
    <dgm:pt modelId="{F9951E65-A9D4-4B29-88FA-39EADFFE300B}" type="sibTrans" cxnId="{53ECD1E7-E0EE-42C3-A3A2-C2C2BC071D82}">
      <dgm:prSet/>
      <dgm:spPr/>
      <dgm:t>
        <a:bodyPr/>
        <a:lstStyle/>
        <a:p>
          <a:endParaRPr lang="ru-RU"/>
        </a:p>
      </dgm:t>
    </dgm:pt>
    <dgm:pt modelId="{A0D8218D-3AA3-40C1-9127-BD4C6FA1DCC3}" type="pres">
      <dgm:prSet presAssocID="{FF652AD8-1E9A-4CEC-83B7-A4D3E69617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5293D-94FC-4DF7-B1D6-F2ECCF4A1F96}" type="pres">
      <dgm:prSet presAssocID="{C5478B47-A569-48ED-BC96-A424BB2F8DB4}" presName="parentText" presStyleLbl="node1" presStyleIdx="0" presStyleCnt="1" custLinFactNeighborY="5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136C2-6F2A-47D4-AB5D-5409D5196360}" type="presOf" srcId="{FF652AD8-1E9A-4CEC-83B7-A4D3E69617BA}" destId="{A0D8218D-3AA3-40C1-9127-BD4C6FA1DCC3}" srcOrd="0" destOrd="0" presId="urn:microsoft.com/office/officeart/2005/8/layout/vList2"/>
    <dgm:cxn modelId="{53ECD1E7-E0EE-42C3-A3A2-C2C2BC071D82}" srcId="{FF652AD8-1E9A-4CEC-83B7-A4D3E69617BA}" destId="{C5478B47-A569-48ED-BC96-A424BB2F8DB4}" srcOrd="0" destOrd="0" parTransId="{30236713-01BD-4640-AB7C-DC669FFAF57F}" sibTransId="{F9951E65-A9D4-4B29-88FA-39EADFFE300B}"/>
    <dgm:cxn modelId="{8407BDA7-4286-40EC-855C-0CA722F98DC6}" type="presOf" srcId="{C5478B47-A569-48ED-BC96-A424BB2F8DB4}" destId="{CAC5293D-94FC-4DF7-B1D6-F2ECCF4A1F96}" srcOrd="0" destOrd="0" presId="urn:microsoft.com/office/officeart/2005/8/layout/vList2"/>
    <dgm:cxn modelId="{FF3C6F98-B6B1-420F-8A4D-464F990BFB10}" type="presParOf" srcId="{A0D8218D-3AA3-40C1-9127-BD4C6FA1DCC3}" destId="{CAC5293D-94FC-4DF7-B1D6-F2ECCF4A1F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1324F-007D-4B52-A744-2566D4E660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FC20B-A1EC-483B-B596-68C4C57050B5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 rtl="0"/>
          <a:r>
            <a:rPr lang="ru-RU" sz="3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ОНОК</a:t>
          </a:r>
          <a:endParaRPr lang="ru-RU" sz="3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FA5A0FF-8640-4BEF-B643-7E55203AFBDD}" type="parTrans" cxnId="{9934AAF5-F012-4AD5-B477-5246A72294A3}">
      <dgm:prSet/>
      <dgm:spPr/>
      <dgm:t>
        <a:bodyPr/>
        <a:lstStyle/>
        <a:p>
          <a:endParaRPr lang="ru-RU"/>
        </a:p>
      </dgm:t>
    </dgm:pt>
    <dgm:pt modelId="{679A20CD-722D-4BA2-94DA-3703C5547E80}" type="sibTrans" cxnId="{9934AAF5-F012-4AD5-B477-5246A72294A3}">
      <dgm:prSet/>
      <dgm:spPr/>
      <dgm:t>
        <a:bodyPr/>
        <a:lstStyle/>
        <a:p>
          <a:endParaRPr lang="ru-RU"/>
        </a:p>
      </dgm:t>
    </dgm:pt>
    <dgm:pt modelId="{683940E4-3600-44E0-A067-EE0907069097}" type="pres">
      <dgm:prSet presAssocID="{9F51324F-007D-4B52-A744-2566D4E660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6725F-8BDE-4ADC-AC1B-0E5001D95C2F}" type="pres">
      <dgm:prSet presAssocID="{B93FC20B-A1EC-483B-B596-68C4C57050B5}" presName="parentText" presStyleLbl="node1" presStyleIdx="0" presStyleCnt="1" custLinFactNeighborX="-3549" custLinFactNeighborY="-2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4E098-FCB0-4D42-95C6-C8C0674E05CC}" type="presOf" srcId="{9F51324F-007D-4B52-A744-2566D4E6604F}" destId="{683940E4-3600-44E0-A067-EE0907069097}" srcOrd="0" destOrd="0" presId="urn:microsoft.com/office/officeart/2005/8/layout/vList2"/>
    <dgm:cxn modelId="{9934AAF5-F012-4AD5-B477-5246A72294A3}" srcId="{9F51324F-007D-4B52-A744-2566D4E6604F}" destId="{B93FC20B-A1EC-483B-B596-68C4C57050B5}" srcOrd="0" destOrd="0" parTransId="{EFA5A0FF-8640-4BEF-B643-7E55203AFBDD}" sibTransId="{679A20CD-722D-4BA2-94DA-3703C5547E80}"/>
    <dgm:cxn modelId="{A2EB565E-8EF0-43D9-85CF-54E8CAB08A67}" type="presOf" srcId="{B93FC20B-A1EC-483B-B596-68C4C57050B5}" destId="{9216725F-8BDE-4ADC-AC1B-0E5001D95C2F}" srcOrd="0" destOrd="0" presId="urn:microsoft.com/office/officeart/2005/8/layout/vList2"/>
    <dgm:cxn modelId="{F2F77ABD-3F0D-4E64-91F0-A4D81CE423FD}" type="presParOf" srcId="{683940E4-3600-44E0-A067-EE0907069097}" destId="{9216725F-8BDE-4ADC-AC1B-0E5001D95C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5293D-94FC-4DF7-B1D6-F2ECCF4A1F96}">
      <dsp:nvSpPr>
        <dsp:cNvPr id="0" name=""/>
        <dsp:cNvSpPr/>
      </dsp:nvSpPr>
      <dsp:spPr>
        <a:xfrm>
          <a:off x="0" y="552"/>
          <a:ext cx="3499494" cy="71952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ЁНОК</a:t>
          </a:r>
          <a:endParaRPr lang="ru-RU" sz="36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552"/>
        <a:ext cx="3499494" cy="7195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6725F-8BDE-4ADC-AC1B-0E5001D95C2F}">
      <dsp:nvSpPr>
        <dsp:cNvPr id="0" name=""/>
        <dsp:cNvSpPr/>
      </dsp:nvSpPr>
      <dsp:spPr>
        <a:xfrm>
          <a:off x="0" y="0"/>
          <a:ext cx="3825181" cy="63920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ОНОК</a:t>
          </a:r>
          <a:endParaRPr lang="ru-RU" sz="36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0"/>
        <a:ext cx="3825181" cy="63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04A5-3886-4474-953D-AF1238EBA3AC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0674-8FC8-42BC-BFF4-3F1C20A9F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336D-7E9B-4C60-9335-575549CF49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336D-7E9B-4C60-9335-575549CF49B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80674-8FC8-42BC-BFF4-3F1C20A9FA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165194-3DC5-4CEA-9F09-38E6BFFC2448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336D-7E9B-4C60-9335-575549CF49B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D42B1C-087F-444B-91DE-5C3C280765FF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8F78A5-261D-4224-9DE0-F9918CAD4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bloggum.com/upload/lib/img/5018/500/r_tdv2x961wbk6isqc4j58.jpg" TargetMode="External"/><Relationship Id="rId7" Type="http://schemas.openxmlformats.org/officeDocument/2006/relationships/hyperlink" Target="http://stat17.privet.ru/lr/0932d9170b0a3f34046e6a4fcac6df40" TargetMode="External"/><Relationship Id="rId2" Type="http://schemas.openxmlformats.org/officeDocument/2006/relationships/hyperlink" Target="http://damochka.ru/images/photo/forum/upload/post-47-131945898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2.radikal.ru/i137/0811/09/7158a9878ebe.png" TargetMode="External"/><Relationship Id="rId5" Type="http://schemas.openxmlformats.org/officeDocument/2006/relationships/hyperlink" Target="http://www.mouschool12.ucoz.ru/photos/novosti_2010-11/Solnishno.png" TargetMode="External"/><Relationship Id="rId4" Type="http://schemas.openxmlformats.org/officeDocument/2006/relationships/hyperlink" Target="http://img169.imageshack.us/img169/3782/ur7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43182"/>
            <a:ext cx="8458200" cy="215741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   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классе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УМК «Перспектива»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0494" y="620688"/>
            <a:ext cx="72779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Что </a:t>
            </a:r>
            <a:r>
              <a:rPr lang="ru-RU" sz="5400" b="1" dirty="0">
                <a:solidFill>
                  <a:srgbClr val="C00000"/>
                </a:solidFill>
              </a:rPr>
              <a:t>такое </a:t>
            </a:r>
            <a:r>
              <a:rPr lang="ru-RU" sz="5400" b="1" dirty="0" smtClean="0">
                <a:solidFill>
                  <a:srgbClr val="C00000"/>
                </a:solidFill>
              </a:rPr>
              <a:t>суффикс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Роль суффикса в речи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786322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Шемякина Н.И.</a:t>
            </a:r>
          </a:p>
          <a:p>
            <a:r>
              <a:rPr lang="ru-RU" b="1" dirty="0" smtClean="0"/>
              <a:t>учитель начальных классов</a:t>
            </a:r>
          </a:p>
          <a:p>
            <a:r>
              <a:rPr lang="ru-RU" b="1" dirty="0" smtClean="0"/>
              <a:t>МБОУ  ООШ №2</a:t>
            </a:r>
          </a:p>
          <a:p>
            <a:r>
              <a:rPr lang="ru-RU" b="1" dirty="0" err="1" smtClean="0"/>
              <a:t>Г.Ковдор</a:t>
            </a:r>
            <a:r>
              <a:rPr lang="ru-RU" b="1" dirty="0" smtClean="0"/>
              <a:t>, Мурманская область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Где стоит суффикс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96752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ru-RU" sz="3600" b="1" dirty="0" smtClean="0">
                <a:cs typeface="Times New Roman" pitchFamily="18" charset="0"/>
              </a:rPr>
              <a:t>После корня он стоит,</a:t>
            </a: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ru-RU" sz="3600" b="1" dirty="0" smtClean="0">
                <a:cs typeface="Times New Roman" pitchFamily="18" charset="0"/>
              </a:rPr>
              <a:t>Перед окончанием.</a:t>
            </a: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ru-RU" sz="3600" b="1" dirty="0" smtClean="0">
                <a:cs typeface="Times New Roman" pitchFamily="18" charset="0"/>
              </a:rPr>
              <a:t>Его я если заменю,</a:t>
            </a: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ru-RU" sz="3600" b="1" dirty="0" smtClean="0">
                <a:cs typeface="Times New Roman" pitchFamily="18" charset="0"/>
              </a:rPr>
              <a:t>Другое слово получу.</a:t>
            </a: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ru-RU" sz="3600" b="1" dirty="0" smtClean="0">
                <a:cs typeface="Times New Roman" pitchFamily="18" charset="0"/>
              </a:rPr>
              <a:t>Обозначу уголком.</a:t>
            </a: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r>
              <a:rPr lang="ru-RU" sz="3600" b="1" dirty="0" smtClean="0">
                <a:cs typeface="Times New Roman" pitchFamily="18" charset="0"/>
              </a:rPr>
              <a:t>Называю суффиксом</a:t>
            </a:r>
            <a:r>
              <a:rPr lang="ru-RU" sz="3600" dirty="0" smtClean="0">
                <a:cs typeface="Times New Roman" pitchFamily="18" charset="0"/>
              </a:rPr>
              <a:t>.</a:t>
            </a: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ru-RU" sz="3600" dirty="0" smtClean="0"/>
          </a:p>
          <a:p>
            <a:pPr lvl="4" indent="-1373188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ru-RU" sz="36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004048" y="4581128"/>
            <a:ext cx="648072" cy="4320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80112" y="4581128"/>
            <a:ext cx="504056" cy="4320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23928" y="4653136"/>
            <a:ext cx="864096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2771800" y="4653136"/>
            <a:ext cx="914400" cy="914400"/>
          </a:xfrm>
          <a:prstGeom prst="arc">
            <a:avLst>
              <a:gd name="adj1" fmla="val 11446002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899" y="642918"/>
            <a:ext cx="8713787" cy="5472113"/>
            <a:chOff x="113" y="346"/>
            <a:chExt cx="5534" cy="3538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158" y="391"/>
              <a:ext cx="5444" cy="3447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385" y="618"/>
              <a:ext cx="4990" cy="2948"/>
            </a:xfrm>
            <a:prstGeom prst="ellips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2789" y="346"/>
              <a:ext cx="0" cy="3538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13" y="2115"/>
              <a:ext cx="5534" cy="0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748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2789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00034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144461" y="3235306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142844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321174" y="569893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321174" y="5827693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1081086" y="3235306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8678861" y="3235305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0.00104 -0.00208 0.00312 -0.00393 0.0033 -0.00648 C 0.00365 -0.01111 0.00156 -0.0199 0.00156 -0.01967 C 0.00469 -0.03217 0.0033 -0.0243 0.0033 -0.04444 L 0.02986 -0.13333 L 0.06996 -0.19768 L 0.12483 -0.25995 L 0.2283 -0.33102 L 0.31996 -0.36435 L 0.4033 -0.38426 L 0.5283 -0.38889 L 0.63663 -0.36435 L 0.72656 -0.32222 L 0.80486 -0.27106 L 0.86163 -0.21111 L 0.91163 -0.13981 L 0.93819 -0.04652 L 0.93993 0.01111 L 0.92153 0.12014 L 0.875 0.20903 L 0.80833 0.2757 L 0.74323 0.32014 L 0.6783 0.34908 L 0.58333 0.3801 L 0.49323 0.38889 L 0.44323 0.38449 L 0.3849 0.38449 L 0.3283 0.37338 L 0.26163 0.35116 L 0.175 0.30463 L 0.11493 0.25787 L 0.0599 0.19121 L 0.01823 0.10463 L 5.55556E-7 -2.96296E-6 Z " pathEditMode="relative" rAng="0" ptsTypes="fffAAAAAAAAAAAAAAAAAAAAAAAAAAAAAAf">
                                      <p:cBhvr>
                                        <p:cTn id="12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1667 0.08449 L 0.0717 0.17778 L 0.1717 0.25996 L 0.3184 0.31991 L 0.41667 0.32662 L 0.51285 0.31991 L 0.63837 0.28889 L 0.76667 0.21551 L 0.83004 0.13334 L 0.85504 0.06435 L 0.86181 -0.00231 L 0.85677 -0.07546 L 0.82674 -0.14004 L 0.75504 -0.23333 L 0.66007 -0.28889 L 0.55955 -0.32662 L 0.46007 -0.33565 L 0.40833 -0.34213 L 0.27344 -0.31782 L 0.16337 -0.26666 L 0.06181 -0.17338 L 0.0184 -0.0956 L 0.00833 -0.05324 L -1.38889E-6 -1.85185E-6 Z " pathEditMode="relative" rAng="0" ptsTypes="AAAAAAAAAAAAAAAAAAAAAAAAA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76644 " pathEditMode="relative" ptsTypes="AA">
                                      <p:cBhvr>
                                        <p:cTn id="3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6644 " pathEditMode="relative" ptsTypes="AA">
                                      <p:cBhvr>
                                        <p:cTn id="4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L 0.94688 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715 0 " pathEditMode="relative" ptsTypes="AA">
                                      <p:cBhvr>
                                        <p:cTn id="72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-0.07107 L 0.03333 -0.12894 L 0.0717 -0.17338 L 0.10833 -0.2 L 0.16007 -0.2132 L 0.21649 -0.2132 L 0.24843 -0.1956 L 0.3 -0.15996 L 0.33333 -0.1 L 0.35 -0.05764 L 0.35347 0.00671 L 0.36666 0.07777 L 0.40677 0.14884 L 0.46337 0.1912 L 0.5217 0.2044 L 0.58177 0.19791 L 0.63333 0.16898 L 0.67014 0.12662 L 0.70173 0.05787 L 0.70677 -0.0044 L 0.70173 -0.07107 L 0.67014 -0.14213 L 0.63003 -0.17986 L 0.59514 -0.2044 L 0.55156 -0.21991 L 0.51319 -0.21991 L 0.46666 -0.20672 L 0.41823 -0.17338 L 0.38507 -0.13102 L 0.36319 -0.07107 L 0.35 -0.03542 L 0.35 0.03565 L 0.33837 0.0868 L 0.30347 0.14236 L 0.26007 0.18449 L 0.19166 0.20671 L 0.12847 0.20231 L 0.0684 0.15995 L 0.03333 0.11782 L 0.0118 0.06898 L 0.00503 0.03565 L 0 0 Z " pathEditMode="relative" ptsTypes="AAAAAAAAAAAAAAAAAAAAAAAAAAAAAAAAAAAAAAAAAAA">
                                      <p:cBhvr>
                                        <p:cTn id="84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1" grpId="1" animBg="1"/>
      <p:bldP spid="3081" grpId="2" animBg="1"/>
      <p:bldP spid="3082" grpId="0" animBg="1"/>
      <p:bldP spid="3082" grpId="1" animBg="1"/>
      <p:bldP spid="3082" grpId="2" animBg="1"/>
      <p:bldP spid="3083" grpId="0" animBg="1"/>
      <p:bldP spid="3083" grpId="1" animBg="1"/>
      <p:bldP spid="3083" grpId="2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5" grpId="2" animBg="1"/>
      <p:bldP spid="3086" grpId="0" animBg="1"/>
      <p:bldP spid="3086" grpId="1" animBg="1"/>
      <p:bldP spid="3086" grpId="2" animBg="1"/>
      <p:bldP spid="3087" grpId="0" animBg="1"/>
      <p:bldP spid="3087" grpId="1" animBg="1"/>
      <p:bldP spid="308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71481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  <a:cs typeface="Times New Roman" pitchFamily="18" charset="0"/>
              </a:rPr>
              <a:t>Данные суффиксы указывают на род занятий или профессию человека.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5003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84984"/>
            <a:ext cx="2428892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учи</a:t>
            </a:r>
            <a:r>
              <a:rPr lang="ru-RU" sz="4000" b="1" dirty="0" smtClean="0">
                <a:solidFill>
                  <a:srgbClr val="FF0000"/>
                </a:solidFill>
              </a:rPr>
              <a:t>тель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357430"/>
            <a:ext cx="242889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строи</a:t>
            </a:r>
            <a:r>
              <a:rPr lang="ru-RU" sz="4000" b="1" dirty="0" smtClean="0">
                <a:solidFill>
                  <a:srgbClr val="FF0000"/>
                </a:solidFill>
              </a:rPr>
              <a:t>тель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286124"/>
            <a:ext cx="228601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двор</a:t>
            </a:r>
            <a:r>
              <a:rPr lang="ru-RU" sz="4000" b="1" dirty="0" smtClean="0">
                <a:solidFill>
                  <a:srgbClr val="FF0000"/>
                </a:solidFill>
              </a:rPr>
              <a:t>ник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357430"/>
            <a:ext cx="228601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плот</a:t>
            </a:r>
            <a:r>
              <a:rPr lang="ru-RU" sz="4000" b="1" dirty="0" smtClean="0">
                <a:solidFill>
                  <a:srgbClr val="FF0000"/>
                </a:solidFill>
              </a:rPr>
              <a:t>ник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286124"/>
            <a:ext cx="250033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машин</a:t>
            </a:r>
            <a:r>
              <a:rPr lang="ru-RU" sz="4000" b="1" dirty="0" smtClean="0">
                <a:solidFill>
                  <a:srgbClr val="FF0000"/>
                </a:solidFill>
              </a:rPr>
              <a:t>ист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2357430"/>
            <a:ext cx="2428892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арт</a:t>
            </a:r>
            <a:r>
              <a:rPr lang="ru-RU" sz="4000" b="1" dirty="0" smtClean="0">
                <a:solidFill>
                  <a:srgbClr val="FF0000"/>
                </a:solidFill>
              </a:rPr>
              <a:t>ист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Нашивка 13"/>
          <p:cNvSpPr>
            <a:spLocks/>
          </p:cNvSpPr>
          <p:nvPr/>
        </p:nvSpPr>
        <p:spPr>
          <a:xfrm rot="16200000">
            <a:off x="2503990" y="1925110"/>
            <a:ext cx="206928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>
            <a:spLocks/>
          </p:cNvSpPr>
          <p:nvPr/>
        </p:nvSpPr>
        <p:spPr>
          <a:xfrm rot="16200000">
            <a:off x="2289676" y="2853804"/>
            <a:ext cx="206928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>
            <a:spLocks/>
          </p:cNvSpPr>
          <p:nvPr/>
        </p:nvSpPr>
        <p:spPr>
          <a:xfrm rot="16200000">
            <a:off x="5075757" y="1925111"/>
            <a:ext cx="206929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>
            <a:spLocks/>
          </p:cNvSpPr>
          <p:nvPr/>
        </p:nvSpPr>
        <p:spPr>
          <a:xfrm rot="16200000">
            <a:off x="5075757" y="2853805"/>
            <a:ext cx="206929" cy="92869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>
            <a:spLocks/>
          </p:cNvSpPr>
          <p:nvPr/>
        </p:nvSpPr>
        <p:spPr>
          <a:xfrm rot="16200000">
            <a:off x="7500958" y="2000240"/>
            <a:ext cx="214313" cy="785817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>
            <a:spLocks/>
          </p:cNvSpPr>
          <p:nvPr/>
        </p:nvSpPr>
        <p:spPr>
          <a:xfrm rot="16200000">
            <a:off x="7968998" y="2960960"/>
            <a:ext cx="206929" cy="714381"/>
          </a:xfrm>
          <a:prstGeom prst="chevron">
            <a:avLst>
              <a:gd name="adj" fmla="val 60304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3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j-lt"/>
                <a:cs typeface="Times New Roman" pitchFamily="18" charset="0"/>
              </a:rPr>
              <a:t>Имена звучат ласково.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428868"/>
            <a:ext cx="36383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Женя – Жен</a:t>
            </a:r>
            <a:r>
              <a:rPr lang="ru-RU" sz="3600" b="1" dirty="0" smtClean="0">
                <a:solidFill>
                  <a:srgbClr val="FF0000"/>
                </a:solidFill>
              </a:rPr>
              <a:t>ечк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Аня – Ан</a:t>
            </a:r>
            <a:r>
              <a:rPr lang="ru-RU" sz="3600" b="1" dirty="0" smtClean="0">
                <a:solidFill>
                  <a:srgbClr val="FF0000"/>
                </a:solidFill>
              </a:rPr>
              <a:t>ечк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Света – Свет</a:t>
            </a:r>
            <a:r>
              <a:rPr lang="ru-RU" sz="3600" b="1" dirty="0" smtClean="0">
                <a:solidFill>
                  <a:srgbClr val="FF0000"/>
                </a:solidFill>
              </a:rPr>
              <a:t>очк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Дима - Дим</a:t>
            </a:r>
            <a:r>
              <a:rPr lang="ru-RU" sz="3600" b="1" dirty="0" smtClean="0">
                <a:solidFill>
                  <a:srgbClr val="FF0000"/>
                </a:solidFill>
              </a:rPr>
              <a:t>очк</a:t>
            </a:r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2357430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Миша – </a:t>
            </a:r>
            <a:r>
              <a:rPr lang="ru-RU" sz="3600" b="1" dirty="0" err="1" smtClean="0"/>
              <a:t>Миш</a:t>
            </a:r>
            <a:r>
              <a:rPr lang="ru-RU" sz="3600" b="1" dirty="0" err="1" smtClean="0">
                <a:solidFill>
                  <a:srgbClr val="FF0000"/>
                </a:solidFill>
              </a:rPr>
              <a:t>еньк</a:t>
            </a:r>
            <a:r>
              <a:rPr lang="ru-RU" sz="3600" b="1" dirty="0" err="1" smtClean="0"/>
              <a:t>а</a:t>
            </a:r>
            <a:endParaRPr lang="ru-RU" sz="3600" b="1" dirty="0" smtClean="0"/>
          </a:p>
          <a:p>
            <a:r>
              <a:rPr lang="ru-RU" sz="3600" b="1" dirty="0" smtClean="0"/>
              <a:t>Алёша – </a:t>
            </a:r>
            <a:r>
              <a:rPr lang="ru-RU" sz="3600" b="1" dirty="0" err="1" smtClean="0"/>
              <a:t>Алёш</a:t>
            </a:r>
            <a:r>
              <a:rPr lang="ru-RU" sz="3600" b="1" dirty="0" err="1" smtClean="0">
                <a:solidFill>
                  <a:srgbClr val="FF0000"/>
                </a:solidFill>
              </a:rPr>
              <a:t>еньк</a:t>
            </a:r>
            <a:r>
              <a:rPr lang="ru-RU" sz="3600" b="1" dirty="0" err="1" smtClean="0"/>
              <a:t>а</a:t>
            </a:r>
            <a:endParaRPr lang="ru-RU" sz="3600" b="1" dirty="0" smtClean="0"/>
          </a:p>
          <a:p>
            <a:r>
              <a:rPr lang="ru-RU" sz="3600" b="1" dirty="0" smtClean="0"/>
              <a:t>Федя –Фед</a:t>
            </a:r>
            <a:r>
              <a:rPr lang="ru-RU" sz="3600" b="1" dirty="0" smtClean="0">
                <a:solidFill>
                  <a:srgbClr val="FF0000"/>
                </a:solidFill>
              </a:rPr>
              <a:t>еньк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Люба - Люб</a:t>
            </a:r>
            <a:r>
              <a:rPr lang="ru-RU" sz="3600" b="1" dirty="0" smtClean="0">
                <a:solidFill>
                  <a:srgbClr val="FF0000"/>
                </a:solidFill>
              </a:rPr>
              <a:t>оньк</a:t>
            </a:r>
            <a:r>
              <a:rPr lang="ru-RU" sz="3600" b="1" dirty="0" smtClean="0"/>
              <a:t>а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" name="Нашивка 4"/>
          <p:cNvSpPr/>
          <p:nvPr/>
        </p:nvSpPr>
        <p:spPr>
          <a:xfrm rot="16200000">
            <a:off x="3361241" y="2282305"/>
            <a:ext cx="135502" cy="714380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16200000">
            <a:off x="2678893" y="2821777"/>
            <a:ext cx="142876" cy="642942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>
            <a:off x="3393273" y="3321843"/>
            <a:ext cx="142876" cy="642942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6200000">
            <a:off x="3325522" y="3889660"/>
            <a:ext cx="135502" cy="642942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6200000">
            <a:off x="7465240" y="2107396"/>
            <a:ext cx="142876" cy="785820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6200000">
            <a:off x="7647522" y="2639494"/>
            <a:ext cx="135502" cy="857258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6200000">
            <a:off x="7000892" y="3214686"/>
            <a:ext cx="142876" cy="857256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6200000">
            <a:off x="7143768" y="3714752"/>
            <a:ext cx="142876" cy="857256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14049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2428892" cy="273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716463" y="836613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rPr>
              <a:t>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3438" y="857232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КОТ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4686"/>
            <a:ext cx="18732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71678"/>
            <a:ext cx="35290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286388"/>
            <a:ext cx="13604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418013"/>
            <a:ext cx="24479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643438" y="2852738"/>
            <a:ext cx="3887787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СЛОН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3" name="Нашивка 22"/>
          <p:cNvSpPr/>
          <p:nvPr/>
        </p:nvSpPr>
        <p:spPr>
          <a:xfrm rot="16200000">
            <a:off x="6647390" y="282040"/>
            <a:ext cx="278378" cy="1285886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6200000">
            <a:off x="7183175" y="2246585"/>
            <a:ext cx="278378" cy="1214448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787900" y="4941888"/>
            <a:ext cx="3887788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ДОМ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ИЩ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 rot="16200000">
            <a:off x="6897424" y="4389725"/>
            <a:ext cx="278378" cy="1214447"/>
          </a:xfrm>
          <a:prstGeom prst="chevron">
            <a:avLst>
              <a:gd name="adj" fmla="val 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2372443dom_narisovan_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340768"/>
            <a:ext cx="1403648" cy="1403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1656901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404664"/>
            <a:ext cx="3265056" cy="244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opu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1124744"/>
            <a:ext cx="2771800" cy="1680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3356992"/>
            <a:ext cx="1806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домик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35699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3356992"/>
            <a:ext cx="2251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домище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суффиксы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ин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ищ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Указывают на большой или маленький предмет.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Указывают на отношение собеседника к предмету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ru-RU" b="1" dirty="0" smtClean="0"/>
              <a:t>Выделить корень</a:t>
            </a:r>
            <a:endParaRPr lang="ru-RU" sz="2400" dirty="0" smtClean="0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494463" y="313372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428728" y="1628775"/>
            <a:ext cx="6286544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Определить какой согласный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звук перед суффиксом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57488" y="2857496"/>
            <a:ext cx="3286148" cy="100806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Твердый согласный 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ч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6072198" y="3500438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14546" y="34290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7584" y="3212976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365104"/>
            <a:ext cx="19442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пишется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суффикс -</a:t>
            </a:r>
            <a:r>
              <a:rPr lang="ru-RU" b="1" dirty="0" err="1" smtClean="0"/>
              <a:t>онок</a:t>
            </a:r>
            <a:endParaRPr lang="ru-RU" sz="16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090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293096"/>
            <a:ext cx="19591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</a:rPr>
              <a:t>суффикс</a:t>
            </a:r>
            <a:r>
              <a:rPr lang="ru-RU" b="1" dirty="0" smtClean="0">
                <a:solidFill>
                  <a:prstClr val="black"/>
                </a:solidFill>
              </a:rPr>
              <a:t> -</a:t>
            </a:r>
            <a:r>
              <a:rPr lang="ru-RU" b="1" dirty="0" err="1" smtClean="0">
                <a:solidFill>
                  <a:prstClr val="black"/>
                </a:solidFill>
              </a:rPr>
              <a:t>ёнок</a:t>
            </a:r>
            <a:endParaRPr lang="ru-RU" sz="16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89263" y="2828925"/>
            <a:ext cx="2895600" cy="14478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Гласный звук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сохранился?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84888" y="4437063"/>
            <a:ext cx="2590800" cy="17526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пишется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суффикс -ЕК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0825" y="4437063"/>
            <a:ext cx="2438400" cy="18288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пишется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суффикс -ИК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50863" y="313372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494463" y="313372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2303463" y="3514725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5884863" y="3514725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76375" y="549275"/>
            <a:ext cx="6264275" cy="100806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Изменю форму слова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492500" y="162877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нет, много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683568" y="1484784"/>
          <a:ext cx="349949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860032" y="1556792"/>
          <a:ext cx="3825181" cy="63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292" name="Содержимое 5"/>
          <p:cNvSpPr>
            <a:spLocks noGrp="1"/>
          </p:cNvSpPr>
          <p:nvPr>
            <p:ph sz="half" idx="2"/>
          </p:nvPr>
        </p:nvSpPr>
        <p:spPr>
          <a:xfrm>
            <a:off x="899591" y="2204863"/>
            <a:ext cx="3569221" cy="388954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dirty="0" smtClean="0"/>
              <a:t> </a:t>
            </a:r>
            <a:r>
              <a:rPr lang="ru-RU" sz="3600" b="1" dirty="0" smtClean="0">
                <a:cs typeface="Times New Roman" pitchFamily="18" charset="0"/>
              </a:rPr>
              <a:t>ЛО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ЁНОК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cs typeface="Times New Roman" pitchFamily="18" charset="0"/>
              </a:rPr>
              <a:t> ТЕ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ЁНОК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cs typeface="Times New Roman" pitchFamily="18" charset="0"/>
              </a:rPr>
              <a:t> ЛИ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ЁНОК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cs typeface="Times New Roman" pitchFamily="18" charset="0"/>
              </a:rPr>
              <a:t> ТИГ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ЁНОК</a:t>
            </a:r>
          </a:p>
        </p:txBody>
      </p:sp>
      <p:sp>
        <p:nvSpPr>
          <p:cNvPr id="12293" name="Содержимое 7"/>
          <p:cNvSpPr>
            <a:spLocks noGrp="1"/>
          </p:cNvSpPr>
          <p:nvPr>
            <p:ph sz="quarter" idx="4"/>
          </p:nvPr>
        </p:nvSpPr>
        <p:spPr>
          <a:xfrm>
            <a:off x="4283968" y="2143125"/>
            <a:ext cx="4574282" cy="3951288"/>
          </a:xfrm>
        </p:spPr>
        <p:txBody>
          <a:bodyPr/>
          <a:lstStyle/>
          <a:p>
            <a:pPr marL="411163" eaLnBrk="1" hangingPunct="1">
              <a:buFont typeface="Wingdings" pitchFamily="2" charset="2"/>
              <a:buNone/>
            </a:pPr>
            <a:r>
              <a:rPr lang="ru-RU" sz="4000" dirty="0" smtClean="0"/>
              <a:t>  </a:t>
            </a:r>
            <a:r>
              <a:rPr lang="ru-RU" sz="3600" b="1" dirty="0" smtClean="0">
                <a:cs typeface="Times New Roman" pitchFamily="18" charset="0"/>
              </a:rPr>
              <a:t>МЕДВЕ</a:t>
            </a: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ОНОК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sz="3600" b="1" dirty="0" smtClean="0">
                <a:cs typeface="Times New Roman" pitchFamily="18" charset="0"/>
              </a:rPr>
              <a:t>  МЫ</a:t>
            </a: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Ш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ОНОК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sz="3600" b="1" dirty="0" smtClean="0">
                <a:cs typeface="Times New Roman" pitchFamily="18" charset="0"/>
              </a:rPr>
              <a:t>  ГАЛ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Ч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ОНОК</a:t>
            </a:r>
          </a:p>
          <a:p>
            <a:pPr marL="411163" eaLnBrk="1" hangingPunct="1">
              <a:buFont typeface="Wingdings" pitchFamily="2" charset="2"/>
              <a:buNone/>
            </a:pPr>
            <a:r>
              <a:rPr lang="ru-RU" sz="3600" b="1" dirty="0" smtClean="0">
                <a:cs typeface="Times New Roman" pitchFamily="18" charset="0"/>
              </a:rPr>
              <a:t>  БЕЛЬ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Ч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ОНОК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899592" y="28575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  <a:cs typeface="Times New Roman" pitchFamily="18" charset="0"/>
              </a:rPr>
              <a:t>Понаблюдайте за написанием 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суффиксов</a:t>
            </a:r>
            <a:endParaRPr lang="ru-RU" sz="3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642938" y="5857875"/>
            <a:ext cx="5672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/>
              <a:t>Сделай вывод</a:t>
            </a:r>
            <a:r>
              <a:rPr lang="ru-RU" sz="32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Начинается урок,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Он пойдет ребятам впрок,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Постарайтесь всё понять,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Учитесь тайны открывать,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Ответы полные давать,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Чтоб за работу получать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cs typeface="Times New Roman" pitchFamily="18" charset="0"/>
              </a:rPr>
              <a:t>Только лишь оценку «пять»!</a:t>
            </a:r>
            <a:endParaRPr lang="ru-RU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7"/>
            <a:ext cx="191420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3" y="500063"/>
            <a:ext cx="8229600" cy="914400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7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3740224" cy="454759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ёнок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пишется  после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мягких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согласных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кроме  [ 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3316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онок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пишется после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твёрдых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согласных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 [ 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арбуз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нет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арбуз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Есть бант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нет бант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Есть бараш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нет бараш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Есть горош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нет горош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44973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4000" b="1" dirty="0" smtClean="0"/>
              <a:t>Если гласный звук </a:t>
            </a:r>
            <a:r>
              <a:rPr lang="ru-RU" sz="4000" b="1" i="1" dirty="0" smtClean="0">
                <a:solidFill>
                  <a:srgbClr val="D60093"/>
                </a:solidFill>
              </a:rPr>
              <a:t>остался</a:t>
            </a:r>
            <a:r>
              <a:rPr lang="ru-RU" sz="4000" b="1" dirty="0" smtClean="0"/>
              <a:t>, пишется </a:t>
            </a:r>
            <a:r>
              <a:rPr lang="ru-RU" sz="4000" b="1" i="1" dirty="0" smtClean="0">
                <a:solidFill>
                  <a:srgbClr val="D60093"/>
                </a:solidFill>
              </a:rPr>
              <a:t>суффикс – </a:t>
            </a:r>
            <a:r>
              <a:rPr lang="ru-RU" sz="4000" b="1" i="1" dirty="0" err="1" smtClean="0">
                <a:solidFill>
                  <a:srgbClr val="D60093"/>
                </a:solidFill>
              </a:rPr>
              <a:t>ик</a:t>
            </a:r>
            <a:r>
              <a:rPr lang="ru-RU" sz="4000" b="1" i="1" dirty="0" smtClean="0">
                <a:solidFill>
                  <a:srgbClr val="D60093"/>
                </a:solidFill>
              </a:rPr>
              <a:t> .</a:t>
            </a:r>
            <a:endParaRPr lang="ru-RU" sz="4000" b="1" dirty="0" smtClean="0"/>
          </a:p>
          <a:p>
            <a:pPr marL="0" lvl="0" indent="0">
              <a:spcBef>
                <a:spcPct val="0"/>
              </a:spcBef>
              <a:buNone/>
            </a:pPr>
            <a:r>
              <a:rPr lang="ru-RU" sz="4000" b="1" dirty="0" smtClean="0"/>
              <a:t>Если гласный звук </a:t>
            </a:r>
            <a:r>
              <a:rPr lang="ru-RU" sz="4000" b="1" i="1" dirty="0" smtClean="0"/>
              <a:t>исчез</a:t>
            </a:r>
            <a:r>
              <a:rPr lang="ru-RU" sz="4000" b="1" dirty="0" smtClean="0"/>
              <a:t>, пишется </a:t>
            </a:r>
            <a:r>
              <a:rPr lang="ru-RU" sz="4000" b="1" i="1" dirty="0" smtClean="0">
                <a:solidFill>
                  <a:srgbClr val="D60093"/>
                </a:solidFill>
              </a:rPr>
              <a:t>суффикс – </a:t>
            </a:r>
            <a:r>
              <a:rPr lang="ru-RU" sz="4000" b="1" i="1" dirty="0" err="1" smtClean="0">
                <a:solidFill>
                  <a:srgbClr val="D60093"/>
                </a:solidFill>
              </a:rPr>
              <a:t>ек</a:t>
            </a:r>
            <a:r>
              <a:rPr lang="ru-RU" sz="4000" b="1" i="1" dirty="0" smtClean="0">
                <a:solidFill>
                  <a:srgbClr val="D60093"/>
                </a:solidFill>
              </a:rPr>
              <a:t>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"/>
          <p:cNvSpPr txBox="1">
            <a:spLocks noChangeArrowheads="1"/>
          </p:cNvSpPr>
          <p:nvPr/>
        </p:nvSpPr>
        <p:spPr bwMode="auto">
          <a:xfrm>
            <a:off x="928662" y="250823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платоч__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73"/>
          <p:cNvGrpSpPr/>
          <p:nvPr/>
        </p:nvGrpSpPr>
        <p:grpSpPr>
          <a:xfrm>
            <a:off x="2786050" y="5143512"/>
            <a:ext cx="857256" cy="1143008"/>
            <a:chOff x="2786050" y="5143512"/>
            <a:chExt cx="857256" cy="100013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786050" y="5143512"/>
              <a:ext cx="857256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2857488" y="5286388"/>
              <a:ext cx="722313" cy="779463"/>
              <a:chOff x="1424" y="255"/>
              <a:chExt cx="455" cy="491"/>
            </a:xfrm>
          </p:grpSpPr>
          <p:sp>
            <p:nvSpPr>
              <p:cNvPr id="5" name="Text Box 70"/>
              <p:cNvSpPr txBox="1">
                <a:spLocks noChangeArrowheads="1"/>
              </p:cNvSpPr>
              <p:nvPr/>
            </p:nvSpPr>
            <p:spPr bwMode="auto">
              <a:xfrm>
                <a:off x="1424" y="300"/>
                <a:ext cx="45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D60093"/>
                    </a:solidFill>
                    <a:effectLst/>
                    <a:latin typeface="Arial" pitchFamily="34" charset="0"/>
                  </a:rPr>
                  <a:t>ек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6" name="Group 71"/>
              <p:cNvGrpSpPr>
                <a:grpSpLocks/>
              </p:cNvGrpSpPr>
              <p:nvPr/>
            </p:nvGrpSpPr>
            <p:grpSpPr bwMode="auto">
              <a:xfrm>
                <a:off x="1474" y="255"/>
                <a:ext cx="317" cy="181"/>
                <a:chOff x="1474" y="255"/>
                <a:chExt cx="317" cy="181"/>
              </a:xfrm>
            </p:grpSpPr>
            <p:sp>
              <p:nvSpPr>
                <p:cNvPr id="7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4" y="255"/>
                  <a:ext cx="136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" name="Line 73"/>
                <p:cNvSpPr>
                  <a:spLocks noChangeShapeType="1"/>
                </p:cNvSpPr>
                <p:nvPr/>
              </p:nvSpPr>
              <p:spPr bwMode="auto">
                <a:xfrm>
                  <a:off x="1610" y="255"/>
                  <a:ext cx="181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4787900" y="261937"/>
            <a:ext cx="2808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листоч__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4859338" y="1294660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билет__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 Box 104"/>
          <p:cNvSpPr txBox="1">
            <a:spLocks noChangeArrowheads="1"/>
          </p:cNvSpPr>
          <p:nvPr/>
        </p:nvSpPr>
        <p:spPr bwMode="auto">
          <a:xfrm>
            <a:off x="785786" y="2322525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песоч__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2928926" y="179385"/>
            <a:ext cx="1008063" cy="901921"/>
            <a:chOff x="1429" y="211"/>
            <a:chExt cx="635" cy="554"/>
          </a:xfrm>
        </p:grpSpPr>
        <p:sp>
          <p:nvSpPr>
            <p:cNvPr id="40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err="1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ек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42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4" name="Text Box 110"/>
          <p:cNvSpPr txBox="1">
            <a:spLocks noChangeArrowheads="1"/>
          </p:cNvSpPr>
          <p:nvPr/>
        </p:nvSpPr>
        <p:spPr bwMode="auto">
          <a:xfrm>
            <a:off x="4859338" y="2419352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зуб__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Рисунок 9" descr="Helper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D985A"/>
              </a:clrFrom>
              <a:clrTo>
                <a:srgbClr val="6D985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679950"/>
            <a:ext cx="19669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53"/>
          <p:cNvGrpSpPr/>
          <p:nvPr/>
        </p:nvGrpSpPr>
        <p:grpSpPr>
          <a:xfrm>
            <a:off x="3500430" y="3929066"/>
            <a:ext cx="1643073" cy="2357454"/>
            <a:chOff x="3284530" y="3357562"/>
            <a:chExt cx="1512887" cy="2820987"/>
          </a:xfrm>
        </p:grpSpPr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787" y="363"/>
                </a:cxn>
                <a:cxn ang="0">
                  <a:pos x="106" y="635"/>
                </a:cxn>
                <a:cxn ang="0">
                  <a:pos x="152" y="409"/>
                </a:cxn>
                <a:cxn ang="0">
                  <a:pos x="61" y="40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77"/>
          <p:cNvGrpSpPr/>
          <p:nvPr/>
        </p:nvGrpSpPr>
        <p:grpSpPr>
          <a:xfrm>
            <a:off x="5643570" y="5143512"/>
            <a:ext cx="1143008" cy="1071570"/>
            <a:chOff x="3857620" y="5357826"/>
            <a:chExt cx="1143007" cy="1000132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857620" y="5357826"/>
              <a:ext cx="857256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3929058" y="5500702"/>
              <a:ext cx="1071569" cy="785813"/>
              <a:chOff x="1429" y="255"/>
              <a:chExt cx="635" cy="495"/>
            </a:xfrm>
          </p:grpSpPr>
          <p:sp>
            <p:nvSpPr>
              <p:cNvPr id="64" name="Text Box 82"/>
              <p:cNvSpPr txBox="1">
                <a:spLocks noChangeArrowheads="1"/>
              </p:cNvSpPr>
              <p:nvPr/>
            </p:nvSpPr>
            <p:spPr bwMode="auto">
              <a:xfrm>
                <a:off x="1429" y="308"/>
                <a:ext cx="63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D60093"/>
                    </a:solidFill>
                    <a:effectLst/>
                    <a:latin typeface="Arial" pitchFamily="34" charset="0"/>
                  </a:rPr>
                  <a:t>ик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1474" y="255"/>
                <a:ext cx="317" cy="181"/>
                <a:chOff x="1474" y="255"/>
                <a:chExt cx="317" cy="181"/>
              </a:xfrm>
            </p:grpSpPr>
            <p:sp>
              <p:nvSpPr>
                <p:cNvPr id="6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474" y="255"/>
                  <a:ext cx="136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Line 85"/>
                <p:cNvSpPr>
                  <a:spLocks noChangeShapeType="1"/>
                </p:cNvSpPr>
                <p:nvPr/>
              </p:nvSpPr>
              <p:spPr bwMode="auto">
                <a:xfrm>
                  <a:off x="1610" y="255"/>
                  <a:ext cx="181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" name="Группа 74"/>
          <p:cNvGrpSpPr/>
          <p:nvPr/>
        </p:nvGrpSpPr>
        <p:grpSpPr>
          <a:xfrm>
            <a:off x="357158" y="285728"/>
            <a:ext cx="500066" cy="820723"/>
            <a:chOff x="3284530" y="3357562"/>
            <a:chExt cx="1512887" cy="2820987"/>
          </a:xfrm>
        </p:grpSpPr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787" y="363"/>
                </a:cxn>
                <a:cxn ang="0">
                  <a:pos x="106" y="635"/>
                </a:cxn>
                <a:cxn ang="0">
                  <a:pos x="152" y="409"/>
                </a:cxn>
                <a:cxn ang="0">
                  <a:pos x="61" y="40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 Box 80"/>
          <p:cNvSpPr txBox="1">
            <a:spLocks noChangeArrowheads="1"/>
          </p:cNvSpPr>
          <p:nvPr/>
        </p:nvSpPr>
        <p:spPr bwMode="auto">
          <a:xfrm>
            <a:off x="857224" y="1250955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стол__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Группа 100"/>
          <p:cNvGrpSpPr/>
          <p:nvPr/>
        </p:nvGrpSpPr>
        <p:grpSpPr>
          <a:xfrm>
            <a:off x="2214546" y="1108079"/>
            <a:ext cx="1071569" cy="973885"/>
            <a:chOff x="6500262" y="3286124"/>
            <a:chExt cx="1071569" cy="973885"/>
          </a:xfrm>
        </p:grpSpPr>
        <p:sp>
          <p:nvSpPr>
            <p:cNvPr id="102" name="Text Box 82"/>
            <p:cNvSpPr txBox="1">
              <a:spLocks noChangeArrowheads="1"/>
            </p:cNvSpPr>
            <p:nvPr/>
          </p:nvSpPr>
          <p:spPr bwMode="auto">
            <a:xfrm>
              <a:off x="6500262" y="3429012"/>
              <a:ext cx="10715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err="1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ик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Line 84"/>
            <p:cNvSpPr>
              <a:spLocks noChangeShapeType="1"/>
            </p:cNvSpPr>
            <p:nvPr/>
          </p:nvSpPr>
          <p:spPr bwMode="auto">
            <a:xfrm flipV="1">
              <a:off x="6557076" y="3286124"/>
              <a:ext cx="229502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Line 85"/>
            <p:cNvSpPr>
              <a:spLocks noChangeShapeType="1"/>
            </p:cNvSpPr>
            <p:nvPr/>
          </p:nvSpPr>
          <p:spPr bwMode="auto">
            <a:xfrm>
              <a:off x="6786578" y="3286124"/>
              <a:ext cx="305439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104"/>
          <p:cNvGrpSpPr/>
          <p:nvPr/>
        </p:nvGrpSpPr>
        <p:grpSpPr>
          <a:xfrm>
            <a:off x="5786446" y="2285992"/>
            <a:ext cx="1071569" cy="973885"/>
            <a:chOff x="6500262" y="3286124"/>
            <a:chExt cx="1071569" cy="973885"/>
          </a:xfrm>
        </p:grpSpPr>
        <p:sp>
          <p:nvSpPr>
            <p:cNvPr id="106" name="Text Box 82"/>
            <p:cNvSpPr txBox="1">
              <a:spLocks noChangeArrowheads="1"/>
            </p:cNvSpPr>
            <p:nvPr/>
          </p:nvSpPr>
          <p:spPr bwMode="auto">
            <a:xfrm>
              <a:off x="6500262" y="3429012"/>
              <a:ext cx="10715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err="1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ик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Line 84"/>
            <p:cNvSpPr>
              <a:spLocks noChangeShapeType="1"/>
            </p:cNvSpPr>
            <p:nvPr/>
          </p:nvSpPr>
          <p:spPr bwMode="auto">
            <a:xfrm flipV="1">
              <a:off x="6557076" y="3286124"/>
              <a:ext cx="229502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85"/>
            <p:cNvSpPr>
              <a:spLocks noChangeShapeType="1"/>
            </p:cNvSpPr>
            <p:nvPr/>
          </p:nvSpPr>
          <p:spPr bwMode="auto">
            <a:xfrm>
              <a:off x="6786578" y="3286124"/>
              <a:ext cx="305439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Группа 108"/>
          <p:cNvGrpSpPr/>
          <p:nvPr/>
        </p:nvGrpSpPr>
        <p:grpSpPr>
          <a:xfrm>
            <a:off x="6572265" y="1169231"/>
            <a:ext cx="1071569" cy="973885"/>
            <a:chOff x="6500262" y="3286124"/>
            <a:chExt cx="1071569" cy="973885"/>
          </a:xfrm>
        </p:grpSpPr>
        <p:sp>
          <p:nvSpPr>
            <p:cNvPr id="110" name="Text Box 82"/>
            <p:cNvSpPr txBox="1">
              <a:spLocks noChangeArrowheads="1"/>
            </p:cNvSpPr>
            <p:nvPr/>
          </p:nvSpPr>
          <p:spPr bwMode="auto">
            <a:xfrm>
              <a:off x="6500262" y="3429012"/>
              <a:ext cx="10715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err="1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ик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Line 84"/>
            <p:cNvSpPr>
              <a:spLocks noChangeShapeType="1"/>
            </p:cNvSpPr>
            <p:nvPr/>
          </p:nvSpPr>
          <p:spPr bwMode="auto">
            <a:xfrm flipV="1">
              <a:off x="6557076" y="3286124"/>
              <a:ext cx="229502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85"/>
            <p:cNvSpPr>
              <a:spLocks noChangeShapeType="1"/>
            </p:cNvSpPr>
            <p:nvPr/>
          </p:nvSpPr>
          <p:spPr bwMode="auto">
            <a:xfrm>
              <a:off x="6786578" y="3286124"/>
              <a:ext cx="305439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2428860" y="2251087"/>
            <a:ext cx="1008063" cy="901921"/>
            <a:chOff x="1429" y="211"/>
            <a:chExt cx="635" cy="554"/>
          </a:xfrm>
        </p:grpSpPr>
        <p:sp>
          <p:nvSpPr>
            <p:cNvPr id="114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err="1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ек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116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6786578" y="142852"/>
            <a:ext cx="1008063" cy="901921"/>
            <a:chOff x="1429" y="211"/>
            <a:chExt cx="635" cy="554"/>
          </a:xfrm>
        </p:grpSpPr>
        <p:sp>
          <p:nvSpPr>
            <p:cNvPr id="119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err="1" smtClean="0">
                  <a:ln>
                    <a:noFill/>
                  </a:ln>
                  <a:solidFill>
                    <a:srgbClr val="D60093"/>
                  </a:solidFill>
                  <a:effectLst/>
                  <a:latin typeface="Arial" pitchFamily="34" charset="0"/>
                </a:rPr>
                <a:t>ек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4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121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5" name="Группа 124"/>
          <p:cNvGrpSpPr/>
          <p:nvPr/>
        </p:nvGrpSpPr>
        <p:grpSpPr>
          <a:xfrm>
            <a:off x="6643702" y="4071942"/>
            <a:ext cx="1428760" cy="2006451"/>
            <a:chOff x="7215206" y="4071942"/>
            <a:chExt cx="1428760" cy="2006451"/>
          </a:xfrm>
        </p:grpSpPr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44" y="273"/>
                </a:cxn>
                <a:cxn ang="0">
                  <a:pos x="0" y="454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125"/>
          <p:cNvGrpSpPr/>
          <p:nvPr/>
        </p:nvGrpSpPr>
        <p:grpSpPr>
          <a:xfrm>
            <a:off x="8072462" y="357166"/>
            <a:ext cx="500066" cy="820723"/>
            <a:chOff x="3284530" y="3357562"/>
            <a:chExt cx="1512887" cy="2820987"/>
          </a:xfrm>
        </p:grpSpPr>
        <p:sp>
          <p:nvSpPr>
            <p:cNvPr id="127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787" y="363"/>
                </a:cxn>
                <a:cxn ang="0">
                  <a:pos x="106" y="635"/>
                </a:cxn>
                <a:cxn ang="0">
                  <a:pos x="152" y="409"/>
                </a:cxn>
                <a:cxn ang="0">
                  <a:pos x="61" y="40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" name="Группа 128"/>
          <p:cNvGrpSpPr/>
          <p:nvPr/>
        </p:nvGrpSpPr>
        <p:grpSpPr>
          <a:xfrm>
            <a:off x="214282" y="2500306"/>
            <a:ext cx="500066" cy="820723"/>
            <a:chOff x="3284530" y="3357562"/>
            <a:chExt cx="1512887" cy="2820987"/>
          </a:xfrm>
        </p:grpSpPr>
        <p:sp>
          <p:nvSpPr>
            <p:cNvPr id="130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787" y="363"/>
                </a:cxn>
                <a:cxn ang="0">
                  <a:pos x="106" y="635"/>
                </a:cxn>
                <a:cxn ang="0">
                  <a:pos x="152" y="409"/>
                </a:cxn>
                <a:cxn ang="0">
                  <a:pos x="61" y="40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Группа 137"/>
          <p:cNvGrpSpPr/>
          <p:nvPr/>
        </p:nvGrpSpPr>
        <p:grpSpPr>
          <a:xfrm>
            <a:off x="357158" y="1428736"/>
            <a:ext cx="500034" cy="714380"/>
            <a:chOff x="7215206" y="4071942"/>
            <a:chExt cx="1428760" cy="2006451"/>
          </a:xfrm>
        </p:grpSpPr>
        <p:sp>
          <p:nvSpPr>
            <p:cNvPr id="139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44" y="273"/>
                </a:cxn>
                <a:cxn ang="0">
                  <a:pos x="0" y="454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Группа 89"/>
          <p:cNvGrpSpPr/>
          <p:nvPr/>
        </p:nvGrpSpPr>
        <p:grpSpPr>
          <a:xfrm>
            <a:off x="8072462" y="1500174"/>
            <a:ext cx="500034" cy="714380"/>
            <a:chOff x="7215206" y="4071942"/>
            <a:chExt cx="1428760" cy="2006451"/>
          </a:xfrm>
        </p:grpSpPr>
        <p:sp>
          <p:nvSpPr>
            <p:cNvPr id="91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44" y="273"/>
                </a:cxn>
                <a:cxn ang="0">
                  <a:pos x="0" y="454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Группа 92"/>
          <p:cNvGrpSpPr/>
          <p:nvPr/>
        </p:nvGrpSpPr>
        <p:grpSpPr>
          <a:xfrm>
            <a:off x="8001024" y="2643182"/>
            <a:ext cx="500034" cy="714380"/>
            <a:chOff x="7215206" y="4071942"/>
            <a:chExt cx="1428760" cy="2006451"/>
          </a:xfrm>
        </p:grpSpPr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44" y="273"/>
                </a:cxn>
                <a:cxn ang="0">
                  <a:pos x="0" y="454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6" name="Прямоугольная выноска 95"/>
          <p:cNvSpPr/>
          <p:nvPr/>
        </p:nvSpPr>
        <p:spPr>
          <a:xfrm>
            <a:off x="1714480" y="3286124"/>
            <a:ext cx="6000792" cy="1643074"/>
          </a:xfrm>
          <a:prstGeom prst="wedgeRectCallout">
            <a:avLst>
              <a:gd name="adj1" fmla="val -57304"/>
              <a:gd name="adj2" fmla="val 7801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6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Управляющая кнопка: справка 96">
            <a:hlinkClick r:id="rId4" action="ppaction://hlinksldjump" highlightClick="1"/>
          </p:cNvPr>
          <p:cNvSpPr/>
          <p:nvPr/>
        </p:nvSpPr>
        <p:spPr>
          <a:xfrm>
            <a:off x="1428728" y="5857892"/>
            <a:ext cx="642942" cy="785794"/>
          </a:xfrm>
          <a:prstGeom prst="actionButtonHelp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6776" y="6072206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300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-8.33333E-7 -0.97549 " pathEditMode="relative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0578E-6 L 1.94444E-6 -0.96486 " pathEditMode="relative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815E-6 L -1.94444E-6 -0.95446 " pathEditMode="relative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51445E-7 L 2.5E-6 -0.9754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5896E-6 L -3.05556E-6 -0.96485 " pathEditMode="relative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1676E-6 L 8.33333E-7 -0.97526 " pathEditMode="relative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что каждый суффикс имеет своё значение. Большую строительную работу выполняют суффиксы. Они из одних слов могут сделать другие. Суффиксы могут придавать словам самые разные смысловые оттенки. Например; показать большой предмет или маленький, симпатичный или противный.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Сегодня на уроке: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  </a:t>
            </a:r>
            <a:r>
              <a:rPr lang="ru-RU" sz="4000" b="1" dirty="0" smtClean="0"/>
              <a:t>Я узнал …</a:t>
            </a:r>
            <a:br>
              <a:rPr lang="ru-RU" sz="4000" b="1" dirty="0" smtClean="0"/>
            </a:br>
            <a:r>
              <a:rPr lang="ru-RU" sz="4000" b="1" dirty="0" smtClean="0"/>
              <a:t>   Я понял …</a:t>
            </a:r>
            <a:br>
              <a:rPr lang="ru-RU" sz="4000" b="1" dirty="0" smtClean="0"/>
            </a:br>
            <a:r>
              <a:rPr lang="ru-RU" sz="4000" b="1" dirty="0" smtClean="0"/>
              <a:t>  Мне понравилось …</a:t>
            </a:r>
            <a:br>
              <a:rPr lang="ru-RU" sz="4000" b="1" dirty="0" smtClean="0"/>
            </a:br>
            <a:r>
              <a:rPr lang="ru-RU" sz="4000" b="1" dirty="0" smtClean="0"/>
              <a:t>  Было трудно… </a:t>
            </a:r>
            <a:br>
              <a:rPr lang="ru-RU" sz="4000" b="1" dirty="0" smtClean="0"/>
            </a:br>
            <a:r>
              <a:rPr lang="ru-RU" sz="4000" b="1" dirty="0" smtClean="0"/>
              <a:t>  Для меня было открытием, что…</a:t>
            </a:r>
            <a:br>
              <a:rPr lang="ru-RU" sz="4000" b="1" dirty="0" smtClean="0"/>
            </a:br>
            <a:r>
              <a:rPr lang="ru-RU" sz="4000" b="1" dirty="0" smtClean="0"/>
              <a:t>  Могу порадоваться успехам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Monotype Corsiva"/>
              </a:rPr>
              <a:t>ЛЕСТНИЦА УСПЕХА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6429388" y="2786058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5715008" y="3500438"/>
            <a:ext cx="1490674" cy="619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214678" y="5643578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179885" y="4964123"/>
            <a:ext cx="135732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857752" y="4286256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2060848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357562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714884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4725144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4280" y="4877544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2632" y="2213248"/>
            <a:ext cx="937636" cy="6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77f0857764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06387" y="121443"/>
            <a:ext cx="3365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65275" y="1750218"/>
            <a:ext cx="7272337" cy="25923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Спасибо за урок!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14818"/>
            <a:ext cx="22621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0066"/>
                </a:solidFill>
              </a:rPr>
              <a:t>Ссылки: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sq-AL" sz="2000" u="sng" dirty="0" smtClean="0">
                <a:hlinkClick r:id="rId2"/>
              </a:rPr>
              <a:t>http://damochka.ru/images/photo/forum/upload/post-47-1319458982.png</a:t>
            </a:r>
            <a:r>
              <a:rPr lang="ru-RU" sz="2000" dirty="0" smtClean="0"/>
              <a:t> - кот</a:t>
            </a:r>
          </a:p>
          <a:p>
            <a:r>
              <a:rPr lang="sq-AL" sz="2000" u="sng" dirty="0" smtClean="0">
                <a:hlinkClick r:id="rId3"/>
              </a:rPr>
              <a:t>http://img0.bloggum.com/upload/lib/img/5018/500/r_tdv2x961wbk6isqc4j58.jpg</a:t>
            </a:r>
            <a:r>
              <a:rPr lang="ru-RU" sz="2000" dirty="0" smtClean="0"/>
              <a:t> - слон</a:t>
            </a:r>
          </a:p>
          <a:p>
            <a:r>
              <a:rPr lang="sq-AL" sz="2000" u="sng" dirty="0" smtClean="0">
                <a:hlinkClick r:id="rId4"/>
              </a:rPr>
              <a:t>http://img169.imageshack.us/img169/3782/ur72.jpg</a:t>
            </a:r>
            <a:r>
              <a:rPr lang="ru-RU" sz="2000" dirty="0" smtClean="0"/>
              <a:t> - дом</a:t>
            </a:r>
          </a:p>
          <a:p>
            <a:r>
              <a:rPr lang="sq-AL" sz="2000" u="sng" dirty="0" smtClean="0">
                <a:hlinkClick r:id="rId5"/>
              </a:rPr>
              <a:t>http://www.mouschool12.ucoz.ru/photos/novosti_2010-11/Solnishno.png</a:t>
            </a:r>
            <a:r>
              <a:rPr lang="ru-RU" sz="2000" dirty="0" smtClean="0"/>
              <a:t> - солнышко</a:t>
            </a:r>
          </a:p>
          <a:p>
            <a:r>
              <a:rPr lang="en-US" sz="2000" u="sng" dirty="0" err="1" smtClean="0">
                <a:hlinkClick r:id="rId6"/>
              </a:rPr>
              <a:t>ttp</a:t>
            </a:r>
            <a:r>
              <a:rPr lang="ru-RU" sz="2000" u="sng" dirty="0" smtClean="0">
                <a:hlinkClick r:id="rId6"/>
              </a:rPr>
              <a:t>://</a:t>
            </a:r>
            <a:r>
              <a:rPr lang="en-US" sz="2000" u="sng" dirty="0" smtClean="0">
                <a:hlinkClick r:id="rId6"/>
              </a:rPr>
              <a:t>s</a:t>
            </a:r>
            <a:r>
              <a:rPr lang="ru-RU" sz="2000" u="sng" dirty="0" smtClean="0">
                <a:hlinkClick r:id="rId6"/>
              </a:rPr>
              <a:t>52.</a:t>
            </a:r>
            <a:r>
              <a:rPr lang="en-US" sz="2000" u="sng" dirty="0" err="1" smtClean="0">
                <a:hlinkClick r:id="rId6"/>
              </a:rPr>
              <a:t>radikal</a:t>
            </a:r>
            <a:r>
              <a:rPr lang="ru-RU" sz="2000" u="sng" dirty="0" smtClean="0">
                <a:hlinkClick r:id="rId6"/>
              </a:rPr>
              <a:t>.</a:t>
            </a:r>
            <a:r>
              <a:rPr lang="en-US" sz="2000" u="sng" dirty="0" err="1" smtClean="0">
                <a:hlinkClick r:id="rId6"/>
              </a:rPr>
              <a:t>ru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err="1" smtClean="0">
                <a:hlinkClick r:id="rId6"/>
              </a:rPr>
              <a:t>i</a:t>
            </a:r>
            <a:r>
              <a:rPr lang="ru-RU" sz="2000" u="sng" dirty="0" smtClean="0">
                <a:hlinkClick r:id="rId6"/>
              </a:rPr>
              <a:t>137/0811/09/7158</a:t>
            </a:r>
            <a:r>
              <a:rPr lang="en-US" sz="2000" u="sng" dirty="0" smtClean="0">
                <a:hlinkClick r:id="rId6"/>
              </a:rPr>
              <a:t>a</a:t>
            </a:r>
            <a:r>
              <a:rPr lang="ru-RU" sz="2000" u="sng" dirty="0" smtClean="0">
                <a:hlinkClick r:id="rId6"/>
              </a:rPr>
              <a:t>9878</a:t>
            </a:r>
            <a:r>
              <a:rPr lang="en-US" sz="2000" u="sng" dirty="0" err="1" smtClean="0">
                <a:hlinkClick r:id="rId6"/>
              </a:rPr>
              <a:t>ebe</a:t>
            </a:r>
            <a:r>
              <a:rPr lang="ru-RU" sz="2000" u="sng" dirty="0" smtClean="0">
                <a:hlinkClick r:id="rId6"/>
              </a:rPr>
              <a:t>.</a:t>
            </a:r>
            <a:r>
              <a:rPr lang="en-US" sz="2000" u="sng" dirty="0" err="1" smtClean="0">
                <a:hlinkClick r:id="rId6"/>
              </a:rPr>
              <a:t>png</a:t>
            </a:r>
            <a:r>
              <a:rPr lang="ru-RU" sz="2000" dirty="0" smtClean="0"/>
              <a:t> –смайлик</a:t>
            </a:r>
          </a:p>
          <a:p>
            <a:r>
              <a:rPr lang="sq-AL" sz="2000" u="sng" dirty="0" smtClean="0">
                <a:hlinkClick r:id="rId7"/>
              </a:rPr>
              <a:t>http://stat17.privet.ru/lr/0932d9170b0a3f34046e6a4fcac6df40</a:t>
            </a:r>
            <a:r>
              <a:rPr lang="ru-RU" sz="2000" dirty="0" smtClean="0"/>
              <a:t> - смайлик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Двадцать восьмое февраля.</a:t>
            </a:r>
            <a:br>
              <a:rPr lang="ru-RU" sz="3600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Классная работа.</a:t>
            </a:r>
            <a:r>
              <a:rPr lang="ru-RU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ru-RU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Минутка чистописания.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Ии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и(5)  ч (1)   с(3) т(4)  а (2</a:t>
            </a:r>
            <a:r>
              <a:rPr lang="ru-RU" sz="4400" dirty="0" smtClean="0"/>
              <a:t>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cs typeface="Times New Roman" pitchFamily="18" charset="0"/>
              </a:rPr>
              <a:t>Части:</a:t>
            </a:r>
            <a:endParaRPr lang="ru-RU" sz="5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5400" b="1" dirty="0" smtClean="0">
                <a:cs typeface="Times New Roman" pitchFamily="18" charset="0"/>
              </a:rPr>
              <a:t>  Воинская,   речи,   слова,   чего-либо…</a:t>
            </a:r>
            <a:endParaRPr lang="ru-RU" sz="5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Корень. Приставка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основа слова, главная общая часть слова. В ней заключён основной смысл слова.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часть слова, стоит перед корнем и служит для образования новых слов.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Запомнить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 приставка – приставлена к корню.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Подсказка: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cs typeface="Times New Roman" pitchFamily="18" charset="0"/>
              </a:rPr>
              <a:t>   Попробуйте вот с частичкой </a:t>
            </a:r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К</a:t>
            </a:r>
            <a:r>
              <a:rPr lang="ru-RU" sz="4400" b="1" dirty="0" smtClean="0">
                <a:cs typeface="Times New Roman" pitchFamily="18" charset="0"/>
              </a:rPr>
              <a:t>  и со словами (</a:t>
            </a:r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лапа, шляпа, голубь, книга</a:t>
            </a:r>
            <a:r>
              <a:rPr lang="ru-RU" sz="4400" b="1" dirty="0" smtClean="0">
                <a:cs typeface="Times New Roman" pitchFamily="18" charset="0"/>
              </a:rPr>
              <a:t>)  проделать работу и о чем-то сделать сообщение. 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Какую цель вы перед собой поставите?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1. Узнать, что эта за частица слова ?</a:t>
            </a:r>
          </a:p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2. Где стоит?</a:t>
            </a:r>
          </a:p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3. Какое имеет значение?</a:t>
            </a:r>
          </a:p>
          <a:p>
            <a:pPr>
              <a:buNone/>
            </a:pPr>
            <a:r>
              <a:rPr lang="ru-RU" sz="3600" b="1" dirty="0" smtClean="0">
                <a:cs typeface="Times New Roman" pitchFamily="18" charset="0"/>
              </a:rPr>
              <a:t>4. Как обозначается?</a:t>
            </a:r>
            <a:endParaRPr lang="ru-RU" sz="3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052513"/>
            <a:ext cx="8459788" cy="5073650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b="1" dirty="0" smtClean="0">
                <a:cs typeface="Times New Roman" pitchFamily="18" charset="0"/>
              </a:rPr>
              <a:t>Лапка, шляпка, </a:t>
            </a:r>
          </a:p>
          <a:p>
            <a:pPr>
              <a:buNone/>
            </a:pPr>
            <a:r>
              <a:rPr lang="ru-RU" sz="7200" b="1" dirty="0" smtClean="0">
                <a:cs typeface="Times New Roman" pitchFamily="18" charset="0"/>
              </a:rPr>
              <a:t>    голубка, книжка</a:t>
            </a:r>
            <a:endParaRPr lang="ru-RU" sz="7200" b="1" dirty="0">
              <a:cs typeface="Times New Roman" pitchFamily="18" charset="0"/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3995936" y="2276872"/>
            <a:ext cx="1922512" cy="1080120"/>
          </a:xfrm>
          <a:prstGeom prst="arc">
            <a:avLst>
              <a:gd name="adj1" fmla="val 10820100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7" name="Дуга 6"/>
          <p:cNvSpPr/>
          <p:nvPr/>
        </p:nvSpPr>
        <p:spPr>
          <a:xfrm>
            <a:off x="827584" y="2348880"/>
            <a:ext cx="1922512" cy="936104"/>
          </a:xfrm>
          <a:prstGeom prst="arc">
            <a:avLst>
              <a:gd name="adj1" fmla="val 11210431"/>
              <a:gd name="adj2" fmla="val 2114383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8" name="Дуга 7"/>
          <p:cNvSpPr/>
          <p:nvPr/>
        </p:nvSpPr>
        <p:spPr>
          <a:xfrm>
            <a:off x="4427984" y="3717032"/>
            <a:ext cx="1922512" cy="1016496"/>
          </a:xfrm>
          <a:prstGeom prst="arc">
            <a:avLst>
              <a:gd name="adj1" fmla="val 11446002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sp>
        <p:nvSpPr>
          <p:cNvPr id="9" name="Дуга 8"/>
          <p:cNvSpPr/>
          <p:nvPr/>
        </p:nvSpPr>
        <p:spPr>
          <a:xfrm>
            <a:off x="1115616" y="3645024"/>
            <a:ext cx="1922512" cy="1024880"/>
          </a:xfrm>
          <a:prstGeom prst="arc">
            <a:avLst>
              <a:gd name="adj1" fmla="val 10932852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699792" y="2348880"/>
            <a:ext cx="216024" cy="5040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15816" y="2276872"/>
            <a:ext cx="216024" cy="5760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347864" y="3645024"/>
            <a:ext cx="216024" cy="5760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131840" y="3645024"/>
            <a:ext cx="216024" cy="5040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04248" y="3645024"/>
            <a:ext cx="216024" cy="5760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588224" y="3645024"/>
            <a:ext cx="216024" cy="5040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012160" y="2276872"/>
            <a:ext cx="216024" cy="5040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00192" y="2276872"/>
            <a:ext cx="216024" cy="5760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D:\Документы\школа\фото и картинки\из презентаций\Рисунок30.emf"/>
          <p:cNvPicPr/>
          <p:nvPr/>
        </p:nvPicPr>
        <p:blipFill>
          <a:blip r:embed="rId2" cstate="print"/>
          <a:srcRect b="24242"/>
          <a:stretch>
            <a:fillRect/>
          </a:stretch>
        </p:blipFill>
        <p:spPr bwMode="auto">
          <a:xfrm>
            <a:off x="6948264" y="908720"/>
            <a:ext cx="1570567" cy="143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Наблюдения.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490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275856" y="2060848"/>
            <a:ext cx="273630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слова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300192" y="4077072"/>
            <a:ext cx="1872208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Имеет значение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27584" y="4149080"/>
            <a:ext cx="2592288" cy="115212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образования новых слов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779912" y="4293096"/>
            <a:ext cx="1944216" cy="9361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корня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462"/>
            <a:ext cx="4908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644280" y="3221360"/>
            <a:ext cx="2088232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Суффикс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571</Words>
  <Application>Microsoft Office PowerPoint</Application>
  <PresentationFormat>Экран (4:3)</PresentationFormat>
  <Paragraphs>169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 для начальной школы</vt:lpstr>
      <vt:lpstr>Слайд 1</vt:lpstr>
      <vt:lpstr>Слайд 2</vt:lpstr>
      <vt:lpstr> Двадцать восьмое февраля. Классная работа. </vt:lpstr>
      <vt:lpstr>Части:</vt:lpstr>
      <vt:lpstr>Корень. Приставка. </vt:lpstr>
      <vt:lpstr>Подсказка:</vt:lpstr>
      <vt:lpstr>Какую цель вы перед собой поставите?</vt:lpstr>
      <vt:lpstr>Слайд 8</vt:lpstr>
      <vt:lpstr>Наблюдения.</vt:lpstr>
      <vt:lpstr>Где стоит суффикс?</vt:lpstr>
      <vt:lpstr>Слайд 11</vt:lpstr>
      <vt:lpstr>Слайд 12</vt:lpstr>
      <vt:lpstr>Слайд 13</vt:lpstr>
      <vt:lpstr>Слайд 14</vt:lpstr>
      <vt:lpstr>Слайд 15</vt:lpstr>
      <vt:lpstr>Вывод: суффиксы  ик – ишк – ин – ищ </vt:lpstr>
      <vt:lpstr>Выделить корень</vt:lpstr>
      <vt:lpstr>Слайд 18</vt:lpstr>
      <vt:lpstr>Слайд 19</vt:lpstr>
      <vt:lpstr>Вывод:</vt:lpstr>
      <vt:lpstr>Наблюдаем</vt:lpstr>
      <vt:lpstr>Слайд 22</vt:lpstr>
      <vt:lpstr>Слайд 23</vt:lpstr>
      <vt:lpstr>Слайд 24</vt:lpstr>
      <vt:lpstr>                Сегодня на уроке:     Я узнал …    Я понял …   Мне понравилось …   Было трудно…    Для меня было открытием, что…   Могу порадоваться успехам …      </vt:lpstr>
      <vt:lpstr>Слайд 26</vt:lpstr>
      <vt:lpstr>Слайд 27</vt:lpstr>
      <vt:lpstr>Ссылки: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146</cp:revision>
  <dcterms:created xsi:type="dcterms:W3CDTF">2012-01-19T09:22:45Z</dcterms:created>
  <dcterms:modified xsi:type="dcterms:W3CDTF">2014-05-12T20:49:03Z</dcterms:modified>
</cp:coreProperties>
</file>