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305" r:id="rId5"/>
    <p:sldId id="287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273" r:id="rId22"/>
    <p:sldId id="275" r:id="rId23"/>
    <p:sldId id="277" r:id="rId24"/>
    <p:sldId id="279" r:id="rId25"/>
    <p:sldId id="281" r:id="rId26"/>
    <p:sldId id="283" r:id="rId27"/>
    <p:sldId id="285" r:id="rId28"/>
    <p:sldId id="288" r:id="rId29"/>
    <p:sldId id="290" r:id="rId30"/>
    <p:sldId id="292" r:id="rId31"/>
    <p:sldId id="294" r:id="rId32"/>
    <p:sldId id="296" r:id="rId33"/>
    <p:sldId id="298" r:id="rId34"/>
    <p:sldId id="300" r:id="rId35"/>
    <p:sldId id="302" r:id="rId36"/>
    <p:sldId id="304" r:id="rId37"/>
    <p:sldId id="308" r:id="rId38"/>
    <p:sldId id="263" r:id="rId39"/>
    <p:sldId id="262" r:id="rId40"/>
    <p:sldId id="261" r:id="rId41"/>
    <p:sldId id="335" r:id="rId42"/>
    <p:sldId id="309" r:id="rId43"/>
    <p:sldId id="266" r:id="rId44"/>
    <p:sldId id="310" r:id="rId45"/>
    <p:sldId id="270" r:id="rId46"/>
    <p:sldId id="27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F2F65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F82E-9261-4595-A949-8D04DC9B676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F49F-7AB5-4833-9FD7-BBD191AD6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8DB8-2437-4F7F-989C-8305ABED42FE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768A-E46C-4D21-B35D-30FC23B48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D42B5-910F-47A7-B9BA-38EBCC917444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79BA-C570-4F1B-AE68-79BF93CAC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57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152525"/>
            <a:ext cx="7924800" cy="5248275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9913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F736-3BF9-4054-86B5-916ED76F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8FA4-1B72-4960-8464-FF8C1CDC8D02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9AE6-00AF-4C6F-B486-C7D5330A9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6559-3CAD-40FD-8099-E489D7D8CCB2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1317-26C8-4EE8-891A-2E747B0BF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D037-DC4E-4F81-A3AA-3C1F1F6EA84A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227A-B001-4E37-A18A-91F939444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EC34-B3CA-403E-BED5-43D76069C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7208-20E1-4473-B784-2FE4EF221378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4A98-6215-4389-AA98-4E569C7354AB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CCB3-DFA1-43F9-86A8-1250DA867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E998-38DA-4156-9F98-193EA15B12B9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950F-780D-4AD5-A7C2-DDC1A6DA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A06D-F486-4BDF-9E39-A0F19799381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0673-F094-4675-AAB9-7346396D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4D28-B41F-4FF4-BF23-23FFC550BF5D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1D8A-0A34-434E-9013-B1158270E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E7526-1839-46B8-8839-94E1B0A097A3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651FFC-E11A-4305-9C11-6AA57638B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79;&#1072;&#1082;&#1086;&#1085;&#1099;%20&#1085;&#1100;&#1102;&#1090;&#1086;&#1085;&#1072;%20&#1085;&#1072;%2015.11\&#1058;&#1088;&#1077;&#1090;&#1110;&#1081;+&#1079;&#1072;&#1082;&#1086;&#1085;+&#1053;&#1100;&#1102;&#1090;&#1086;&#1085;&#1072;_WMV%20V9.wm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0;&#1085;&#1090;&#1077;&#1075;&#1088;&#1080;&#1088;&#1086;&#1074;&#1072;&#1085;&#1085;&#1099;&#1077;%20&#1091;&#1088;&#1086;&#1082;&#1080;\&#1054;&#1058;&#1050;&#1056;&#1067;&#1058;&#1067;&#1049;%20&#1059;&#1056;&#1054;&#1050;\&#1084;&#1091;&#1079;&#1099;&#1082;&#1072;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071563" y="357188"/>
            <a:ext cx="7072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2060"/>
                </a:solidFill>
                <a:latin typeface="Constantia" pitchFamily="18" charset="0"/>
              </a:rPr>
              <a:t>«Не знаю, чем я могу казаться миру, но самому себе я кажусь мальчиком, играющим у моря, которому удалось найти более красивый камешек, чем другим, в то время как великий океан истины расстилается передо мной неисследованным»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63513"/>
          </a:xfrm>
        </p:spPr>
        <p:txBody>
          <a:bodyPr wrap="square" lIns="45720" tIns="45720" rIns="4572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3700" smtClean="0">
              <a:ln>
                <a:noFill/>
              </a:ln>
              <a:effectLst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42938"/>
            <a:ext cx="3328988" cy="2571750"/>
          </a:xfrm>
        </p:spPr>
        <p:txBody>
          <a:bodyPr/>
          <a:lstStyle/>
          <a:p>
            <a:pPr marL="419100" indent="-382588"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Ньютон родился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декабря 1642 года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новому стилю  4 января 1643 года). Его отец был богатым фермером. За три месяца до рождения Исаака отец умер.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вышла второй раз замуж , когда мальчику было 3 года. С этого времени Исаак Ньютон воспитывался у бабушки.</a:t>
            </a:r>
          </a:p>
        </p:txBody>
      </p:sp>
      <p:pic>
        <p:nvPicPr>
          <p:cNvPr id="23555" name="Picture 2" descr="G:\ньютон\дом ньтона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500063"/>
            <a:ext cx="5429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3043238" cy="5840413"/>
          </a:xfrm>
        </p:spPr>
        <p:txBody>
          <a:bodyPr/>
          <a:lstStyle/>
          <a:p>
            <a:pPr marL="419100" indent="-382588">
              <a:lnSpc>
                <a:spcPct val="90000"/>
              </a:lnSpc>
            </a:pPr>
            <a:endParaRPr lang="ru-RU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5 июня 1661 года в возрасте 17 лет он поступает в колледж Святой Троицы при Кембриджском университете в качестве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субсайзера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( так назывались бедные студенты, выполнявшие для заработка обязанности слуг в колледже), а спустя год  он открыл бином Ньютона.</a:t>
            </a:r>
          </a:p>
        </p:txBody>
      </p:sp>
      <p:pic>
        <p:nvPicPr>
          <p:cNvPr id="24579" name="Picture 2" descr="G:\ньютон\колледж 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571500"/>
            <a:ext cx="4143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71500"/>
            <a:ext cx="2757488" cy="5554663"/>
          </a:xfrm>
        </p:spPr>
        <p:txBody>
          <a:bodyPr/>
          <a:lstStyle/>
          <a:p>
            <a:pPr marL="419100" indent="-382588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Здесь в Кембридже он сделал много своих научных открытий, и  стал профессором в 27 лет.</a:t>
            </a:r>
          </a:p>
        </p:txBody>
      </p:sp>
      <p:pic>
        <p:nvPicPr>
          <p:cNvPr id="25603" name="Picture 2" descr="M:\на презентацию\University-of-Cambrid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214313"/>
            <a:ext cx="55721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26626" name="Picture 2" descr="M:\ньютон\ньютон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5996" y="1143000"/>
            <a:ext cx="5139379" cy="5214958"/>
          </a:xfrm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4313" y="1428750"/>
            <a:ext cx="26431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 всемирно известным ,когда открыл закон всемирного тяготения. Согласно легенде это произошло тогда, когда Ньютон увидел падающее яблоко с дерева.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49213"/>
          </a:xfrm>
        </p:spPr>
        <p:txBody>
          <a:bodyPr wrap="square" lIns="45720" tIns="45720" rIns="4572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3700" smtClean="0">
              <a:ln>
                <a:noFill/>
              </a:ln>
              <a:effectLst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09775"/>
            <a:ext cx="3354388" cy="4116388"/>
          </a:xfrm>
        </p:spPr>
        <p:txBody>
          <a:bodyPr/>
          <a:lstStyle/>
          <a:p>
            <a:pPr marL="419100" indent="-382588">
              <a:lnSpc>
                <a:spcPct val="80000"/>
              </a:lnSpc>
            </a:pPr>
            <a:endParaRPr lang="ru-RU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ru-RU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Ньютон был астрономом, который изучил Землю, планеты и звезды. Согласно его теории тяжести яблоко потянулось на поверхность Земли точно так же, как Земля тянется к солнцу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Он  доказывал, что планеты перемещаются вокруг  Солнца в эллипсах. </a:t>
            </a:r>
          </a:p>
          <a:p>
            <a:pPr marL="419100" indent="-382588">
              <a:lnSpc>
                <a:spcPct val="80000"/>
              </a:lnSpc>
            </a:pPr>
            <a:endParaRPr lang="ru-RU" sz="2200" dirty="0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285750"/>
            <a:ext cx="53578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28674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3375" y="500063"/>
            <a:ext cx="4214813" cy="6072187"/>
          </a:xfrm>
        </p:spPr>
      </p:pic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214282" y="1643050"/>
            <a:ext cx="38576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провел эксперименты со светом и узнал, что нормальный свет составлен из многих цветов. Он использовал призмы, чтобы разбить свет в радугу цветов. Ньютон изобрел новый вид телескопа, в котором использовал линзы. Это позволило объектам выглядеть больше.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428625" y="357188"/>
            <a:ext cx="2471738" cy="5811837"/>
          </a:xfrm>
        </p:spPr>
        <p:txBody>
          <a:bodyPr/>
          <a:lstStyle/>
          <a:p>
            <a:pPr marL="419100" indent="-382588"/>
            <a:endParaRPr lang="ru-RU" dirty="0" smtClean="0"/>
          </a:p>
        </p:txBody>
      </p:sp>
      <p:pic>
        <p:nvPicPr>
          <p:cNvPr id="29699" name="Picture 2" descr="G:\ньютон\телескоп ньто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36" y="214290"/>
            <a:ext cx="628654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428596" y="4357694"/>
            <a:ext cx="33575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 гордилась вся Европа. Королева Англии Анна произвела Ньютона в рыцари в 1705 году за его научные открытия.</a:t>
            </a:r>
          </a:p>
        </p:txBody>
      </p:sp>
      <p:pic>
        <p:nvPicPr>
          <p:cNvPr id="30723" name="Picture 2" descr="M:\на презентацию\z_02012009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9063" y="428625"/>
            <a:ext cx="457200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45720" tIns="45720" rIns="45720" bIns="45720" numCol="1" anchor="ctr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 smtClean="0">
              <a:ln>
                <a:noFill/>
              </a:ln>
              <a:effectLst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0" y="3929066"/>
            <a:ext cx="3905250" cy="4678363"/>
          </a:xfrm>
        </p:spPr>
        <p:txBody>
          <a:bodyPr/>
          <a:lstStyle/>
          <a:p>
            <a:pPr marL="419100" indent="-382588"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Исаак Ньютон никогда не был женат. Свои последние дни он провёл недалеко от Винчестера. Умер учёный в ночь с 20 на 21 марта в 1727 году и был похоронен в Вестминстерском Аббатстве</a:t>
            </a:r>
            <a:r>
              <a:rPr lang="ru-RU" sz="1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7" name="Picture 2" descr="G:\ньютон\последние годы ньюто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4463" y="428625"/>
            <a:ext cx="36179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4294967295"/>
          </p:nvPr>
        </p:nvSpPr>
        <p:spPr>
          <a:xfrm>
            <a:off x="428625" y="428625"/>
            <a:ext cx="3114675" cy="5929313"/>
          </a:xfrm>
        </p:spPr>
        <p:txBody>
          <a:bodyPr/>
          <a:lstStyle/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en-US" sz="1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en-US" sz="1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могиле Ньютона написаны слова:« Пусть смертные радуются, что существовало такое украшение человеческого рода».</a:t>
            </a: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Учёные мира считают Исаака Ньютона величайшим гением человечества.</a:t>
            </a:r>
          </a:p>
        </p:txBody>
      </p:sp>
      <p:pic>
        <p:nvPicPr>
          <p:cNvPr id="32770" name="Picture 2" descr="G:\ньютон\могила ньютона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357188"/>
            <a:ext cx="4214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sz="3600" b="1" dirty="0" smtClean="0">
                <a:solidFill>
                  <a:srgbClr val="0070C0"/>
                </a:solidFill>
              </a:rPr>
              <a:t>Александр Поп (английский поэт)так выразил свое восхищение теорией, созданной этим ученым, в стихах (перевод С. Я Маршака):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002060"/>
                </a:solidFill>
              </a:rPr>
              <a:t>      </a:t>
            </a:r>
            <a:r>
              <a:rPr lang="ru-RU" sz="5200" b="1" i="1" dirty="0" smtClean="0">
                <a:solidFill>
                  <a:srgbClr val="002060"/>
                </a:solidFill>
              </a:rPr>
              <a:t>Был этот мир </a:t>
            </a:r>
            <a:br>
              <a:rPr lang="ru-RU" sz="5200" b="1" i="1" dirty="0" smtClean="0">
                <a:solidFill>
                  <a:srgbClr val="002060"/>
                </a:solidFill>
              </a:rPr>
            </a:br>
            <a:r>
              <a:rPr lang="ru-RU" sz="5200" b="1" i="1" dirty="0" smtClean="0">
                <a:solidFill>
                  <a:srgbClr val="002060"/>
                </a:solidFill>
              </a:rPr>
              <a:t>Глубокой тьмой окутан.</a:t>
            </a:r>
            <a:br>
              <a:rPr lang="ru-RU" sz="5200" b="1" i="1" dirty="0" smtClean="0">
                <a:solidFill>
                  <a:srgbClr val="002060"/>
                </a:solidFill>
              </a:rPr>
            </a:br>
            <a:r>
              <a:rPr lang="ru-RU" sz="5200" b="1" i="1" dirty="0" smtClean="0">
                <a:solidFill>
                  <a:srgbClr val="002060"/>
                </a:solidFill>
              </a:rPr>
              <a:t>Да будет свет!</a:t>
            </a:r>
            <a:br>
              <a:rPr lang="ru-RU" sz="5200" b="1" i="1" dirty="0" smtClean="0">
                <a:solidFill>
                  <a:srgbClr val="002060"/>
                </a:solidFill>
              </a:rPr>
            </a:br>
            <a:r>
              <a:rPr lang="ru-RU" sz="5200" b="1" i="1" dirty="0" smtClean="0">
                <a:solidFill>
                  <a:srgbClr val="002060"/>
                </a:solidFill>
              </a:rPr>
              <a:t>И вот явился………….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7313"/>
          </a:xfrm>
        </p:spPr>
        <p:txBody>
          <a:bodyPr wrap="square" lIns="45720" tIns="45720" rIns="4572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3700" smtClean="0">
              <a:ln>
                <a:noFill/>
              </a:ln>
              <a:effectLst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86125" y="336550"/>
            <a:ext cx="4500563" cy="5949950"/>
          </a:xfrm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14282" y="2786058"/>
            <a:ext cx="30718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Джайлс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Фарнаби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была популярным композитором музыки  игры на клавесине времён Исаака Ньютона. Ньютон интересовался не только наукой, он любил музыку, поэзию . И может быть на концертах он также слушал музыку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Джайлс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Фарнаби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3886200"/>
            <a:ext cx="3810000" cy="274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latin typeface="Times New Roman" pitchFamily="18" charset="0"/>
              </a:rPr>
              <a:t>  </a:t>
            </a:r>
            <a:r>
              <a:rPr lang="ru-RU" sz="3600" b="1" i="1" smtClean="0">
                <a:latin typeface="Times New Roman" pitchFamily="18" charset="0"/>
              </a:rPr>
              <a:t>Скорость тела изменяется,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i="1" smtClean="0">
                <a:latin typeface="Times New Roman" pitchFamily="18" charset="0"/>
              </a:rPr>
              <a:t>если на него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i="1" smtClean="0">
                <a:solidFill>
                  <a:srgbClr val="CC0000"/>
                </a:solidFill>
                <a:latin typeface="Times New Roman" pitchFamily="18" charset="0"/>
              </a:rPr>
              <a:t>действуют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i="1" smtClean="0">
                <a:solidFill>
                  <a:srgbClr val="CC0000"/>
                </a:solidFill>
                <a:latin typeface="Times New Roman" pitchFamily="18" charset="0"/>
              </a:rPr>
              <a:t>другие тела!!!</a:t>
            </a:r>
          </a:p>
        </p:txBody>
      </p:sp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E9B37-A37F-4C0A-AA1A-C4EC441C43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58180" cy="7969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>
                <a:solidFill>
                  <a:srgbClr val="CC0000"/>
                </a:solidFill>
                <a:latin typeface="Times New Roman" pitchFamily="18" charset="0"/>
              </a:rPr>
              <a:t>Как можно </a:t>
            </a:r>
            <a:r>
              <a:rPr lang="ru-RU" sz="4000" b="1" i="1" smtClean="0">
                <a:solidFill>
                  <a:srgbClr val="CC0000"/>
                </a:solidFill>
                <a:latin typeface="Times New Roman" pitchFamily="18" charset="0"/>
              </a:rPr>
              <a:t>изменить скорость </a:t>
            </a:r>
            <a:r>
              <a:rPr lang="ru-RU" sz="4000" b="1" i="1">
                <a:solidFill>
                  <a:srgbClr val="CC0000"/>
                </a:solidFill>
                <a:latin typeface="Times New Roman" pitchFamily="18" charset="0"/>
              </a:rPr>
              <a:t>тела?</a:t>
            </a:r>
          </a:p>
        </p:txBody>
      </p:sp>
      <p:pic>
        <p:nvPicPr>
          <p:cNvPr id="34820" name="Picture 4" descr="11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Image24"/>
          <p:cNvPicPr>
            <a:picLocks noChangeAspect="1" noChangeArrowheads="1"/>
          </p:cNvPicPr>
          <p:nvPr/>
        </p:nvPicPr>
        <p:blipFill>
          <a:blip r:embed="rId3" cstate="email"/>
          <a:srcRect t="4996" b="4996"/>
          <a:stretch>
            <a:fillRect/>
          </a:stretch>
        </p:blipFill>
        <p:spPr bwMode="auto">
          <a:xfrm>
            <a:off x="762000" y="4267200"/>
            <a:ext cx="21939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Image6"/>
          <p:cNvPicPr>
            <a:picLocks noChangeAspect="1" noChangeArrowheads="1"/>
          </p:cNvPicPr>
          <p:nvPr/>
        </p:nvPicPr>
        <p:blipFill>
          <a:blip r:embed="rId4" cstate="email"/>
          <a:srcRect l="7559" r="13606" b="6299"/>
          <a:stretch>
            <a:fillRect/>
          </a:stretch>
        </p:blipFill>
        <p:spPr bwMode="auto">
          <a:xfrm>
            <a:off x="2895600" y="3886200"/>
            <a:ext cx="18780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1752600"/>
            <a:ext cx="3657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06e-i3"/>
          <p:cNvPicPr>
            <a:picLocks noChangeAspect="1" noChangeArrowheads="1"/>
          </p:cNvPicPr>
          <p:nvPr/>
        </p:nvPicPr>
        <p:blipFill>
          <a:blip r:embed="rId6" cstate="email"/>
          <a:srcRect l="56265"/>
          <a:stretch>
            <a:fillRect/>
          </a:stretch>
        </p:blipFill>
        <p:spPr bwMode="auto">
          <a:xfrm>
            <a:off x="685800" y="1219200"/>
            <a:ext cx="2233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06e-i3"/>
          <p:cNvPicPr>
            <a:picLocks noChangeAspect="1" noChangeArrowheads="1"/>
          </p:cNvPicPr>
          <p:nvPr/>
        </p:nvPicPr>
        <p:blipFill>
          <a:blip r:embed="rId6" cstate="email"/>
          <a:srcRect t="15118" r="73389"/>
          <a:stretch>
            <a:fillRect/>
          </a:stretch>
        </p:blipFill>
        <p:spPr bwMode="auto">
          <a:xfrm>
            <a:off x="7072313" y="1143000"/>
            <a:ext cx="1517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BF650-11E1-49B7-8C42-A17A51A5C39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Как зависит изменение скорости тела </a:t>
            </a:r>
            <a:b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от величины действия другого тела?</a:t>
            </a:r>
          </a:p>
        </p:txBody>
      </p:sp>
      <p:pic>
        <p:nvPicPr>
          <p:cNvPr id="35843" name="Picture 9" descr="11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" y="4724400"/>
            <a:ext cx="83820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Чем меньше действие другого тела, тем дольше сохраняется скорость движения и тем ближе движение к равномерному!!!</a:t>
            </a:r>
          </a:p>
        </p:txBody>
      </p:sp>
      <p:pic>
        <p:nvPicPr>
          <p:cNvPr id="15371" name="Picture 11" descr="14a-i1"/>
          <p:cNvPicPr>
            <a:picLocks noChangeAspect="1" noChangeArrowheads="1"/>
          </p:cNvPicPr>
          <p:nvPr/>
        </p:nvPicPr>
        <p:blipFill>
          <a:blip r:embed="rId3" cstate="email"/>
          <a:srcRect b="65991"/>
          <a:stretch>
            <a:fillRect/>
          </a:stretch>
        </p:blipFill>
        <p:spPr bwMode="auto">
          <a:xfrm>
            <a:off x="457200" y="1447800"/>
            <a:ext cx="8229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14a-i1"/>
          <p:cNvPicPr>
            <a:picLocks noChangeAspect="1" noChangeArrowheads="1"/>
          </p:cNvPicPr>
          <p:nvPr/>
        </p:nvPicPr>
        <p:blipFill>
          <a:blip r:embed="rId3" cstate="email"/>
          <a:srcRect b="29996"/>
          <a:stretch>
            <a:fillRect/>
          </a:stretch>
        </p:blipFill>
        <p:spPr bwMode="auto">
          <a:xfrm>
            <a:off x="457200" y="1447800"/>
            <a:ext cx="8229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14a-i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4478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2819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Галилео Галилей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(1564 – 1642)</a:t>
            </a:r>
          </a:p>
        </p:txBody>
      </p:sp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1C4F6-9D3E-40CB-B19B-BCD07FB3B2B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  <p:pic>
        <p:nvPicPr>
          <p:cNvPr id="36867" name="Picture 5" descr="11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8524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990600" y="152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Как будет двигаться тело, если на него не будут действовать другие тела?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05200" y="3276600"/>
            <a:ext cx="5227638" cy="305435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</a:rPr>
              <a:t>Явление сохранения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скорости тела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при отсутствии действия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на него других тел 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называют </a:t>
            </a:r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инерцией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1524000"/>
            <a:ext cx="511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latin typeface="Script MT Bold" pitchFamily="66" charset="0"/>
              </a:rPr>
              <a:t>Экспериментально установлено: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Если на тело не действуют другие тела, 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то оно находится или в покое, 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или движется прямолинейно и равномерно</a:t>
            </a:r>
          </a:p>
          <a:p>
            <a:pPr algn="ctr"/>
            <a:r>
              <a:rPr lang="ru-RU" sz="2000" b="1" i="1">
                <a:solidFill>
                  <a:srgbClr val="CC0000"/>
                </a:solidFill>
                <a:latin typeface="Script MT Bold" pitchFamily="66" charset="0"/>
              </a:rPr>
              <a:t>относительно Земли.</a:t>
            </a:r>
          </a:p>
        </p:txBody>
      </p:sp>
      <p:pic>
        <p:nvPicPr>
          <p:cNvPr id="6153" name="Picture 9" descr="vori_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600200"/>
            <a:ext cx="28559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 animBg="1"/>
      <p:bldP spid="61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67CD9-7A4C-4D96-AA93-B3A0EE11BDD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cs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Times New Roman" pitchFamily="18" charset="0"/>
              </a:rPr>
              <a:t>1. Водитель микроавтобуса, увидев стоящий на дороге автомобиль, нажал на тормоза, но не избежал столкновения. Объясните, почему?</a:t>
            </a:r>
          </a:p>
        </p:txBody>
      </p:sp>
      <p:pic>
        <p:nvPicPr>
          <p:cNvPr id="37891" name="Picture 4" descr="inde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752600"/>
            <a:ext cx="7315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98103-0F49-45B2-8ED5-D29D6CBB45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cs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2" y="327025"/>
            <a:ext cx="8229601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>
                <a:latin typeface="Times New Roman" pitchFamily="18" charset="0"/>
              </a:rPr>
              <a:t>2. Объясните назначение ремней безопасности в автомобиле.</a:t>
            </a:r>
          </a:p>
        </p:txBody>
      </p:sp>
      <p:pic>
        <p:nvPicPr>
          <p:cNvPr id="38915" name="Picture 4" descr="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600200"/>
            <a:ext cx="6553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272F2-0129-426F-9191-C9953B1B2C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latin typeface="Times New Roman" pitchFamily="18" charset="0"/>
              </a:rPr>
              <a:t>3. Что произойдёт с наездником, если лошадь, прыгая через препятствие, споткнётся?</a:t>
            </a:r>
          </a:p>
        </p:txBody>
      </p:sp>
      <p:pic>
        <p:nvPicPr>
          <p:cNvPr id="39939" name="Picture 4" descr="300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3716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e494a02bd1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428750"/>
            <a:ext cx="7315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805BE-6CC1-4E4D-80FA-F614D917D3F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>
              <a:cs typeface="Arial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>
                <a:latin typeface="Times New Roman" pitchFamily="18" charset="0"/>
              </a:rPr>
              <a:t>4. Что произойдёт, если человек сойдёт с асфальта на скользкий лёд?</a:t>
            </a:r>
          </a:p>
        </p:txBody>
      </p:sp>
      <p:pic>
        <p:nvPicPr>
          <p:cNvPr id="40963" name="Picture 4" descr="23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2286000"/>
            <a:ext cx="3276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b_9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524000"/>
            <a:ext cx="43037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13572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Первый закон  НЬЮТОНА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b="1" smtClean="0">
                <a:latin typeface="Times New Roman" pitchFamily="18" charset="0"/>
                <a:cs typeface="Times New Roman" pitchFamily="18" charset="0"/>
              </a:rPr>
            </a:br>
            <a:endParaRPr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6072188" y="2857500"/>
            <a:ext cx="2643187" cy="1571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072188" y="3000375"/>
            <a:ext cx="2500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действия других тел компенсируется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57188" y="2786063"/>
            <a:ext cx="2428875" cy="1571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57188" y="2928938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 него не действуют другие тела 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Freeform 8"/>
          <p:cNvSpPr>
            <a:spLocks/>
          </p:cNvSpPr>
          <p:nvPr/>
        </p:nvSpPr>
        <p:spPr bwMode="gray">
          <a:xfrm>
            <a:off x="3500438" y="30003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992" name="AutoShape 9"/>
          <p:cNvSpPr>
            <a:spLocks noChangeAspect="1" noChangeArrowheads="1" noTextEdit="1"/>
          </p:cNvSpPr>
          <p:nvPr/>
        </p:nvSpPr>
        <p:spPr bwMode="gray">
          <a:xfrm flipH="1">
            <a:off x="4857750" y="3000375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 flipH="1">
            <a:off x="4929188" y="30003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28750" y="642938"/>
            <a:ext cx="7000875" cy="2297112"/>
            <a:chOff x="1997" y="1314"/>
            <a:chExt cx="1889" cy="1009"/>
          </a:xfrm>
        </p:grpSpPr>
        <p:grpSp>
          <p:nvGrpSpPr>
            <p:cNvPr id="4199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2786063" y="1000125"/>
            <a:ext cx="4714875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такие системы отсчета, относительно которых поступательно движущееся тело сохраняет свою скорость постоянной,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313" y="4567238"/>
            <a:ext cx="3786187" cy="2290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/>
      <p:bldP spid="67589" grpId="0" animBg="1"/>
      <p:bldP spid="67590" grpId="0"/>
      <p:bldP spid="676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803_sssr_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4429125"/>
            <a:ext cx="19764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857250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Сила является причиной ускорения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71500" y="3643313"/>
            <a:ext cx="3886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643063" y="3143250"/>
            <a:ext cx="1600200" cy="533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2428875" y="2000250"/>
            <a:ext cx="14288" cy="1581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28688" y="1357313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Сила характеризуется:             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2357438" y="3571875"/>
            <a:ext cx="214312" cy="142875"/>
          </a:xfrm>
          <a:prstGeom prst="flowChartConnector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43438" y="135731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точкой приложения 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643438" y="1785938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направлением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643438" y="2214563"/>
            <a:ext cx="450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модулем силы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643188" y="207168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5786438"/>
            <a:ext cx="2090738" cy="642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6215063"/>
            <a:ext cx="2143125" cy="642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Стрелка вправо с вырезом 15"/>
          <p:cNvSpPr/>
          <p:nvPr/>
        </p:nvSpPr>
        <p:spPr>
          <a:xfrm>
            <a:off x="6715125" y="5643563"/>
            <a:ext cx="1214438" cy="21431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10800000">
            <a:off x="5429250" y="5643563"/>
            <a:ext cx="1357313" cy="21431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357438" y="3929063"/>
            <a:ext cx="450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Равнодействующая сила</a:t>
            </a:r>
          </a:p>
        </p:txBody>
      </p:sp>
      <p:pic>
        <p:nvPicPr>
          <p:cNvPr id="1027" name="Picture 3" descr="C:\Documents and Settings\Администратор\Рабочий стол\index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429125"/>
            <a:ext cx="32734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с вырезом 27"/>
          <p:cNvSpPr/>
          <p:nvPr/>
        </p:nvSpPr>
        <p:spPr>
          <a:xfrm rot="10800000">
            <a:off x="1285875" y="5072063"/>
            <a:ext cx="1357313" cy="21431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10800000">
            <a:off x="0" y="5072063"/>
            <a:ext cx="1357313" cy="21431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/>
      <p:bldP spid="25" grpId="0"/>
      <p:bldP spid="26" grpId="0"/>
      <p:bldP spid="2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smtClean="0">
                <a:solidFill>
                  <a:srgbClr val="FF0000"/>
                </a:solidFill>
              </a:rPr>
              <a:t>ПО ЗАКОНАМ НЬЮТОНА</a:t>
            </a:r>
            <a:endParaRPr lang="ru-RU" sz="4800" b="1" i="1">
              <a:solidFill>
                <a:srgbClr val="FF0000"/>
              </a:solidFill>
            </a:endParaRPr>
          </a:p>
        </p:txBody>
      </p:sp>
      <p:pic>
        <p:nvPicPr>
          <p:cNvPr id="16387" name="Picture 2" descr="http://francois.bernier.fr.free.fr/images/astronome/newton-ex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43063"/>
            <a:ext cx="65706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14375" y="1285875"/>
            <a:ext cx="7772400" cy="2428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Ускорение, которое получает тело под действием силы, прямо пропорционально данной силе и обратно пропорционально массе тела, на которое действует данная сила </a:t>
            </a: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/>
            </a:r>
            <a:b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</a:b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Законы Ньютона\second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3143250"/>
            <a:ext cx="43815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75" y="500063"/>
            <a:ext cx="61658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Второй закон Ньютона</a:t>
            </a:r>
            <a:endParaRPr lang="en-US" sz="36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0"/>
            <a:ext cx="77152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Особенности второго закона Ньютона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71530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любых сил в природе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причина  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определяет 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Вектор а сонаправлен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на тело действует несколько сил, то берется равнодействующая, которая по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закону Ньютона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R= ma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   Если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=0, то а=0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57313" y="200025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71875" y="207168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57313" y="2428875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7625" y="250031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2063" y="285750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3188" y="292893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57750" y="41433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3563" y="421481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57438" y="457200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71875" y="457200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263" y="428625"/>
            <a:ext cx="8755062" cy="5857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6082" name="Прямоугольник 5"/>
          <p:cNvSpPr>
            <a:spLocks noChangeArrowheads="1"/>
          </p:cNvSpPr>
          <p:nvPr/>
        </p:nvSpPr>
        <p:spPr bwMode="auto">
          <a:xfrm>
            <a:off x="642938" y="5111750"/>
            <a:ext cx="792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500" y="3571875"/>
            <a:ext cx="785812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2428875" y="2571750"/>
            <a:ext cx="2000250" cy="1000125"/>
            <a:chOff x="3786182" y="2571744"/>
            <a:chExt cx="2000264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9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7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786182" y="3286124"/>
              <a:ext cx="1143008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4" name="Группа 67"/>
          <p:cNvGrpSpPr>
            <a:grpSpLocks/>
          </p:cNvGrpSpPr>
          <p:nvPr/>
        </p:nvGrpSpPr>
        <p:grpSpPr bwMode="auto">
          <a:xfrm>
            <a:off x="3071813" y="285750"/>
            <a:ext cx="3714750" cy="1357313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5" y="3714752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3" y="3714752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9392" y="3392488"/>
              <a:ext cx="261940" cy="320677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163" name="TextBox 48"/>
            <p:cNvSpPr txBox="1">
              <a:spLocks noChangeArrowheads="1"/>
            </p:cNvSpPr>
            <p:nvPr/>
          </p:nvSpPr>
          <p:spPr bwMode="auto">
            <a:xfrm>
              <a:off x="928662" y="3000372"/>
              <a:ext cx="32147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alibri" pitchFamily="34" charset="0"/>
                </a:rPr>
                <a:t>1           2</a:t>
              </a:r>
            </a:p>
          </p:txBody>
        </p:sp>
      </p:grpSp>
      <p:sp>
        <p:nvSpPr>
          <p:cNvPr id="47125" name="TextBox 30"/>
          <p:cNvSpPr txBox="1">
            <a:spLocks noChangeArrowheads="1"/>
          </p:cNvSpPr>
          <p:nvPr/>
        </p:nvSpPr>
        <p:spPr bwMode="auto">
          <a:xfrm>
            <a:off x="3143250" y="2357438"/>
            <a:ext cx="275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1                          2</a:t>
            </a: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3" y="36433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214563" y="4071938"/>
            <a:ext cx="21431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52"/>
          <p:cNvGrpSpPr>
            <a:grpSpLocks/>
          </p:cNvGrpSpPr>
          <p:nvPr/>
        </p:nvGrpSpPr>
        <p:grpSpPr bwMode="auto">
          <a:xfrm>
            <a:off x="4714875" y="3143250"/>
            <a:ext cx="1928813" cy="428625"/>
            <a:chOff x="7000892" y="3143248"/>
            <a:chExt cx="1928826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000892" y="3143248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072330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0095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7858148" y="3286124"/>
              <a:ext cx="107157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63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50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5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300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5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63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00063" y="4357688"/>
            <a:ext cx="8072437" cy="1946275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solidFill>
                  <a:srgbClr val="000000"/>
                </a:solidFill>
                <a:cs typeface="Arial" charset="0"/>
              </a:rPr>
              <a:t>Тележки приобрели одинаковую скорость. Массы тележек одинаковые</a:t>
            </a:r>
            <a:r>
              <a:rPr lang="ru-RU" sz="4000" b="1" i="1">
                <a:solidFill>
                  <a:srgbClr val="000000"/>
                </a:solidFill>
                <a:cs typeface="Arial" charset="0"/>
              </a:rPr>
              <a:t>.</a:t>
            </a:r>
            <a:endParaRPr lang="ru-RU" sz="4000" b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857750" y="4143375"/>
            <a:ext cx="20716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500" y="3571875"/>
            <a:ext cx="785812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2571750" y="2571750"/>
            <a:ext cx="1857375" cy="1000125"/>
            <a:chOff x="3929058" y="2571744"/>
            <a:chExt cx="1857388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9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7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929058" y="3286124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48" name="Группа 67"/>
          <p:cNvGrpSpPr>
            <a:grpSpLocks/>
          </p:cNvGrpSpPr>
          <p:nvPr/>
        </p:nvGrpSpPr>
        <p:grpSpPr bwMode="auto">
          <a:xfrm>
            <a:off x="3071813" y="285750"/>
            <a:ext cx="3714750" cy="1357313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5" y="3714752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3" y="3714752"/>
              <a:ext cx="857256" cy="285752"/>
            </a:xfrm>
            <a:prstGeom prst="rect">
              <a:avLst/>
            </a:prstGeom>
            <a:blipFill>
              <a:blip r:embed="rId2" cstate="email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9392" y="3392488"/>
              <a:ext cx="261940" cy="320677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189" name="TextBox 48"/>
            <p:cNvSpPr txBox="1">
              <a:spLocks noChangeArrowheads="1"/>
            </p:cNvSpPr>
            <p:nvPr/>
          </p:nvSpPr>
          <p:spPr bwMode="auto">
            <a:xfrm>
              <a:off x="928662" y="3000372"/>
              <a:ext cx="32147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alibri" pitchFamily="34" charset="0"/>
                </a:rPr>
                <a:t>1           2</a:t>
              </a:r>
            </a:p>
          </p:txBody>
        </p:sp>
      </p:grpSp>
      <p:sp>
        <p:nvSpPr>
          <p:cNvPr id="48149" name="TextBox 30"/>
          <p:cNvSpPr txBox="1">
            <a:spLocks noChangeArrowheads="1"/>
          </p:cNvSpPr>
          <p:nvPr/>
        </p:nvSpPr>
        <p:spPr bwMode="auto">
          <a:xfrm>
            <a:off x="3143250" y="2357438"/>
            <a:ext cx="275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1                          2</a:t>
            </a: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3" y="36433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5938" y="4071938"/>
            <a:ext cx="2571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57750" y="4071938"/>
            <a:ext cx="128587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59"/>
          <p:cNvGrpSpPr>
            <a:grpSpLocks/>
          </p:cNvGrpSpPr>
          <p:nvPr/>
        </p:nvGrpSpPr>
        <p:grpSpPr bwMode="auto">
          <a:xfrm>
            <a:off x="4714875" y="2286000"/>
            <a:ext cx="1357313" cy="1285875"/>
            <a:chOff x="4714876" y="2285992"/>
            <a:chExt cx="1357322" cy="1285884"/>
          </a:xfrm>
        </p:grpSpPr>
        <p:grpSp>
          <p:nvGrpSpPr>
            <p:cNvPr id="48166" name="Группа 52"/>
            <p:cNvGrpSpPr>
              <a:grpSpLocks/>
            </p:cNvGrpSpPr>
            <p:nvPr/>
          </p:nvGrpSpPr>
          <p:grpSpPr bwMode="auto">
            <a:xfrm>
              <a:off x="4714876" y="3143248"/>
              <a:ext cx="1357322" cy="428628"/>
              <a:chOff x="7000892" y="3143248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000892" y="3143248"/>
                <a:ext cx="857256" cy="285752"/>
              </a:xfrm>
              <a:prstGeom prst="rect">
                <a:avLst/>
              </a:prstGeom>
              <a:blipFill>
                <a:blip r:embed="rId2" cstate="email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72330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500958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7858148" y="3286124"/>
                <a:ext cx="500066" cy="15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Цилиндр 58"/>
            <p:cNvSpPr/>
            <p:nvPr/>
          </p:nvSpPr>
          <p:spPr>
            <a:xfrm>
              <a:off x="4857752" y="2285992"/>
              <a:ext cx="428628" cy="857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63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50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5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300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50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63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2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75" y="3571875"/>
            <a:ext cx="285750" cy="214313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4357688"/>
            <a:ext cx="9001125" cy="2314575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0000"/>
                </a:solidFill>
                <a:cs typeface="Arial" charset="0"/>
              </a:rPr>
              <a:t>Правая  тележка после взаимодействия </a:t>
            </a:r>
            <a:r>
              <a:rPr lang="ru-RU" sz="3600" b="1" u="sng">
                <a:solidFill>
                  <a:srgbClr val="008000"/>
                </a:solidFill>
                <a:cs typeface="Arial" charset="0"/>
              </a:rPr>
              <a:t>приобрела меньшую скорость</a:t>
            </a:r>
            <a:r>
              <a:rPr lang="ru-RU" sz="3600" b="1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0000"/>
                </a:solidFill>
                <a:cs typeface="Arial" charset="0"/>
              </a:rPr>
              <a:t>У нее </a:t>
            </a:r>
            <a:r>
              <a:rPr lang="ru-RU" sz="3600" b="1" u="sng">
                <a:solidFill>
                  <a:srgbClr val="008000"/>
                </a:solidFill>
                <a:cs typeface="Arial" charset="0"/>
              </a:rPr>
              <a:t>больше</a:t>
            </a:r>
            <a:r>
              <a:rPr lang="ru-RU" sz="3600" b="1" i="1" u="sng">
                <a:solidFill>
                  <a:srgbClr val="008000"/>
                </a:solidFill>
                <a:cs typeface="Arial" charset="0"/>
              </a:rPr>
              <a:t> масса</a:t>
            </a:r>
            <a:r>
              <a:rPr lang="ru-RU" sz="3600" b="1" i="1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3600" b="1" i="1" u="sng">
                <a:solidFill>
                  <a:srgbClr val="000000"/>
                </a:solidFill>
                <a:cs typeface="Arial" charset="0"/>
              </a:rPr>
              <a:t>более инертна</a:t>
            </a:r>
            <a:r>
              <a:rPr lang="ru-RU" sz="3600" b="1" i="1">
                <a:solidFill>
                  <a:srgbClr val="000000"/>
                </a:solidFill>
                <a:cs typeface="Arial" charset="0"/>
              </a:rPr>
              <a:t>.</a:t>
            </a:r>
            <a:endParaRPr lang="ru-RU" sz="36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6 L -0.27656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14652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Третий закон Ньютона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Третій+закон+Ньютона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2071688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100012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Тела действуют друг на друга с силами равными по величине и противоположными по направлению.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Особенности третьего закона Ньютона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313" y="1785938"/>
            <a:ext cx="667385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  для пары сил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  только при взаимодействии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  одной природы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   не уравновешиваются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   для сил любой природы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6000" b="1" smtClean="0"/>
              <a:t>ФИЗКУЛЬТМИНУТКА</a:t>
            </a:r>
            <a:endParaRPr lang="ru-RU" sz="6000" b="1"/>
          </a:p>
        </p:txBody>
      </p:sp>
      <p:pic>
        <p:nvPicPr>
          <p:cNvPr id="51202" name="Picture 2" descr="&amp;kcy;&amp;acy;&amp;rcy;&amp;tcy;&amp;icy;&amp;ncy;&amp;kcy;&amp;icy; &amp;shcy;&amp;kcy;&amp;ocy;&amp;lcy;&amp;acy;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357313"/>
            <a:ext cx="3568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http://urklass.ucoz.ru/graffiti/0/1/bestgif.narod.ru_1211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929188"/>
            <a:ext cx="871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urklass.ucoz.ru/graffiti/66cb827163732fdeda9fd2ee9da0920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1143000"/>
            <a:ext cx="25511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Монгольская сказка</a:t>
            </a:r>
          </a:p>
          <a:p>
            <a:pPr algn="ctr" eaLnBrk="0" hangingPunct="0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“Мудрый малыш”.</a:t>
            </a:r>
          </a:p>
        </p:txBody>
      </p:sp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642910" y="5214950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“седок полетел на землю”?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3252" name="il_fi" descr="http://us.123rf.com/400wm/400/400/ozbandit/ozbandit0812/ozbandit081200009/4019567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1571612"/>
            <a:ext cx="507005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il_fi" descr="http://3.bp.blogspot.com/_1ZmhCsaPrU4/S580hhSvq8I/AAAAAAAABRw/Rn9GEeWLx9c/s320/Boy-Wearing-Traditional-Dell-Standing-Next-to-Baby-Goat-Mongolia-Photographic-Print-C12454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88913"/>
            <a:ext cx="2320911" cy="362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2"/>
          <p:cNvSpPr>
            <a:spLocks noChangeArrowheads="1"/>
          </p:cNvSpPr>
          <p:nvPr/>
        </p:nvSpPr>
        <p:spPr bwMode="auto">
          <a:xfrm>
            <a:off x="142844" y="5572140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лягушка упала на землю не на то место, над которым она начала падать?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684213" y="404813"/>
            <a:ext cx="46021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В.М.Гарин.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Лягушка-путешественница</a:t>
            </a:r>
            <a:r>
              <a:rPr lang="ru-RU" b="1" dirty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4275" name="il_fi" descr="http://post.kards.qip.ru/images/postcard/d4/03/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5643120" cy="3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il_fi" descr="http://img.1tvrus.com/2011-06-20/fmt_73_024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0"/>
            <a:ext cx="31781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1431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b="1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Закон всемирного  тяготения</a:t>
            </a:r>
            <a:br>
              <a:rPr lang="ru-RU" sz="5400" b="1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</a:br>
            <a:endParaRPr lang="ru-RU" sz="5400"/>
          </a:p>
        </p:txBody>
      </p:sp>
      <p:pic>
        <p:nvPicPr>
          <p:cNvPr id="17411" name="Picture 2" descr="http://im3-tub-ru.yandex.net/i?id=346886216-0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4500563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6-tub-ru.yandex.net/i?id=422369280-5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4429125"/>
            <a:ext cx="1619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im7-tub-ru.yandex.net/i?id=309291792-10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2428875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1785938"/>
            <a:ext cx="3143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Приключения барона Мюнхгаузена.</a:t>
            </a:r>
          </a:p>
        </p:txBody>
      </p:sp>
      <p:sp>
        <p:nvSpPr>
          <p:cNvPr id="55299" name="Прямоугольник 3"/>
          <p:cNvSpPr>
            <a:spLocks noChangeArrowheads="1"/>
          </p:cNvSpPr>
          <p:nvPr/>
        </p:nvSpPr>
        <p:spPr bwMode="auto">
          <a:xfrm>
            <a:off x="1000100" y="5143512"/>
            <a:ext cx="6237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Обоснуйте невозможность этого.</a:t>
            </a:r>
          </a:p>
        </p:txBody>
      </p:sp>
      <p:pic>
        <p:nvPicPr>
          <p:cNvPr id="55300" name="il_fi" descr="http://demotivators.ru/media/posters/257789_problemyi-tyi-v-profil-pohozh-na-barona-myunhgauzena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0277" y="214290"/>
            <a:ext cx="29871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il_fi" descr="http://rd.foto.radikal.ru/0708/9e/60d521bcbb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5143536" cy="31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39750" y="3067020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“</a:t>
            </a:r>
            <a:endParaRPr lang="ru-RU" sz="2000" i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3714744" y="3571876"/>
            <a:ext cx="51847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каким ускорением вылетело ядро из пушки, если масса ядра 20 кг, а сила, подействовавшая на ядро, равна 300 Н.?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6323" name="il_fi" descr="http://www.liveedu.ru/uploads/posts/2010-10/1285915119_f876103b64f5bc34280b24c20f7f8003.jpg"/>
          <p:cNvPicPr>
            <a:picLocks noChangeAspect="1" noChangeArrowheads="1"/>
          </p:cNvPicPr>
          <p:nvPr/>
        </p:nvPicPr>
        <p:blipFill>
          <a:blip r:embed="rId2" cstate="email"/>
          <a:srcRect r="-49"/>
          <a:stretch>
            <a:fillRect/>
          </a:stretch>
        </p:blipFill>
        <p:spPr bwMode="auto">
          <a:xfrm>
            <a:off x="5148263" y="260350"/>
            <a:ext cx="37417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il_fi" descr="http://my-shop.ru/_files/product/2/55/5491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5860"/>
            <a:ext cx="3643338" cy="491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Прямоугольник 6"/>
          <p:cNvSpPr>
            <a:spLocks noChangeArrowheads="1"/>
          </p:cNvSpPr>
          <p:nvPr/>
        </p:nvSpPr>
        <p:spPr bwMode="auto">
          <a:xfrm>
            <a:off x="785813" y="428625"/>
            <a:ext cx="3929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Реши задачу!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Содержимое 3"/>
          <p:cNvSpPr>
            <a:spLocks noGrp="1"/>
          </p:cNvSpPr>
          <p:nvPr>
            <p:ph idx="1"/>
          </p:nvPr>
        </p:nvSpPr>
        <p:spPr>
          <a:xfrm>
            <a:off x="457200" y="1928813"/>
            <a:ext cx="8472488" cy="4167187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F/m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Н/20 кг=15 м/с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42910" y="3753153"/>
            <a:ext cx="735806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чью сторону сдвинется пылесос?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Чему равна равнодействующая сил Малыша и </a:t>
            </a:r>
            <a:r>
              <a:rPr lang="ru-RU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Карлсона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742950" lvl="1" indent="-285750" eaLnBrk="0" hangingPunct="0">
              <a:buFontTx/>
              <a:buChar char="•"/>
              <a:tabLst>
                <a:tab pos="457200" algn="l"/>
              </a:tabLst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8370" name="Содержимое 4"/>
          <p:cNvSpPr>
            <a:spLocks noGrp="1"/>
          </p:cNvSpPr>
          <p:nvPr>
            <p:ph idx="1"/>
          </p:nvPr>
        </p:nvSpPr>
        <p:spPr>
          <a:xfrm>
            <a:off x="323850" y="2492375"/>
            <a:ext cx="8229600" cy="360363"/>
          </a:xfrm>
        </p:spPr>
        <p:txBody>
          <a:bodyPr/>
          <a:lstStyle/>
          <a:p>
            <a:pPr eaLnBrk="1" hangingPunct="1"/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714356"/>
            <a:ext cx="3816847" cy="92539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 задачу!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3" descr="http://im2-tub-ru.yandex.net/i?id=236522404-21-72&amp;n=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485776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09575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R=F1-F2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=30H-28H=2H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сторону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Карлсона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 rot="10800000" flipV="1">
            <a:off x="539750" y="1556177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Посмотрите на рисунок.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Какую басню проиллюстрировали физики?</a:t>
            </a:r>
          </a:p>
        </p:txBody>
      </p:sp>
      <p:pic>
        <p:nvPicPr>
          <p:cNvPr id="64514" name="Picture 2" descr="img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429000"/>
            <a:ext cx="1714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6" descr="http://www.chitalnya.ru/upload/126/8574423189274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257175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4663" y="5049"/>
            <a:ext cx="8229600" cy="9693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Реши задачу!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7" name="Содержимое 6"/>
          <p:cNvSpPr>
            <a:spLocks noGrp="1"/>
          </p:cNvSpPr>
          <p:nvPr>
            <p:ph idx="1"/>
          </p:nvPr>
        </p:nvSpPr>
        <p:spPr>
          <a:xfrm>
            <a:off x="2987675" y="2420938"/>
            <a:ext cx="5710238" cy="3675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7188" y="3000375"/>
            <a:ext cx="8501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600" b="1">
                <a:solidFill>
                  <a:srgbClr val="C00000"/>
                </a:solidFill>
                <a:cs typeface="Times New Roman" pitchFamily="18" charset="0"/>
              </a:rPr>
              <a:t>«Сделал, что мог, пусть другие сделают лучше»</a:t>
            </a:r>
            <a:endParaRPr lang="ru-RU" sz="6600" b="1">
              <a:solidFill>
                <a:srgbClr val="C00000"/>
              </a:solidFill>
            </a:endParaRPr>
          </a:p>
        </p:txBody>
      </p:sp>
      <p:pic>
        <p:nvPicPr>
          <p:cNvPr id="65538" name="Picture 2" descr="http://im7-tub-ru.yandex.net/i?id=376780057-1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57188"/>
            <a:ext cx="5302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13" name="AutoShape 77"/>
          <p:cNvSpPr>
            <a:spLocks noChangeArrowheads="1"/>
          </p:cNvSpPr>
          <p:nvPr/>
        </p:nvSpPr>
        <p:spPr bwMode="ltGray">
          <a:xfrm rot="5400000">
            <a:off x="-776287" y="1404937"/>
            <a:ext cx="3505200" cy="40481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152400"/>
            <a:ext cx="5000660" cy="191927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   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ЗАКОНЫ </a:t>
            </a:r>
            <a:br>
              <a:rPr lang="ru-RU" smtClean="0"/>
            </a:br>
            <a:r>
              <a:rPr lang="ru-RU" smtClean="0"/>
              <a:t>НЬЮТОНА</a:t>
            </a:r>
            <a:endParaRPr/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gray">
          <a:xfrm rot="5400000">
            <a:off x="-642974" y="1214422"/>
            <a:ext cx="4430713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5566" name="AutoShape 30"/>
          <p:cNvSpPr>
            <a:spLocks noChangeArrowheads="1"/>
          </p:cNvSpPr>
          <p:nvPr/>
        </p:nvSpPr>
        <p:spPr bwMode="ltGray">
          <a:xfrm>
            <a:off x="3929063" y="4143375"/>
            <a:ext cx="4826000" cy="528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Закон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71" name="Group 31"/>
          <p:cNvGrpSpPr>
            <a:grpSpLocks/>
          </p:cNvGrpSpPr>
          <p:nvPr/>
        </p:nvGrpSpPr>
        <p:grpSpPr bwMode="auto">
          <a:xfrm>
            <a:off x="3357563" y="4286250"/>
            <a:ext cx="501650" cy="501650"/>
            <a:chOff x="1583" y="1494"/>
            <a:chExt cx="526" cy="526"/>
          </a:xfrm>
        </p:grpSpPr>
        <p:sp>
          <p:nvSpPr>
            <p:cNvPr id="18490" name="Oval 32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91" name="Oval 33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92" name="Oval 34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93" name="Oval 35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gray">
            <a:xfrm>
              <a:off x="1660" y="1569"/>
              <a:ext cx="448" cy="368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8472" name="AutoShape 38"/>
          <p:cNvSpPr>
            <a:spLocks noChangeArrowheads="1"/>
          </p:cNvSpPr>
          <p:nvPr/>
        </p:nvSpPr>
        <p:spPr bwMode="ltGray">
          <a:xfrm>
            <a:off x="3930650" y="3143250"/>
            <a:ext cx="4827588" cy="528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18473" name="Group 39"/>
          <p:cNvGrpSpPr>
            <a:grpSpLocks/>
          </p:cNvGrpSpPr>
          <p:nvPr/>
        </p:nvGrpSpPr>
        <p:grpSpPr bwMode="auto">
          <a:xfrm>
            <a:off x="3357563" y="3214688"/>
            <a:ext cx="501650" cy="501650"/>
            <a:chOff x="1583" y="1494"/>
            <a:chExt cx="526" cy="526"/>
          </a:xfrm>
        </p:grpSpPr>
        <p:sp>
          <p:nvSpPr>
            <p:cNvPr id="18485" name="Oval 40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6" name="Oval 41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7" name="Oval 42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8" name="Oval 43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9" name="Oval 44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65581" name="AutoShape 45"/>
          <p:cNvSpPr>
            <a:spLocks noChangeArrowheads="1"/>
          </p:cNvSpPr>
          <p:nvPr/>
        </p:nvSpPr>
        <p:spPr bwMode="ltGray">
          <a:xfrm>
            <a:off x="3929063" y="2214563"/>
            <a:ext cx="4826000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Закон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pSp>
        <p:nvGrpSpPr>
          <p:cNvPr id="18475" name="Group 46"/>
          <p:cNvGrpSpPr>
            <a:grpSpLocks/>
          </p:cNvGrpSpPr>
          <p:nvPr/>
        </p:nvGrpSpPr>
        <p:grpSpPr bwMode="auto">
          <a:xfrm>
            <a:off x="3286125" y="2214563"/>
            <a:ext cx="501650" cy="501650"/>
            <a:chOff x="1583" y="1494"/>
            <a:chExt cx="526" cy="526"/>
          </a:xfrm>
        </p:grpSpPr>
        <p:sp>
          <p:nvSpPr>
            <p:cNvPr id="18480" name="Oval 4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1" name="Oval 4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2" name="Oval 4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3" name="Oval 5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8484" name="Oval 51"/>
            <p:cNvSpPr>
              <a:spLocks noChangeArrowheads="1"/>
            </p:cNvSpPr>
            <p:nvPr/>
          </p:nvSpPr>
          <p:spPr bwMode="gray">
            <a:xfrm>
              <a:off x="1583" y="1794"/>
              <a:ext cx="366" cy="218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solidFill>
                    <a:srgbClr val="000000"/>
                  </a:solidFill>
                  <a:latin typeface="Constantia" pitchFamily="18" charset="0"/>
                </a:rPr>
                <a:t>1</a:t>
              </a:r>
            </a:p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65602" name="Text Box 66"/>
          <p:cNvSpPr txBox="1">
            <a:spLocks noChangeArrowheads="1"/>
          </p:cNvSpPr>
          <p:nvPr/>
        </p:nvSpPr>
        <p:spPr bwMode="white">
          <a:xfrm>
            <a:off x="0" y="2643188"/>
            <a:ext cx="3214688" cy="255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ФУНДАМЕНТАЛЬНЫЕ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ЗАКОНЫ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МЕХАНИКИ</a:t>
            </a:r>
            <a:endParaRPr lang="en-US" sz="2000" b="1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9" name="Text Box 73"/>
          <p:cNvSpPr txBox="1">
            <a:spLocks noChangeArrowheads="1"/>
          </p:cNvSpPr>
          <p:nvPr/>
        </p:nvSpPr>
        <p:spPr bwMode="black">
          <a:xfrm>
            <a:off x="4071938" y="3214688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закон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8" name="Text Box 68"/>
          <p:cNvSpPr txBox="1">
            <a:spLocks noChangeArrowheads="1"/>
          </p:cNvSpPr>
          <p:nvPr/>
        </p:nvSpPr>
        <p:spPr bwMode="auto">
          <a:xfrm>
            <a:off x="3500438" y="32861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Constantia" pitchFamily="18" charset="0"/>
              </a:rPr>
              <a:t>2</a:t>
            </a:r>
          </a:p>
        </p:txBody>
      </p:sp>
      <p:pic>
        <p:nvPicPr>
          <p:cNvPr id="18479" name="Picture 7" descr="Ньют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14313"/>
            <a:ext cx="2374900" cy="3394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4014788" y="3086100"/>
          <a:ext cx="1116012" cy="687388"/>
        </p:xfrm>
        <a:graphic>
          <a:graphicData uri="http://schemas.openxmlformats.org/presentationml/2006/ole">
            <p:oleObj spid="_x0000_s18464" name="Объект упаковщика для оболочки" showAsIcon="1" r:id="rId4" imgW="111672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3214688" cy="6357938"/>
          </a:xfrm>
        </p:spPr>
        <p:txBody>
          <a:bodyPr/>
          <a:lstStyle/>
          <a:p>
            <a:pPr marL="419100" indent="-382588">
              <a:lnSpc>
                <a:spcPct val="80000"/>
              </a:lnSpc>
            </a:pPr>
            <a:r>
              <a:rPr lang="en-US" sz="1500" dirty="0" smtClean="0"/>
              <a:t>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endParaRPr lang="en-US" sz="1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Гражданская война и Славная революция были результатом существенных перемен в жизни  Англии в 17 веке. Сын казнённого короля Карл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был возвращён  на престол, республика прекратила своё существование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Начала развиваться торговля, финансисты создали Английский Банк ( первый банк в мире).</a:t>
            </a:r>
          </a:p>
        </p:txBody>
      </p:sp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285750"/>
            <a:ext cx="5286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3000375" cy="2643187"/>
          </a:xfrm>
        </p:spPr>
        <p:txBody>
          <a:bodyPr/>
          <a:lstStyle/>
          <a:p>
            <a:pPr marL="419100" indent="-382588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 события послужили  развитию научной мысли в Англии. Было основано Научное Королевское Общество, которое стал важным научным центром.</a:t>
            </a:r>
            <a:endParaRPr lang="ru-RU" sz="1800" dirty="0" smtClean="0"/>
          </a:p>
        </p:txBody>
      </p:sp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357188"/>
            <a:ext cx="56435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285750" y="928688"/>
            <a:ext cx="3328988" cy="2257425"/>
          </a:xfrm>
        </p:spPr>
        <p:txBody>
          <a:bodyPr/>
          <a:lstStyle/>
          <a:p>
            <a:pPr marL="419100" indent="-382588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500438" y="571500"/>
            <a:ext cx="5429250" cy="5929313"/>
            <a:chOff x="3357554" y="428604"/>
            <a:chExt cx="5429288" cy="5929354"/>
          </a:xfrm>
        </p:grpSpPr>
        <p:pic>
          <p:nvPicPr>
            <p:cNvPr id="215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57554" y="428604"/>
              <a:ext cx="5429288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TextBox 4"/>
            <p:cNvSpPr txBox="1">
              <a:spLocks noChangeArrowheads="1"/>
            </p:cNvSpPr>
            <p:nvPr/>
          </p:nvSpPr>
          <p:spPr bwMode="auto">
            <a:xfrm>
              <a:off x="5429256" y="5500702"/>
              <a:ext cx="32624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/>
                <a:t>William Harvey</a:t>
              </a:r>
              <a:endParaRPr lang="ru-RU" sz="3600"/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500438" y="571500"/>
            <a:ext cx="5429250" cy="5910263"/>
            <a:chOff x="3500430" y="785794"/>
            <a:chExt cx="5322431" cy="5695968"/>
          </a:xfrm>
        </p:grpSpPr>
        <p:pic>
          <p:nvPicPr>
            <p:cNvPr id="2151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00430" y="785794"/>
              <a:ext cx="5214974" cy="569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5286380" y="5857892"/>
              <a:ext cx="353648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Sir Christopher Wren</a:t>
              </a:r>
              <a:endParaRPr lang="ru-RU" sz="2800"/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357554" y="357166"/>
            <a:ext cx="5500688" cy="6205537"/>
            <a:chOff x="3071802" y="428604"/>
            <a:chExt cx="4786346" cy="5705475"/>
          </a:xfrm>
        </p:grpSpPr>
        <p:pic>
          <p:nvPicPr>
            <p:cNvPr id="21509" name="Picture 2" descr="G:\ньютон\ньютон 4 .jpe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71802" y="428604"/>
              <a:ext cx="4786346" cy="570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Box 10"/>
            <p:cNvSpPr txBox="1">
              <a:spLocks noChangeArrowheads="1"/>
            </p:cNvSpPr>
            <p:nvPr/>
          </p:nvSpPr>
          <p:spPr bwMode="auto">
            <a:xfrm>
              <a:off x="5072066" y="5286388"/>
              <a:ext cx="266771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Isaac Newton</a:t>
              </a:r>
              <a:endParaRPr lang="ru-RU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11962 -0.27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382 0.2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29375 0.174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20713"/>
          </a:xfrm>
        </p:spPr>
        <p:txBody>
          <a:bodyPr wrap="square" lIns="45720" tIns="45720" rIns="4572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3700" smtClean="0">
              <a:ln>
                <a:noFill/>
              </a:ln>
              <a:effectLst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57188"/>
            <a:ext cx="3400425" cy="5929312"/>
          </a:xfrm>
        </p:spPr>
        <p:txBody>
          <a:bodyPr/>
          <a:lstStyle/>
          <a:p>
            <a:pPr marL="419100" indent="-382588">
              <a:lnSpc>
                <a:spcPct val="9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en-US" sz="1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Исаак Ньютон был одним из самых великих ученых в мире. Он проводил исследование в области математики, физики, астрономии и многих других областей</a:t>
            </a:r>
            <a:r>
              <a:rPr lang="ru-RU" sz="1800" dirty="0" smtClean="0"/>
              <a:t>.</a:t>
            </a:r>
          </a:p>
          <a:p>
            <a:pPr marL="419100" indent="-382588">
              <a:lnSpc>
                <a:spcPct val="9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>
              <a:lnSpc>
                <a:spcPct val="9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G:\ньютон\ньтон в молодости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642938"/>
            <a:ext cx="3786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460</TotalTime>
  <Words>997</Words>
  <Application>Microsoft Office PowerPoint</Application>
  <PresentationFormat>Экран (4:3)</PresentationFormat>
  <Paragraphs>250</Paragraphs>
  <Slides>46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Бумажная</vt:lpstr>
      <vt:lpstr>Объект упаковщика для оболочки</vt:lpstr>
      <vt:lpstr>Слайд 1</vt:lpstr>
      <vt:lpstr>Слайд 2</vt:lpstr>
      <vt:lpstr>ПО ЗАКОНАМ НЬЮТОНА</vt:lpstr>
      <vt:lpstr>Закон всемирного  тяготения </vt:lpstr>
      <vt:lpstr>     ЗАКОНЫ  НЬЮТОНА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Как можно изменить скорость тела?</vt:lpstr>
      <vt:lpstr>Как зависит изменение скорости тела  от величины действия другого тела?</vt:lpstr>
      <vt:lpstr>Слайд 23</vt:lpstr>
      <vt:lpstr>1. Водитель микроавтобуса, увидев стоящий на дороге автомобиль, нажал на тормоза, но не избежал столкновения. Объясните, почему?</vt:lpstr>
      <vt:lpstr>2. Объясните назначение ремней безопасности в автомобиле.</vt:lpstr>
      <vt:lpstr>3. Что произойдёт с наездником, если лошадь, прыгая через препятствие, споткнётся?</vt:lpstr>
      <vt:lpstr>4. Что произойдёт, если человек сойдёт с асфальта на скользкий лёд?</vt:lpstr>
      <vt:lpstr>Первый закон  НЬЮТОНА </vt:lpstr>
      <vt:lpstr>СИЛА</vt:lpstr>
      <vt:lpstr>Слайд 30</vt:lpstr>
      <vt:lpstr>Слайд 31</vt:lpstr>
      <vt:lpstr>Слайд 32</vt:lpstr>
      <vt:lpstr>Слайд 33</vt:lpstr>
      <vt:lpstr>Слайд 34</vt:lpstr>
      <vt:lpstr>Третий закон Ньютона</vt:lpstr>
      <vt:lpstr>Особенности третьего закона Ньютона</vt:lpstr>
      <vt:lpstr>ФИЗКУЛЬТМИНУТКА</vt:lpstr>
      <vt:lpstr>Слайд 38</vt:lpstr>
      <vt:lpstr>Слайд 39</vt:lpstr>
      <vt:lpstr>Слайд 40</vt:lpstr>
      <vt:lpstr>Слайд 41</vt:lpstr>
      <vt:lpstr>Решение </vt:lpstr>
      <vt:lpstr>Реши задачу!</vt:lpstr>
      <vt:lpstr>Решение </vt:lpstr>
      <vt:lpstr>Реши задачу!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45</cp:revision>
  <dcterms:created xsi:type="dcterms:W3CDTF">2012-11-06T15:12:43Z</dcterms:created>
  <dcterms:modified xsi:type="dcterms:W3CDTF">2014-05-02T14:59:34Z</dcterms:modified>
</cp:coreProperties>
</file>