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1" r:id="rId1"/>
  </p:sldMasterIdLst>
  <p:notesMasterIdLst>
    <p:notesMasterId r:id="rId33"/>
  </p:notesMasterIdLst>
  <p:handoutMasterIdLst>
    <p:handoutMasterId r:id="rId34"/>
  </p:handoutMasterIdLst>
  <p:sldIdLst>
    <p:sldId id="307" r:id="rId2"/>
    <p:sldId id="294" r:id="rId3"/>
    <p:sldId id="288" r:id="rId4"/>
    <p:sldId id="257" r:id="rId5"/>
    <p:sldId id="277" r:id="rId6"/>
    <p:sldId id="258" r:id="rId7"/>
    <p:sldId id="301" r:id="rId8"/>
    <p:sldId id="259" r:id="rId9"/>
    <p:sldId id="282" r:id="rId10"/>
    <p:sldId id="260" r:id="rId11"/>
    <p:sldId id="261" r:id="rId12"/>
    <p:sldId id="295" r:id="rId13"/>
    <p:sldId id="296" r:id="rId14"/>
    <p:sldId id="297" r:id="rId15"/>
    <p:sldId id="270" r:id="rId16"/>
    <p:sldId id="286" r:id="rId17"/>
    <p:sldId id="273" r:id="rId18"/>
    <p:sldId id="272" r:id="rId19"/>
    <p:sldId id="283" r:id="rId20"/>
    <p:sldId id="284" r:id="rId21"/>
    <p:sldId id="302" r:id="rId22"/>
    <p:sldId id="264" r:id="rId23"/>
    <p:sldId id="305" r:id="rId24"/>
    <p:sldId id="292" r:id="rId25"/>
    <p:sldId id="308" r:id="rId26"/>
    <p:sldId id="267" r:id="rId27"/>
    <p:sldId id="303" r:id="rId28"/>
    <p:sldId id="304" r:id="rId29"/>
    <p:sldId id="293" r:id="rId30"/>
    <p:sldId id="287" r:id="rId31"/>
    <p:sldId id="269"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47" autoAdjust="0"/>
    <p:restoredTop sz="98668" autoAdjust="0"/>
  </p:normalViewPr>
  <p:slideViewPr>
    <p:cSldViewPr>
      <p:cViewPr>
        <p:scale>
          <a:sx n="75" d="100"/>
          <a:sy n="75" d="100"/>
        </p:scale>
        <p:origin x="-4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13A876C-BDDB-4B77-85F9-514E0BA8A781}"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A0E9C9C-8DC5-4334-81CE-4FB6403C828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E4E43C4-F76F-4065-9320-64EEE2591AE6}" type="slidenum">
              <a:rPr lang="ru-RU" smtClean="0"/>
              <a:pPr/>
              <a:t>5</a:t>
            </a:fld>
            <a:endParaRPr lang="ru-RU"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A094A9D-4A73-412B-8883-3E4C466D54D4}" type="slidenum">
              <a:rPr lang="ru-RU" smtClean="0"/>
              <a:pPr/>
              <a:t>6</a:t>
            </a:fld>
            <a:endParaRPr lang="ru-RU"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fld id="{D3D28540-08C0-456B-8831-22CBF6A1186E}" type="datetime1">
              <a:rPr lang="ru-RU"/>
              <a:pPr/>
              <a:t>01.05.2014</a:t>
            </a:fld>
            <a:endParaRPr lang="ru-RU"/>
          </a:p>
        </p:txBody>
      </p:sp>
      <p:sp>
        <p:nvSpPr>
          <p:cNvPr id="5" name="Нижний колонтитул 2"/>
          <p:cNvSpPr>
            <a:spLocks noGrp="1"/>
          </p:cNvSpPr>
          <p:nvPr>
            <p:ph type="ftr" sz="quarter" idx="11"/>
          </p:nvPr>
        </p:nvSpPr>
        <p:spPr/>
        <p:txBody>
          <a:bodyPr/>
          <a:lstStyle>
            <a:lvl1pPr>
              <a:defRPr/>
            </a:lvl1pPr>
          </a:lstStyle>
          <a:p>
            <a:endParaRPr lang="ru-RU"/>
          </a:p>
        </p:txBody>
      </p:sp>
      <p:sp>
        <p:nvSpPr>
          <p:cNvPr id="6" name="Номер слайда 22"/>
          <p:cNvSpPr>
            <a:spLocks noGrp="1"/>
          </p:cNvSpPr>
          <p:nvPr>
            <p:ph type="sldNum" sz="quarter" idx="12"/>
          </p:nvPr>
        </p:nvSpPr>
        <p:spPr/>
        <p:txBody>
          <a:bodyPr/>
          <a:lstStyle>
            <a:lvl1pPr>
              <a:defRPr/>
            </a:lvl1pPr>
          </a:lstStyle>
          <a:p>
            <a:pPr>
              <a:defRPr/>
            </a:pPr>
            <a:fld id="{888F51BF-82D6-4378-93A8-3D6130C7F83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Прямоугольник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Вертикальный заголовок 1"/>
          <p:cNvSpPr>
            <a:spLocks noGrp="1"/>
          </p:cNvSpPr>
          <p:nvPr>
            <p:ph type="title" orient="vert"/>
          </p:nvPr>
        </p:nvSpPr>
        <p:spPr>
          <a:xfrm>
            <a:off x="6553200" y="609600"/>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fld id="{26BF693A-1310-4974-93BB-734D5A6369D0}" type="datetime1">
              <a:rPr lang="ru-RU"/>
              <a:pPr/>
              <a:t>01.05.2014</a:t>
            </a:fld>
            <a:endParaRPr lang="ru-RU"/>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endParaRPr lang="ru-RU"/>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A3B40329-9125-453F-94BF-0B73E42DF27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13144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456113"/>
          </a:xfrm>
        </p:spPr>
        <p:txBody>
          <a:bodyPr>
            <a:normAutofit/>
          </a:bodyPr>
          <a:lstStyle/>
          <a:p>
            <a:pPr lvl="0"/>
            <a:endParaRPr lang="ru-RU" noProof="0"/>
          </a:p>
        </p:txBody>
      </p:sp>
      <p:sp>
        <p:nvSpPr>
          <p:cNvPr id="4" name="Дата 3"/>
          <p:cNvSpPr>
            <a:spLocks noGrp="1"/>
          </p:cNvSpPr>
          <p:nvPr>
            <p:ph type="dt" sz="half" idx="10"/>
          </p:nvPr>
        </p:nvSpPr>
        <p:spPr>
          <a:xfrm>
            <a:off x="457200" y="6243638"/>
            <a:ext cx="2133600" cy="457200"/>
          </a:xfrm>
        </p:spPr>
        <p:txBody>
          <a:bodyPr/>
          <a:lstStyle>
            <a:lvl1pPr>
              <a:defRPr/>
            </a:lvl1pPr>
          </a:lstStyle>
          <a:p>
            <a:fld id="{C9BF77C1-D28C-4596-BDDB-363F9B77FE71}" type="datetime1">
              <a:rPr lang="ru-RU"/>
              <a:pPr/>
              <a:t>01.05.2014</a:t>
            </a:fld>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3638"/>
            <a:ext cx="2133600" cy="457200"/>
          </a:xfrm>
        </p:spPr>
        <p:txBody>
          <a:bodyPr/>
          <a:lstStyle>
            <a:lvl1pPr>
              <a:defRPr/>
            </a:lvl1pPr>
          </a:lstStyle>
          <a:p>
            <a:pPr>
              <a:defRPr/>
            </a:pPr>
            <a:fld id="{AC43A1D2-DB72-4284-A64A-172C02B1062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0" y="6248400"/>
            <a:ext cx="2667000" cy="365125"/>
          </a:xfrm>
        </p:spPr>
        <p:txBody>
          <a:bodyPr/>
          <a:lstStyle>
            <a:lvl1pPr>
              <a:defRPr/>
            </a:lvl1pPr>
          </a:lstStyle>
          <a:p>
            <a:fld id="{7524295B-7651-4E56-84BE-B54ADDBD3A5C}" type="datetime1">
              <a:rPr lang="ru-RU"/>
              <a:pPr/>
              <a:t>01.05.2014</a:t>
            </a:fld>
            <a:endParaRPr lang="ru-RU"/>
          </a:p>
        </p:txBody>
      </p:sp>
      <p:sp>
        <p:nvSpPr>
          <p:cNvPr id="3" name="Нижний колонтитул 2"/>
          <p:cNvSpPr>
            <a:spLocks noGrp="1"/>
          </p:cNvSpPr>
          <p:nvPr>
            <p:ph type="ftr" sz="quarter" idx="11"/>
          </p:nvPr>
        </p:nvSpPr>
        <p:spPr>
          <a:xfrm>
            <a:off x="609600" y="6248400"/>
            <a:ext cx="5421313" cy="365125"/>
          </a:xfrm>
        </p:spPr>
        <p:txBody>
          <a:bodyPr/>
          <a:lstStyle>
            <a:lvl1pPr>
              <a:defRPr/>
            </a:lvl1pPr>
          </a:lstStyle>
          <a:p>
            <a:endParaRPr lang="ru-RU"/>
          </a:p>
        </p:txBody>
      </p:sp>
      <p:sp>
        <p:nvSpPr>
          <p:cNvPr id="4" name="Номер слайда 3"/>
          <p:cNvSpPr>
            <a:spLocks noGrp="1"/>
          </p:cNvSpPr>
          <p:nvPr>
            <p:ph type="sldNum" sz="quarter" idx="12"/>
          </p:nvPr>
        </p:nvSpPr>
        <p:spPr>
          <a:xfrm>
            <a:off x="0" y="1271588"/>
            <a:ext cx="533400" cy="244475"/>
          </a:xfrm>
        </p:spPr>
        <p:txBody>
          <a:bodyPr/>
          <a:lstStyle>
            <a:lvl1pPr>
              <a:defRPr smtClean="0"/>
            </a:lvl1pPr>
          </a:lstStyle>
          <a:p>
            <a:pPr>
              <a:defRPr/>
            </a:pPr>
            <a:fld id="{8CE11846-B85C-4432-AB1B-AD52698FCFE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Текст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fld id="{4F3CF864-5E58-4165-822C-80ED38101F52}" type="datetime1">
              <a:rPr lang="ru-RU"/>
              <a:pPr/>
              <a:t>01.05.2014</a:t>
            </a:fld>
            <a:endParaRPr lang="ru-RU"/>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B14F4866-4869-4A4C-9B96-F15C5338E567}"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a:lstStyle>
            <a:lvl1pPr>
              <a:defRPr/>
            </a:lvl1pPr>
          </a:lstStyle>
          <a:p>
            <a:fld id="{7F43524E-5BEF-4D67-B5AD-CE394020424D}" type="datetime1">
              <a:rPr lang="ru-RU"/>
              <a:pPr/>
              <a:t>01.05.2014</a:t>
            </a:fld>
            <a:endParaRPr lang="ru-RU"/>
          </a:p>
        </p:txBody>
      </p:sp>
      <p:sp>
        <p:nvSpPr>
          <p:cNvPr id="6" name="Номер слайда 9"/>
          <p:cNvSpPr>
            <a:spLocks noGrp="1"/>
          </p:cNvSpPr>
          <p:nvPr>
            <p:ph type="sldNum" sz="quarter" idx="11"/>
          </p:nvPr>
        </p:nvSpPr>
        <p:spPr/>
        <p:txBody>
          <a:bodyPr rtlCol="0"/>
          <a:lstStyle>
            <a:lvl1pPr>
              <a:defRPr/>
            </a:lvl1pPr>
          </a:lstStyle>
          <a:p>
            <a:pPr>
              <a:defRPr/>
            </a:pPr>
            <a:fld id="{60D0FBFA-6B07-4F9B-B8C9-0E15174AACBE}" type="slidenum">
              <a:rPr lang="ru-RU"/>
              <a:pPr>
                <a:defRPr/>
              </a:pPr>
              <a:t>‹#›</a:t>
            </a:fld>
            <a:endParaRPr lang="ru-RU"/>
          </a:p>
        </p:txBody>
      </p:sp>
      <p:sp>
        <p:nvSpPr>
          <p:cNvPr id="7" name="Нижний колонтитул 11"/>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a:lstStyle>
            <a:lvl1pPr>
              <a:defRPr/>
            </a:lvl1pPr>
          </a:lstStyle>
          <a:p>
            <a:fld id="{8284BB3C-E9EC-4E4C-957C-2434FA035232}" type="datetime1">
              <a:rPr lang="ru-RU"/>
              <a:pPr/>
              <a:t>01.05.2014</a:t>
            </a:fld>
            <a:endParaRPr lang="ru-RU"/>
          </a:p>
        </p:txBody>
      </p:sp>
      <p:sp>
        <p:nvSpPr>
          <p:cNvPr id="8" name="Номер слайда 11"/>
          <p:cNvSpPr>
            <a:spLocks noGrp="1"/>
          </p:cNvSpPr>
          <p:nvPr>
            <p:ph type="sldNum" sz="quarter" idx="11"/>
          </p:nvPr>
        </p:nvSpPr>
        <p:spPr/>
        <p:txBody>
          <a:bodyPr rtlCol="0"/>
          <a:lstStyle>
            <a:lvl1pPr>
              <a:defRPr/>
            </a:lvl1pPr>
          </a:lstStyle>
          <a:p>
            <a:pPr>
              <a:defRPr/>
            </a:pPr>
            <a:fld id="{F412249E-3525-4F8B-81C4-498A493D33AD}"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fld id="{FE978D01-81C2-4351-9FF8-AD9B5683E63B}" type="datetime1">
              <a:rPr lang="ru-RU"/>
              <a:pPr/>
              <a:t>01.05.2014</a:t>
            </a:fld>
            <a:endParaRPr lang="ru-RU"/>
          </a:p>
        </p:txBody>
      </p:sp>
      <p:sp>
        <p:nvSpPr>
          <p:cNvPr id="4" name="Нижний колонтитул 2"/>
          <p:cNvSpPr>
            <a:spLocks noGrp="1"/>
          </p:cNvSpPr>
          <p:nvPr>
            <p:ph type="ftr" sz="quarter" idx="11"/>
          </p:nvPr>
        </p:nvSpPr>
        <p:spPr/>
        <p:txBody>
          <a:bodyPr/>
          <a:lstStyle>
            <a:lvl1pPr>
              <a:defRPr/>
            </a:lvl1pPr>
          </a:lstStyle>
          <a:p>
            <a:endParaRPr lang="ru-RU"/>
          </a:p>
        </p:txBody>
      </p:sp>
      <p:sp>
        <p:nvSpPr>
          <p:cNvPr id="5" name="Номер слайда 22"/>
          <p:cNvSpPr>
            <a:spLocks noGrp="1"/>
          </p:cNvSpPr>
          <p:nvPr>
            <p:ph type="sldNum" sz="quarter" idx="12"/>
          </p:nvPr>
        </p:nvSpPr>
        <p:spPr/>
        <p:txBody>
          <a:bodyPr/>
          <a:lstStyle>
            <a:lvl1pPr>
              <a:defRPr/>
            </a:lvl1pPr>
          </a:lstStyle>
          <a:p>
            <a:pPr>
              <a:defRPr/>
            </a:pPr>
            <a:fld id="{9B015191-445D-4242-AA13-6BCDAB0DD8C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9C754274-84A7-4789-A17F-63426A932B38}" type="datetime1">
              <a:rPr lang="ru-RU"/>
              <a:pPr/>
              <a:t>01.05.2014</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E691E20-2D82-4D36-A9A8-F0E818DBBEF4}"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fld id="{0643D810-4723-424E-AF94-816DDD2E8E81}" type="datetime1">
              <a:rPr lang="ru-RU"/>
              <a:pPr/>
              <a:t>01.05.2014</a:t>
            </a:fld>
            <a:endParaRPr lang="ru-RU"/>
          </a:p>
        </p:txBody>
      </p:sp>
      <p:sp>
        <p:nvSpPr>
          <p:cNvPr id="6" name="Нижний колонтитул 2"/>
          <p:cNvSpPr>
            <a:spLocks noGrp="1"/>
          </p:cNvSpPr>
          <p:nvPr>
            <p:ph type="ftr" sz="quarter" idx="11"/>
          </p:nvPr>
        </p:nvSpPr>
        <p:spPr/>
        <p:txBody>
          <a:bodyPr/>
          <a:lstStyle>
            <a:lvl1pPr>
              <a:defRPr/>
            </a:lvl1pPr>
          </a:lstStyle>
          <a:p>
            <a:endParaRPr lang="ru-RU"/>
          </a:p>
        </p:txBody>
      </p:sp>
      <p:sp>
        <p:nvSpPr>
          <p:cNvPr id="7" name="Номер слайда 22"/>
          <p:cNvSpPr>
            <a:spLocks noGrp="1"/>
          </p:cNvSpPr>
          <p:nvPr>
            <p:ph type="sldNum" sz="quarter" idx="12"/>
          </p:nvPr>
        </p:nvSpPr>
        <p:spPr/>
        <p:txBody>
          <a:bodyPr/>
          <a:lstStyle>
            <a:lvl1pPr>
              <a:defRPr/>
            </a:lvl1pPr>
          </a:lstStyle>
          <a:p>
            <a:pPr>
              <a:defRPr/>
            </a:pPr>
            <a:fld id="{9ACA7AEA-E3C7-4786-B3CD-66A0A918F31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a:lstStyle>
            <a:lvl1pPr>
              <a:defRPr/>
            </a:lvl1pPr>
          </a:lstStyle>
          <a:p>
            <a:fld id="{0EAAC78A-DD55-4F97-B300-876810CFC672}" type="datetime1">
              <a:rPr lang="ru-RU"/>
              <a:pPr/>
              <a:t>01.05.2014</a:t>
            </a:fld>
            <a:endParaRPr lang="ru-RU"/>
          </a:p>
        </p:txBody>
      </p:sp>
      <p:sp>
        <p:nvSpPr>
          <p:cNvPr id="10" name="Номер слайда 12"/>
          <p:cNvSpPr>
            <a:spLocks noGrp="1"/>
          </p:cNvSpPr>
          <p:nvPr>
            <p:ph type="sldNum" sz="quarter" idx="11"/>
          </p:nvPr>
        </p:nvSpPr>
        <p:spPr>
          <a:xfrm>
            <a:off x="0" y="4667250"/>
            <a:ext cx="1447800" cy="663575"/>
          </a:xfrm>
        </p:spPr>
        <p:txBody>
          <a:bodyPr rtlCol="0"/>
          <a:lstStyle>
            <a:lvl1pPr>
              <a:defRPr sz="2800"/>
            </a:lvl1pPr>
          </a:lstStyle>
          <a:p>
            <a:pPr>
              <a:defRPr/>
            </a:pPr>
            <a:fld id="{E9773C21-B48B-4615-9CAE-9EBA10184F59}" type="slidenum">
              <a:rPr lang="ru-RU"/>
              <a:pPr>
                <a:defRPr/>
              </a:pPr>
              <a:t>‹#›</a:t>
            </a:fld>
            <a:endParaRPr lang="ru-RU"/>
          </a:p>
        </p:txBody>
      </p:sp>
      <p:sp>
        <p:nvSpPr>
          <p:cNvPr id="11" name="Нижний колонтитул 13"/>
          <p:cNvSpPr>
            <a:spLocks noGrp="1"/>
          </p:cNvSpPr>
          <p:nvPr>
            <p:ph type="ftr" sz="quarter" idx="12"/>
          </p:nvPr>
        </p:nvSpPr>
        <p:spPr>
          <a:xfrm>
            <a:off x="1600200" y="6248400"/>
            <a:ext cx="4572000" cy="365125"/>
          </a:xfrm>
        </p:spPr>
        <p:txBody>
          <a:bodyPr/>
          <a:lstStyle>
            <a:lvl1pPr>
              <a:defRPr/>
            </a:lvl1p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fld id="{E768397C-B309-4D37-AD3A-72E73437BDF7}" type="datetime1">
              <a:rPr lang="ru-RU"/>
              <a:pPr/>
              <a:t>01.05.2014</a:t>
            </a:fld>
            <a:endParaRPr lang="ru-RU"/>
          </a:p>
        </p:txBody>
      </p:sp>
      <p:sp>
        <p:nvSpPr>
          <p:cNvPr id="5" name="Нижний колонтитул 2"/>
          <p:cNvSpPr>
            <a:spLocks noGrp="1"/>
          </p:cNvSpPr>
          <p:nvPr>
            <p:ph type="ftr" sz="quarter" idx="11"/>
          </p:nvPr>
        </p:nvSpPr>
        <p:spPr/>
        <p:txBody>
          <a:bodyPr/>
          <a:lstStyle>
            <a:lvl1pPr>
              <a:defRPr/>
            </a:lvl1pPr>
          </a:lstStyle>
          <a:p>
            <a:endParaRPr lang="ru-RU"/>
          </a:p>
        </p:txBody>
      </p:sp>
      <p:sp>
        <p:nvSpPr>
          <p:cNvPr id="6" name="Номер слайда 22"/>
          <p:cNvSpPr>
            <a:spLocks noGrp="1"/>
          </p:cNvSpPr>
          <p:nvPr>
            <p:ph type="sldNum" sz="quarter" idx="12"/>
          </p:nvPr>
        </p:nvSpPr>
        <p:spPr/>
        <p:txBody>
          <a:bodyPr/>
          <a:lstStyle>
            <a:lvl1pPr>
              <a:defRPr/>
            </a:lvl1pPr>
          </a:lstStyle>
          <a:p>
            <a:pPr>
              <a:defRPr/>
            </a:pPr>
            <a:fld id="{DAB2B48C-C9AD-4380-A712-A6478A9B92D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050"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2051"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defRPr>
            </a:lvl1pPr>
          </a:lstStyle>
          <a:p>
            <a:fld id="{E5FAF4E1-CA31-4FD9-AC54-05DEA5F96044}" type="datetime1">
              <a:rPr lang="ru-RU"/>
              <a:pPr/>
              <a:t>01.05.2014</a:t>
            </a:fld>
            <a:endParaRPr lang="ru-RU"/>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defRPr>
            </a:lvl1pPr>
          </a:lstStyle>
          <a:p>
            <a:endParaRPr lang="ru-RU"/>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46D248AB-2471-4293-A8ED-C394C5AF9D8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72" r:id="rId1"/>
    <p:sldLayoutId id="2147483877" r:id="rId2"/>
    <p:sldLayoutId id="2147483878" r:id="rId3"/>
    <p:sldLayoutId id="2147483879" r:id="rId4"/>
    <p:sldLayoutId id="2147483873" r:id="rId5"/>
    <p:sldLayoutId id="2147483880" r:id="rId6"/>
    <p:sldLayoutId id="2147483874" r:id="rId7"/>
    <p:sldLayoutId id="2147483881" r:id="rId8"/>
    <p:sldLayoutId id="2147483875" r:id="rId9"/>
    <p:sldLayoutId id="2147483882" r:id="rId10"/>
    <p:sldLayoutId id="2147483883" r:id="rId11"/>
    <p:sldLayoutId id="2147483876" r:id="rId12"/>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DE6C36"/>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F9B639"/>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 Target="slide17.xml"/><Relationship Id="rId7" Type="http://schemas.openxmlformats.org/officeDocument/2006/relationships/image" Target="../media/image11.jpeg"/><Relationship Id="rId2" Type="http://schemas.openxmlformats.org/officeDocument/2006/relationships/slide" Target="slide16.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9.xml"/><Relationship Id="rId10" Type="http://schemas.openxmlformats.org/officeDocument/2006/relationships/slide" Target="slide2.xml"/><Relationship Id="rId4" Type="http://schemas.openxmlformats.org/officeDocument/2006/relationships/slide" Target="slide18.xml"/><Relationship Id="rId9" Type="http://schemas.openxmlformats.org/officeDocument/2006/relationships/image" Target="../media/image8.gif"/></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1087;&#1088;&#1080;&#1083;6/c3_1_z1.cpp" TargetMode="External"/><Relationship Id="rId2" Type="http://schemas.openxmlformats.org/officeDocument/2006/relationships/slide" Target="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hyperlink" Target="&#1087;&#1088;&#1080;&#1083;6/c3_1_z2.cpp" TargetMode="External"/><Relationship Id="rId2" Type="http://schemas.openxmlformats.org/officeDocument/2006/relationships/slide" Target="slide1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slide" Target="slide21.xml"/><Relationship Id="rId3" Type="http://schemas.openxmlformats.org/officeDocument/2006/relationships/image" Target="../media/image5.gif"/><Relationship Id="rId7" Type="http://schemas.openxmlformats.org/officeDocument/2006/relationships/hyperlink" Target="http://img1.liveinternet.ru/images/attach/c/3/75/623/75623381_large_school0301.png" TargetMode="External"/><Relationship Id="rId12" Type="http://schemas.openxmlformats.org/officeDocument/2006/relationships/slide" Target="slide15.xml"/><Relationship Id="rId2" Type="http://schemas.openxmlformats.org/officeDocument/2006/relationships/image" Target="../media/image4.gif"/><Relationship Id="rId16" Type="http://schemas.openxmlformats.org/officeDocument/2006/relationships/slide" Target="slide29.xml"/><Relationship Id="rId1" Type="http://schemas.openxmlformats.org/officeDocument/2006/relationships/slideLayout" Target="../slideLayouts/slideLayout11.xml"/><Relationship Id="rId6" Type="http://schemas.openxmlformats.org/officeDocument/2006/relationships/image" Target="../media/image8.gif"/><Relationship Id="rId11" Type="http://schemas.openxmlformats.org/officeDocument/2006/relationships/slide" Target="slide7.xml"/><Relationship Id="rId5" Type="http://schemas.openxmlformats.org/officeDocument/2006/relationships/image" Target="../media/image7.jpeg"/><Relationship Id="rId15" Type="http://schemas.openxmlformats.org/officeDocument/2006/relationships/slide" Target="slide28.xml"/><Relationship Id="rId10" Type="http://schemas.openxmlformats.org/officeDocument/2006/relationships/slide" Target="slide3.xml"/><Relationship Id="rId4" Type="http://schemas.openxmlformats.org/officeDocument/2006/relationships/image" Target="../media/image6.gif"/><Relationship Id="rId9" Type="http://schemas.openxmlformats.org/officeDocument/2006/relationships/image" Target="../media/image10.gif"/><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3" Type="http://schemas.openxmlformats.org/officeDocument/2006/relationships/hyperlink" Target="&#1087;&#1088;&#1080;&#1083;6/c3_1_z3.cpp" TargetMode="External"/><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23.xml"/><Relationship Id="rId7" Type="http://schemas.openxmlformats.org/officeDocument/2006/relationships/image" Target="../media/image10.gif"/><Relationship Id="rId2" Type="http://schemas.openxmlformats.org/officeDocument/2006/relationships/slide" Target="slide22.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3" Type="http://schemas.openxmlformats.org/officeDocument/2006/relationships/hyperlink" Target="&#1087;&#1088;&#1080;&#1083;6/c4_1_w.cpp" TargetMode="External"/><Relationship Id="rId2" Type="http://schemas.openxmlformats.org/officeDocument/2006/relationships/slide" Target="slide21.xml"/><Relationship Id="rId1" Type="http://schemas.openxmlformats.org/officeDocument/2006/relationships/slideLayout" Target="../slideLayouts/slideLayout1.xml"/><Relationship Id="rId6" Type="http://schemas.openxmlformats.org/officeDocument/2006/relationships/hyperlink" Target="&#1087;&#1088;&#1080;&#1083;6/c4_4_w.cpp" TargetMode="External"/><Relationship Id="rId5" Type="http://schemas.openxmlformats.org/officeDocument/2006/relationships/hyperlink" Target="&#1087;&#1088;&#1080;&#1083;6/c4_3_w.cpp" TargetMode="External"/><Relationship Id="rId4" Type="http://schemas.openxmlformats.org/officeDocument/2006/relationships/hyperlink" Target="&#1087;&#1088;&#1080;&#1083;6/c4_2_w.cp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1087;&#1088;&#1080;&#1083;6/c4_5_d.cpp" TargetMode="External"/><Relationship Id="rId2" Type="http://schemas.openxmlformats.org/officeDocument/2006/relationships/slide" Target="slide21.xml"/><Relationship Id="rId1" Type="http://schemas.openxmlformats.org/officeDocument/2006/relationships/slideLayout" Target="../slideLayouts/slideLayout1.xml"/><Relationship Id="rId5" Type="http://schemas.openxmlformats.org/officeDocument/2006/relationships/hyperlink" Target="&#1087;&#1088;&#1080;&#1083;6/c4_7_w.cpp" TargetMode="External"/><Relationship Id="rId4" Type="http://schemas.openxmlformats.org/officeDocument/2006/relationships/hyperlink" Target="&#1087;&#1088;&#1080;&#1083;6/c4_6_f.cp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1087;&#1088;&#1080;&#1083;6/c4_8_d.cpp" TargetMode="External"/><Relationship Id="rId2" Type="http://schemas.openxmlformats.org/officeDocument/2006/relationships/slide" Target="slide21.xml"/><Relationship Id="rId1" Type="http://schemas.openxmlformats.org/officeDocument/2006/relationships/slideLayout" Target="../slideLayouts/slideLayout1.xml"/><Relationship Id="rId5" Type="http://schemas.openxmlformats.org/officeDocument/2006/relationships/hyperlink" Target="&#1087;&#1088;&#1080;&#1083;6/c4_10_w.cpp" TargetMode="External"/><Relationship Id="rId4" Type="http://schemas.openxmlformats.org/officeDocument/2006/relationships/hyperlink" Target="&#1087;&#1088;&#1080;&#1083;6/c4_9_w.cpp"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12.xml"/><Relationship Id="rId6" Type="http://schemas.openxmlformats.org/officeDocument/2006/relationships/image" Target="../media/image15.jpeg"/><Relationship Id="rId5" Type="http://schemas.openxmlformats.org/officeDocument/2006/relationships/slide" Target="slide27.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_________Microsoft_Office_Word_97_-_20031.doc"/><Relationship Id="rId7" Type="http://schemas.openxmlformats.org/officeDocument/2006/relationships/hyperlink" Target="&#1087;&#1088;&#1080;&#1083;6/c5_3_w.cpp"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1087;&#1088;&#1080;&#1083;6/c5_2_d.cpp" TargetMode="External"/><Relationship Id="rId5" Type="http://schemas.openxmlformats.org/officeDocument/2006/relationships/hyperlink" Target="&#1087;&#1088;&#1080;&#1083;6/c5_1_d.cpp" TargetMode="External"/><Relationship Id="rId4" Type="http://schemas.openxmlformats.org/officeDocument/2006/relationships/slide" Target="slide25.xml"/></Relationships>
</file>

<file path=ppt/slides/_rels/slide27.xml.rels><?xml version="1.0" encoding="UTF-8" standalone="yes"?>
<Relationships xmlns="http://schemas.openxmlformats.org/package/2006/relationships"><Relationship Id="rId3" Type="http://schemas.openxmlformats.org/officeDocument/2006/relationships/hyperlink" Target="&#1087;&#1088;&#1080;&#1083;6/c5_4_d.cpp" TargetMode="External"/><Relationship Id="rId2" Type="http://schemas.openxmlformats.org/officeDocument/2006/relationships/slide" Target="slide25.xml"/><Relationship Id="rId1" Type="http://schemas.openxmlformats.org/officeDocument/2006/relationships/slideLayout" Target="../slideLayouts/slideLayout1.xml"/><Relationship Id="rId5" Type="http://schemas.openxmlformats.org/officeDocument/2006/relationships/hyperlink" Target="&#1087;&#1088;&#1080;&#1083;6/c5_6_f.cpp" TargetMode="External"/><Relationship Id="rId4" Type="http://schemas.openxmlformats.org/officeDocument/2006/relationships/hyperlink" Target="&#1087;&#1088;&#1080;&#1083;6/c5_5_w.cp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img1.liveinternet.ru/images/attach/c/3/75/623/75623381_large_school0301.png" TargetMode="External"/><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hyperlink" Target="&#1055;&#1088;&#1080;&#1083;&#1086;&#1078;&#1077;&#1085;&#1080;&#1077;3.xls" TargetMode="External"/><Relationship Id="rId5" Type="http://schemas.openxmlformats.org/officeDocument/2006/relationships/slide" Target="slide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image" Target="../media/image5.gif"/><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slide" Target="slide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www.intuit.ru/department/pl/c/1/1.html" TargetMode="External"/><Relationship Id="rId7" Type="http://schemas.openxmlformats.org/officeDocument/2006/relationships/image" Target="../media/image21.gif"/><Relationship Id="rId2" Type="http://schemas.openxmlformats.org/officeDocument/2006/relationships/hyperlink" Target="http://inf.reshuege.ru/test?theme=176" TargetMode="External"/><Relationship Id="rId1" Type="http://schemas.openxmlformats.org/officeDocument/2006/relationships/slideLayout" Target="../slideLayouts/slideLayout1.xml"/><Relationship Id="rId6" Type="http://schemas.openxmlformats.org/officeDocument/2006/relationships/hyperlink" Target="http://kpolyakov.narod.ru/school/ege.htm/" TargetMode="External"/><Relationship Id="rId5" Type="http://schemas.openxmlformats.org/officeDocument/2006/relationships/hyperlink" Target="http://kpolyakov.narod.ru/school/c.htm" TargetMode="External"/><Relationship Id="rId4" Type="http://schemas.openxmlformats.org/officeDocument/2006/relationships/hyperlink" Target="http://iguania.ru/" TargetMode="Externa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9.xml"/><Relationship Id="rId7" Type="http://schemas.openxmlformats.org/officeDocument/2006/relationships/slide" Target="slide13.xml"/><Relationship Id="rId12" Type="http://schemas.openxmlformats.org/officeDocument/2006/relationships/slide" Target="slide2.xml"/><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image" Target="../media/image6.gif"/><Relationship Id="rId5" Type="http://schemas.openxmlformats.org/officeDocument/2006/relationships/slide" Target="slide11.xml"/><Relationship Id="rId10" Type="http://schemas.openxmlformats.org/officeDocument/2006/relationships/image" Target="../media/image12.jpeg"/><Relationship Id="rId4" Type="http://schemas.openxmlformats.org/officeDocument/2006/relationships/slide" Target="slide10.xml"/><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12"/>
          <p:cNvSpPr>
            <a:spLocks noGrp="1"/>
          </p:cNvSpPr>
          <p:nvPr>
            <p:ph type="sldNum" sz="quarter" idx="11"/>
          </p:nvPr>
        </p:nvSpPr>
        <p:spPr/>
        <p:txBody>
          <a:bodyPr/>
          <a:lstStyle/>
          <a:p>
            <a:pPr>
              <a:defRPr/>
            </a:pPr>
            <a:fld id="{E86B13A3-89A8-4DA5-922B-AAD2D8DA461B}" type="slidenum">
              <a:rPr lang="ru-RU"/>
              <a:pPr>
                <a:defRPr/>
              </a:pPr>
              <a:t>1</a:t>
            </a:fld>
            <a:endParaRPr lang="ru-RU"/>
          </a:p>
        </p:txBody>
      </p:sp>
      <p:sp>
        <p:nvSpPr>
          <p:cNvPr id="15366" name="Прямоугольник 6"/>
          <p:cNvSpPr>
            <a:spLocks noChangeArrowheads="1"/>
          </p:cNvSpPr>
          <p:nvPr/>
        </p:nvSpPr>
        <p:spPr bwMode="auto">
          <a:xfrm>
            <a:off x="4716463" y="1781175"/>
            <a:ext cx="4141787" cy="581025"/>
          </a:xfrm>
          <a:prstGeom prst="rect">
            <a:avLst/>
          </a:prstGeom>
          <a:noFill/>
          <a:ln w="9525">
            <a:noFill/>
            <a:miter lim="800000"/>
            <a:headEnd/>
            <a:tailEnd/>
          </a:ln>
        </p:spPr>
        <p:txBody>
          <a:bodyPr>
            <a:spAutoFit/>
          </a:bodyPr>
          <a:lstStyle/>
          <a:p>
            <a:pPr algn="ctr"/>
            <a:r>
              <a:rPr lang="ru-RU" sz="1300" i="1">
                <a:solidFill>
                  <a:schemeClr val="bg1"/>
                </a:solidFill>
                <a:latin typeface="Arial" charset="0"/>
              </a:rPr>
              <a:t> </a:t>
            </a:r>
            <a:r>
              <a:rPr lang="ru-RU" sz="1600" b="1" i="1">
                <a:solidFill>
                  <a:schemeClr val="bg1"/>
                </a:solidFill>
                <a:latin typeface="Arial" charset="0"/>
              </a:rPr>
              <a:t>Чтобы научиться бегать, </a:t>
            </a:r>
          </a:p>
          <a:p>
            <a:pPr algn="ctr"/>
            <a:r>
              <a:rPr lang="ru-RU" sz="1600" b="1" i="1">
                <a:solidFill>
                  <a:schemeClr val="bg1"/>
                </a:solidFill>
                <a:latin typeface="Arial" charset="0"/>
              </a:rPr>
              <a:t>нужно сначала научиться ходить</a:t>
            </a:r>
          </a:p>
        </p:txBody>
      </p:sp>
      <p:pic>
        <p:nvPicPr>
          <p:cNvPr id="15367" name="Picture 7" descr="lb_p_hi"/>
          <p:cNvPicPr>
            <a:picLocks noChangeAspect="1" noChangeArrowheads="1"/>
          </p:cNvPicPr>
          <p:nvPr/>
        </p:nvPicPr>
        <p:blipFill>
          <a:blip r:embed="rId2" cstate="email"/>
          <a:srcRect/>
          <a:stretch>
            <a:fillRect/>
          </a:stretch>
        </p:blipFill>
        <p:spPr bwMode="auto">
          <a:xfrm>
            <a:off x="539750" y="1196975"/>
            <a:ext cx="3527425" cy="2736850"/>
          </a:xfrm>
          <a:prstGeom prst="rect">
            <a:avLst/>
          </a:prstGeom>
          <a:noFill/>
          <a:ln w="3175">
            <a:solidFill>
              <a:schemeClr val="tx2"/>
            </a:solidFill>
            <a:miter lim="800000"/>
            <a:headEnd/>
            <a:tailEnd/>
          </a:ln>
        </p:spPr>
      </p:pic>
      <p:sp>
        <p:nvSpPr>
          <p:cNvPr id="15368" name="Rectangle 8"/>
          <p:cNvSpPr>
            <a:spLocks noChangeArrowheads="1"/>
          </p:cNvSpPr>
          <p:nvPr/>
        </p:nvSpPr>
        <p:spPr bwMode="auto">
          <a:xfrm>
            <a:off x="4573588" y="4794250"/>
            <a:ext cx="4175125" cy="1314450"/>
          </a:xfrm>
          <a:prstGeom prst="rect">
            <a:avLst/>
          </a:prstGeom>
          <a:noFill/>
          <a:ln w="9525">
            <a:noFill/>
            <a:miter lim="800000"/>
            <a:headEnd/>
            <a:tailEnd/>
          </a:ln>
          <a:effectLst/>
        </p:spPr>
        <p:txBody>
          <a:bodyPr>
            <a:spAutoFit/>
          </a:bodyPr>
          <a:lstStyle/>
          <a:p>
            <a:pPr marL="180975" indent="-180975" algn="ctr"/>
            <a:r>
              <a:rPr lang="ru-RU" sz="1600" b="1" u="sng">
                <a:solidFill>
                  <a:srgbClr val="8A2E4E"/>
                </a:solidFill>
              </a:rPr>
              <a:t>Автор:</a:t>
            </a:r>
            <a:r>
              <a:rPr lang="ru-RU" sz="1600" b="1">
                <a:solidFill>
                  <a:srgbClr val="8A2E4E"/>
                </a:solidFill>
              </a:rPr>
              <a:t> Панченко Н.П., </a:t>
            </a:r>
          </a:p>
          <a:p>
            <a:pPr marL="180975" indent="-180975" algn="ctr"/>
            <a:r>
              <a:rPr lang="ru-RU" sz="1600">
                <a:solidFill>
                  <a:srgbClr val="8A2E4E"/>
                </a:solidFill>
              </a:rPr>
              <a:t>педагог дополнительного образования, </a:t>
            </a:r>
          </a:p>
          <a:p>
            <a:pPr marL="180975" indent="-180975" algn="ctr"/>
            <a:r>
              <a:rPr lang="ru-RU" sz="1600">
                <a:solidFill>
                  <a:srgbClr val="8A2E4E"/>
                </a:solidFill>
              </a:rPr>
              <a:t>МБОУ ДОД «Дворец детского (юношеского) творчества»</a:t>
            </a:r>
          </a:p>
          <a:p>
            <a:pPr marL="180975" indent="-180975" algn="ctr"/>
            <a:r>
              <a:rPr lang="ru-RU" sz="1600">
                <a:solidFill>
                  <a:srgbClr val="8A2E4E"/>
                </a:solidFill>
              </a:rPr>
              <a:t>г. Дзержинск, 2014 г.</a:t>
            </a:r>
          </a:p>
        </p:txBody>
      </p:sp>
      <p:sp>
        <p:nvSpPr>
          <p:cNvPr id="15369" name="WordArt 9"/>
          <p:cNvSpPr>
            <a:spLocks noChangeArrowheads="1" noChangeShapeType="1" noTextEdit="1"/>
          </p:cNvSpPr>
          <p:nvPr/>
        </p:nvSpPr>
        <p:spPr bwMode="auto">
          <a:xfrm>
            <a:off x="4859338" y="3068638"/>
            <a:ext cx="3744912" cy="431800"/>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1">
                  <a:gsLst>
                    <a:gs pos="0">
                      <a:schemeClr val="accent1"/>
                    </a:gs>
                    <a:gs pos="100000">
                      <a:schemeClr val="hlink"/>
                    </a:gs>
                  </a:gsLst>
                  <a:lin ang="5400000" scaled="1"/>
                </a:gradFill>
                <a:effectLst>
                  <a:outerShdw dist="45791" dir="2021404" algn="ctr" rotWithShape="0">
                    <a:srgbClr val="B2B2B2">
                      <a:alpha val="80000"/>
                    </a:srgbClr>
                  </a:outerShdw>
                </a:effectLst>
                <a:latin typeface="Verdana"/>
                <a:ea typeface="Verdana"/>
                <a:cs typeface="Verdana"/>
              </a:rPr>
              <a:t>Лабораторная работа</a:t>
            </a:r>
          </a:p>
        </p:txBody>
      </p:sp>
      <p:sp>
        <p:nvSpPr>
          <p:cNvPr id="15370" name="WordArt 10"/>
          <p:cNvSpPr>
            <a:spLocks noChangeArrowheads="1" noChangeShapeType="1" noTextEdit="1"/>
          </p:cNvSpPr>
          <p:nvPr/>
        </p:nvSpPr>
        <p:spPr bwMode="auto">
          <a:xfrm>
            <a:off x="4500563" y="3644900"/>
            <a:ext cx="4392612" cy="504825"/>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1">
                  <a:gsLst>
                    <a:gs pos="0">
                      <a:schemeClr val="accent1"/>
                    </a:gs>
                    <a:gs pos="100000">
                      <a:schemeClr val="hlink"/>
                    </a:gs>
                  </a:gsLst>
                  <a:lin ang="5400000" scaled="1"/>
                </a:gradFill>
                <a:effectLst>
                  <a:outerShdw dist="45791" dir="2021404" algn="ctr" rotWithShape="0">
                    <a:srgbClr val="B2B2B2">
                      <a:alpha val="80000"/>
                    </a:srgbClr>
                  </a:outerShdw>
                </a:effectLst>
                <a:latin typeface="Verdana"/>
                <a:ea typeface="Verdana"/>
                <a:cs typeface="Verdana"/>
              </a:rPr>
              <a:t> Циклы в С/С++</a:t>
            </a:r>
          </a:p>
        </p:txBody>
      </p:sp>
      <p:sp>
        <p:nvSpPr>
          <p:cNvPr id="15371" name="AutoShape 11"/>
          <p:cNvSpPr>
            <a:spLocks noChangeArrowheads="1"/>
          </p:cNvSpPr>
          <p:nvPr/>
        </p:nvSpPr>
        <p:spPr bwMode="auto">
          <a:xfrm>
            <a:off x="4500563" y="4581525"/>
            <a:ext cx="4392612" cy="1584325"/>
          </a:xfrm>
          <a:prstGeom prst="bracePair">
            <a:avLst>
              <a:gd name="adj" fmla="val 8333"/>
            </a:avLst>
          </a:prstGeom>
          <a:noFill/>
          <a:ln w="9525">
            <a:solidFill>
              <a:schemeClr val="folHlink"/>
            </a:solidFill>
            <a:round/>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A5291D52-8AE6-4D3C-BED8-E7A2542C76BE}" type="slidenum">
              <a:rPr lang="ru-RU"/>
              <a:pPr>
                <a:defRPr/>
              </a:pPr>
              <a:t>10</a:t>
            </a:fld>
            <a:endParaRPr lang="ru-RU"/>
          </a:p>
        </p:txBody>
      </p:sp>
      <p:sp>
        <p:nvSpPr>
          <p:cNvPr id="22530" name="Rectangle 2"/>
          <p:cNvSpPr>
            <a:spLocks noGrp="1" noChangeArrowheads="1"/>
          </p:cNvSpPr>
          <p:nvPr>
            <p:ph type="title"/>
          </p:nvPr>
        </p:nvSpPr>
        <p:spPr>
          <a:xfrm>
            <a:off x="971550" y="288925"/>
            <a:ext cx="7740650" cy="547688"/>
          </a:xfrm>
        </p:spPr>
        <p:txBody>
          <a:bodyPr/>
          <a:lstStyle/>
          <a:p>
            <a:pPr algn="ctr" eaLnBrk="1" hangingPunct="1"/>
            <a:r>
              <a:rPr lang="ru-RU" sz="2400" b="1" smtClean="0">
                <a:solidFill>
                  <a:srgbClr val="8A2E4E"/>
                </a:solidFill>
                <a:latin typeface="Arial" charset="0"/>
              </a:rPr>
              <a:t>Задание 2.3.   Записать цикл</a:t>
            </a:r>
            <a:r>
              <a:rPr lang="ru-RU" sz="2800" b="1" smtClean="0">
                <a:solidFill>
                  <a:srgbClr val="8A2E4E"/>
                </a:solidFill>
                <a:latin typeface="Arial" charset="0"/>
              </a:rPr>
              <a:t> </a:t>
            </a:r>
          </a:p>
        </p:txBody>
      </p:sp>
      <p:graphicFrame>
        <p:nvGraphicFramePr>
          <p:cNvPr id="22781" name="Group 253"/>
          <p:cNvGraphicFramePr>
            <a:graphicFrameLocks noGrp="1"/>
          </p:cNvGraphicFramePr>
          <p:nvPr>
            <p:ph type="tbl" idx="1"/>
          </p:nvPr>
        </p:nvGraphicFramePr>
        <p:xfrm>
          <a:off x="611188" y="1700213"/>
          <a:ext cx="7943850" cy="4685731"/>
        </p:xfrm>
        <a:graphic>
          <a:graphicData uri="http://schemas.openxmlformats.org/drawingml/2006/table">
            <a:tbl>
              <a:tblPr/>
              <a:tblGrid>
                <a:gridCol w="593725"/>
                <a:gridCol w="3173412"/>
                <a:gridCol w="4176713"/>
              </a:tblGrid>
              <a:tr h="701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1" i="0" u="none" strike="noStrike" cap="none" normalizeH="0" baseline="0" smtClean="0">
                          <a:ln>
                            <a:noFill/>
                          </a:ln>
                          <a:solidFill>
                            <a:schemeClr val="tx1"/>
                          </a:solidFill>
                          <a:effectLst/>
                          <a:latin typeface="Verdana" pitchFamily="34" charset="0"/>
                          <a:cs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1" i="0" u="none" strike="noStrike" cap="none" normalizeH="0" baseline="0" smtClean="0">
                          <a:ln>
                            <a:noFill/>
                          </a:ln>
                          <a:solidFill>
                            <a:schemeClr val="tx1"/>
                          </a:solidFill>
                          <a:effectLst/>
                          <a:latin typeface="Verdana" pitchFamily="34" charset="0"/>
                          <a:cs typeface="Arial" charset="0"/>
                        </a:rPr>
                        <a:t>п/п</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1" i="0" u="none" strike="noStrike" cap="none" normalizeH="0" baseline="0" smtClean="0">
                          <a:ln>
                            <a:noFill/>
                          </a:ln>
                          <a:solidFill>
                            <a:schemeClr val="tx1"/>
                          </a:solidFill>
                          <a:effectLst/>
                          <a:latin typeface="Verdana" pitchFamily="34" charset="0"/>
                          <a:cs typeface="Arial" charset="0"/>
                        </a:rPr>
                        <a:t> Задание</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1" i="0" u="none" strike="noStrike" cap="none" normalizeH="0" baseline="0" smtClean="0">
                          <a:ln>
                            <a:noFill/>
                          </a:ln>
                          <a:solidFill>
                            <a:schemeClr val="tx1"/>
                          </a:solidFill>
                          <a:effectLst/>
                          <a:latin typeface="Verdana" pitchFamily="34" charset="0"/>
                          <a:cs typeface="Arial" charset="0"/>
                        </a:rPr>
                        <a:t> Цикл</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68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p=</a:t>
                      </a:r>
                      <a:r>
                        <a:rPr kumimoji="0" lang="ru-RU" sz="1700" b="0" i="0" u="none" strike="noStrike" cap="none" normalizeH="0" baseline="0" smtClean="0">
                          <a:ln>
                            <a:noFill/>
                          </a:ln>
                          <a:solidFill>
                            <a:srgbClr val="000000"/>
                          </a:solidFill>
                          <a:effectLst/>
                          <a:latin typeface="Verdana" pitchFamily="34" charset="0"/>
                          <a:cs typeface="Times New Roman" pitchFamily="18" charset="0"/>
                        </a:rPr>
                        <a:t>1 2 3  …</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a:t>
                      </a:r>
                      <a:r>
                        <a:rPr kumimoji="0" lang="ru-RU" sz="17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Verdana" pitchFamily="34" charset="0"/>
                        </a:rPr>
                        <a:t>f</a:t>
                      </a:r>
                      <a:r>
                        <a:rPr kumimoji="0" lang="ru-RU" sz="1700" b="0" i="0" u="none" strike="noStrike" cap="none" normalizeH="0" baseline="0" smtClean="0">
                          <a:ln>
                            <a:noFill/>
                          </a:ln>
                          <a:solidFill>
                            <a:schemeClr val="tx1"/>
                          </a:solidFill>
                          <a:effectLst/>
                          <a:latin typeface="Verdana" pitchFamily="34" charset="0"/>
                        </a:rPr>
                        <a:t>or</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(int i=1;</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 p *= 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2.</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P=</a:t>
                      </a:r>
                      <a:r>
                        <a:rPr kumimoji="0" lang="ru-RU" sz="1700" b="0" i="0" u="none" strike="noStrike" cap="none" normalizeH="0" baseline="0" smtClean="0">
                          <a:ln>
                            <a:noFill/>
                          </a:ln>
                          <a:solidFill>
                            <a:srgbClr val="000000"/>
                          </a:solidFill>
                          <a:effectLst/>
                          <a:latin typeface="Verdana" pitchFamily="34" charset="0"/>
                          <a:cs typeface="Times New Roman" pitchFamily="18" charset="0"/>
                        </a:rPr>
                        <a:t>2 4 6 … </a:t>
                      </a:r>
                      <a:r>
                        <a:rPr kumimoji="0" lang="en-US" sz="1700" b="0" i="0" u="none" strike="noStrike" cap="none" normalizeH="0" baseline="0" smtClean="0">
                          <a:ln>
                            <a:noFill/>
                          </a:ln>
                          <a:solidFill>
                            <a:srgbClr val="000000"/>
                          </a:solidFill>
                          <a:effectLst/>
                          <a:latin typeface="Verdana" pitchFamily="34" charset="0"/>
                          <a:cs typeface="Times New Roman" pitchFamily="18" charset="0"/>
                        </a:rPr>
                        <a:t>2n</a:t>
                      </a:r>
                      <a:r>
                        <a:rPr kumimoji="0" lang="ru-RU" sz="17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chemeClr val="tx1"/>
                          </a:solidFill>
                          <a:effectLst/>
                          <a:latin typeface="Verdana" pitchFamily="34" charset="0"/>
                        </a:rPr>
                        <a:t>f</a:t>
                      </a:r>
                      <a:r>
                        <a:rPr kumimoji="0" lang="ru-RU" sz="1700" b="0" i="0" u="none" strike="noStrike" cap="none" normalizeH="0" baseline="0" smtClean="0">
                          <a:ln>
                            <a:noFill/>
                          </a:ln>
                          <a:solidFill>
                            <a:schemeClr val="tx1"/>
                          </a:solidFill>
                          <a:effectLst/>
                          <a:latin typeface="Verdana" pitchFamily="34" charset="0"/>
                        </a:rPr>
                        <a:t>or</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(int i=2;</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i+=2) p *= 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3.</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p=1 3 5 … (2n-1)</a:t>
                      </a:r>
                      <a:endParaRPr kumimoji="0" lang="ru-RU" sz="1700" b="0" i="0" u="none" strike="noStrike" cap="none" normalizeH="0" baseline="0" smtClean="0">
                        <a:ln>
                          <a:noFill/>
                        </a:ln>
                        <a:solidFill>
                          <a:srgbClr val="000000"/>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(int i=1;</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i+=2) p *= 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4.</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a:t>
                      </a:r>
                      <a:r>
                        <a:rPr kumimoji="0" lang="ru-RU" sz="1700" b="0" i="0" u="none" strike="noStrike" cap="none" normalizeH="0" baseline="0" smtClean="0">
                          <a:ln>
                            <a:noFill/>
                          </a:ln>
                          <a:solidFill>
                            <a:srgbClr val="000000"/>
                          </a:solidFill>
                          <a:effectLst/>
                          <a:latin typeface="Verdana" pitchFamily="34" charset="0"/>
                          <a:cs typeface="Times New Roman" pitchFamily="18" charset="0"/>
                        </a:rPr>
                        <a:t>=1+2+3+… +</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a:t>
                      </a:r>
                      <a:endParaRPr kumimoji="0" lang="ru-RU" sz="17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(int i=1; 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 i++) s += 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5.</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a:t>
                      </a:r>
                      <a:r>
                        <a:rPr kumimoji="0" lang="ru-RU" sz="1700" b="0" i="0" u="none" strike="noStrike" cap="none" normalizeH="0" baseline="0" smtClean="0">
                          <a:ln>
                            <a:noFill/>
                          </a:ln>
                          <a:solidFill>
                            <a:srgbClr val="000000"/>
                          </a:solidFill>
                          <a:effectLst/>
                          <a:latin typeface="Verdana" pitchFamily="34" charset="0"/>
                          <a:cs typeface="Times New Roman" pitchFamily="18" charset="0"/>
                        </a:rPr>
                        <a:t>5+6+7+… +</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(n+5</a:t>
                      </a:r>
                      <a:r>
                        <a:rPr kumimoji="0" lang="ru-RU" sz="1700" b="0" i="0" u="none" strike="noStrike" cap="none" normalizeH="0" baseline="0" smtClean="0">
                          <a:ln>
                            <a:noFill/>
                          </a:ln>
                          <a:solidFill>
                            <a:srgbClr val="000000"/>
                          </a:solidFill>
                          <a:effectLst/>
                          <a:latin typeface="Verdana" pitchFamily="34"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(int i=5; 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 i++) s += i;</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a:t>
                      </a:r>
                      <a:r>
                        <a:rPr kumimoji="0" lang="ru-RU" sz="1700" b="0" i="0" u="none" strike="noStrike" cap="none" normalizeH="0" baseline="0" smtClean="0">
                          <a:ln>
                            <a:noFill/>
                          </a:ln>
                          <a:solidFill>
                            <a:srgbClr val="000000"/>
                          </a:solidFill>
                          <a:effectLst/>
                          <a:latin typeface="Verdana" pitchFamily="34" charset="0"/>
                          <a:cs typeface="Times New Roman" pitchFamily="18" charset="0"/>
                        </a:rPr>
                        <a:t>=2+4+6+…</a:t>
                      </a:r>
                      <a:r>
                        <a:rPr kumimoji="0" lang="en-US" sz="1700" b="0" i="0" u="none" strike="noStrike" cap="none" normalizeH="0" baseline="0" smtClean="0">
                          <a:ln>
                            <a:noFill/>
                          </a:ln>
                          <a:solidFill>
                            <a:srgbClr val="000000"/>
                          </a:solidFill>
                          <a:effectLst/>
                          <a:latin typeface="Verdana" pitchFamily="34" charset="0"/>
                          <a:cs typeface="Times New Roman" pitchFamily="18" charset="0"/>
                        </a:rPr>
                        <a:t>+</a:t>
                      </a:r>
                      <a:r>
                        <a:rPr kumimoji="0" lang="ru-RU" sz="1700" b="0" i="0" u="none" strike="noStrike" cap="none" normalizeH="0" baseline="0" smtClean="0">
                          <a:ln>
                            <a:noFill/>
                          </a:ln>
                          <a:solidFill>
                            <a:srgbClr val="000000"/>
                          </a:solidFill>
                          <a:effectLst/>
                          <a:latin typeface="Verdana" pitchFamily="34" charset="0"/>
                          <a:cs typeface="Times New Roman" pitchFamily="18" charset="0"/>
                        </a:rPr>
                        <a:t>2</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a:t>
                      </a:r>
                      <a:r>
                        <a:rPr kumimoji="0" lang="ru-RU" sz="17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(int i=2; 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 i+=2) s += 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7.</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s=1+3+5+ … +(2n-1)</a:t>
                      </a:r>
                      <a:endParaRPr kumimoji="0" lang="ru-RU" sz="17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(int i=</a:t>
                      </a:r>
                      <a:r>
                        <a:rPr kumimoji="0" lang="en-US" sz="1700" b="0" i="0" u="none" strike="noStrike" cap="none" normalizeH="0" baseline="0" smtClean="0">
                          <a:ln>
                            <a:noFill/>
                          </a:ln>
                          <a:solidFill>
                            <a:schemeClr val="tx1"/>
                          </a:solidFill>
                          <a:effectLst/>
                          <a:latin typeface="Verdana" pitchFamily="34" charset="0"/>
                        </a:rPr>
                        <a:t>1</a:t>
                      </a:r>
                      <a:r>
                        <a:rPr kumimoji="0" lang="ru-RU" sz="1700" b="0" i="0" u="none" strike="noStrike" cap="none" normalizeH="0" baseline="0" smtClean="0">
                          <a:ln>
                            <a:noFill/>
                          </a:ln>
                          <a:solidFill>
                            <a:schemeClr val="tx1"/>
                          </a:solidFill>
                          <a:effectLst/>
                          <a:latin typeface="Verdana" pitchFamily="34" charset="0"/>
                        </a:rPr>
                        <a:t>; 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 i+=2) s += 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8.</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a:t>
                      </a:r>
                      <a:r>
                        <a:rPr kumimoji="0" lang="ru-RU" sz="1700" b="0" i="0" u="none" strike="noStrike" cap="none" normalizeH="0" baseline="0" smtClean="0">
                          <a:ln>
                            <a:noFill/>
                          </a:ln>
                          <a:solidFill>
                            <a:srgbClr val="000000"/>
                          </a:solidFill>
                          <a:effectLst/>
                          <a:latin typeface="Verdana" pitchFamily="34" charset="0"/>
                          <a:cs typeface="Times New Roman" pitchFamily="18" charset="0"/>
                        </a:rPr>
                        <a:t>=1+4+7+…+</a:t>
                      </a:r>
                      <a:r>
                        <a:rPr kumimoji="0" lang="en-US" sz="1700" b="0" i="0" u="none" strike="noStrike" cap="none" normalizeH="0" baseline="0" smtClean="0">
                          <a:ln>
                            <a:noFill/>
                          </a:ln>
                          <a:solidFill>
                            <a:srgbClr val="000000"/>
                          </a:solidFill>
                          <a:effectLst/>
                          <a:latin typeface="Verdana" pitchFamily="34" charset="0"/>
                          <a:cs typeface="Times New Roman" pitchFamily="18" charset="0"/>
                        </a:rPr>
                        <a:t> (3n-2)</a:t>
                      </a:r>
                      <a:endParaRPr kumimoji="0" lang="ru-RU" sz="17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(i=1;i&lt;=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;i++) s +=(3*i </a:t>
                      </a:r>
                      <a:r>
                        <a:rPr kumimoji="0" lang="en-US" sz="1700" b="0" i="0" u="none" strike="noStrike" cap="none" normalizeH="0" baseline="0" smtClean="0">
                          <a:ln>
                            <a:noFill/>
                          </a:ln>
                          <a:solidFill>
                            <a:schemeClr val="tx1"/>
                          </a:solidFill>
                          <a:effectLst/>
                          <a:latin typeface="Verdana" pitchFamily="34" charset="0"/>
                        </a:rPr>
                        <a:t>-</a:t>
                      </a:r>
                      <a:r>
                        <a:rPr kumimoji="0" lang="ru-RU" sz="1700" b="0" i="0" u="none" strike="noStrike" cap="none" normalizeH="0" baseline="0" smtClean="0">
                          <a:ln>
                            <a:noFill/>
                          </a:ln>
                          <a:solidFill>
                            <a:schemeClr val="tx1"/>
                          </a:solidFill>
                          <a:effectLst/>
                          <a:latin typeface="Verdana" pitchFamily="34" charset="0"/>
                        </a:rPr>
                        <a:t>2);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6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9.</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a:t>
                      </a:r>
                      <a:r>
                        <a:rPr kumimoji="0" lang="ru-RU" sz="1700" b="0" i="0" u="none" strike="noStrike" cap="none" normalizeH="0" baseline="0" smtClean="0">
                          <a:ln>
                            <a:noFill/>
                          </a:ln>
                          <a:solidFill>
                            <a:srgbClr val="000000"/>
                          </a:solidFill>
                          <a:effectLst/>
                          <a:latin typeface="Verdana" pitchFamily="34" charset="0"/>
                          <a:cs typeface="Times New Roman" pitchFamily="18" charset="0"/>
                        </a:rPr>
                        <a:t>=</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a:t>
                      </a:r>
                      <a:r>
                        <a:rPr kumimoji="0" lang="ru-RU" sz="1700" b="0" i="0" u="none" strike="noStrike" cap="none" normalizeH="0" baseline="0" smtClean="0">
                          <a:ln>
                            <a:noFill/>
                          </a:ln>
                          <a:solidFill>
                            <a:srgbClr val="000000"/>
                          </a:solidFill>
                          <a:effectLst/>
                          <a:latin typeface="Verdana" pitchFamily="34" charset="0"/>
                          <a:cs typeface="Times New Roman" pitchFamily="18" charset="0"/>
                        </a:rPr>
                        <a:t>+(</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a:t>
                      </a:r>
                      <a:r>
                        <a:rPr kumimoji="0" lang="ru-RU" sz="1700" b="0" i="0" u="none" strike="noStrike" cap="none" normalizeH="0" baseline="0" smtClean="0">
                          <a:ln>
                            <a:noFill/>
                          </a:ln>
                          <a:solidFill>
                            <a:srgbClr val="000000"/>
                          </a:solidFill>
                          <a:effectLst/>
                          <a:latin typeface="Verdana" pitchFamily="34" charset="0"/>
                          <a:cs typeface="Times New Roman" pitchFamily="18" charset="0"/>
                        </a:rPr>
                        <a:t>-1)+(</a:t>
                      </a:r>
                      <a:r>
                        <a:rPr kumimoji="0" lang="en-US" sz="1700" b="0" i="0" u="none" strike="noStrike" cap="none" normalizeH="0" baseline="0" smtClean="0">
                          <a:ln>
                            <a:noFill/>
                          </a:ln>
                          <a:solidFill>
                            <a:srgbClr val="000000"/>
                          </a:solidFill>
                          <a:effectLst/>
                          <a:latin typeface="Verdana" pitchFamily="34" charset="0"/>
                          <a:cs typeface="Times New Roman" pitchFamily="18" charset="0"/>
                        </a:rPr>
                        <a:t>n</a:t>
                      </a:r>
                      <a:r>
                        <a:rPr kumimoji="0" lang="ru-RU" sz="1700" b="0" i="0" u="none" strike="noStrike" cap="none" normalizeH="0" baseline="0" smtClean="0">
                          <a:ln>
                            <a:noFill/>
                          </a:ln>
                          <a:solidFill>
                            <a:srgbClr val="000000"/>
                          </a:solidFill>
                          <a:effectLst/>
                          <a:latin typeface="Verdana" pitchFamily="34" charset="0"/>
                          <a:cs typeface="Times New Roman" pitchFamily="18" charset="0"/>
                        </a:rPr>
                        <a:t>-2</a:t>
                      </a:r>
                      <a:r>
                        <a:rPr kumimoji="0" lang="en-US" sz="1700" b="0" i="0" u="none" strike="noStrike" cap="none" normalizeH="0" baseline="0" smtClean="0">
                          <a:ln>
                            <a:noFill/>
                          </a:ln>
                          <a:solidFill>
                            <a:srgbClr val="000000"/>
                          </a:solidFill>
                          <a:effectLst/>
                          <a:latin typeface="Verdana" pitchFamily="34" charset="0"/>
                          <a:cs typeface="Times New Roman" pitchFamily="18" charset="0"/>
                        </a:rPr>
                        <a:t>)</a:t>
                      </a:r>
                      <a:r>
                        <a:rPr kumimoji="0" lang="ru-RU" sz="1700" b="0" i="0" u="none" strike="noStrike" cap="none" normalizeH="0" baseline="0" smtClean="0">
                          <a:ln>
                            <a:noFill/>
                          </a:ln>
                          <a:solidFill>
                            <a:srgbClr val="000000"/>
                          </a:solidFill>
                          <a:effectLst/>
                          <a:latin typeface="Verdana" pitchFamily="34" charset="0"/>
                          <a:cs typeface="Times New Roman" pitchFamily="18" charset="0"/>
                        </a:rPr>
                        <a:t>+.</a:t>
                      </a:r>
                      <a:r>
                        <a:rPr kumimoji="0" lang="en-US" sz="1700" b="0" i="0" u="none" strike="noStrike" cap="none" normalizeH="0" baseline="0" smtClean="0">
                          <a:ln>
                            <a:noFill/>
                          </a:ln>
                          <a:solidFill>
                            <a:srgbClr val="000000"/>
                          </a:solidFill>
                          <a:effectLst/>
                          <a:latin typeface="Verdana" pitchFamily="34" charset="0"/>
                          <a:cs typeface="Times New Roman" pitchFamily="18" charset="0"/>
                        </a:rPr>
                        <a:t>.</a:t>
                      </a:r>
                      <a:r>
                        <a:rPr kumimoji="0" lang="ru-RU" sz="1700" b="0" i="0" u="none" strike="noStrike" cap="none" normalizeH="0" baseline="0" smtClean="0">
                          <a:ln>
                            <a:noFill/>
                          </a:ln>
                          <a:solidFill>
                            <a:srgbClr val="000000"/>
                          </a:solidFill>
                          <a:effectLst/>
                          <a:latin typeface="Verdana" pitchFamily="34" charset="0"/>
                          <a:cs typeface="Times New Roman" pitchFamily="18" charset="0"/>
                        </a:rPr>
                        <a:t>.+1</a:t>
                      </a:r>
                      <a:r>
                        <a:rPr kumimoji="0" lang="ru-RU" sz="17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(int i=</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 i&gt;=1; i--) s +=</a:t>
                      </a:r>
                      <a:r>
                        <a:rPr kumimoji="0" lang="en-US" sz="1700" b="0" i="0" u="none" strike="noStrike" cap="none" normalizeH="0" baseline="0" smtClean="0">
                          <a:ln>
                            <a:noFill/>
                          </a:ln>
                          <a:solidFill>
                            <a:schemeClr val="tx1"/>
                          </a:solidFill>
                          <a:effectLst/>
                          <a:latin typeface="Verdana" pitchFamily="34" charset="0"/>
                        </a:rPr>
                        <a:t> </a:t>
                      </a:r>
                      <a:r>
                        <a:rPr kumimoji="0" lang="ru-RU" sz="1700" b="0" i="0" u="none" strike="noStrike" cap="none" normalizeH="0" baseline="0" smtClean="0">
                          <a:ln>
                            <a:noFill/>
                          </a:ln>
                          <a:solidFill>
                            <a:schemeClr val="tx1"/>
                          </a:solidFill>
                          <a:effectLst/>
                          <a:latin typeface="Verdana" pitchFamily="34" charset="0"/>
                        </a:rPr>
                        <a:t>i;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76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cs typeface="Arial" charset="0"/>
                        </a:rPr>
                        <a:t>10.</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700" b="0" i="0" u="none" strike="noStrike" cap="none" normalizeH="0" baseline="0" smtClean="0">
                          <a:ln>
                            <a:noFill/>
                          </a:ln>
                          <a:solidFill>
                            <a:srgbClr val="000000"/>
                          </a:solidFill>
                          <a:effectLst/>
                          <a:latin typeface="Verdana" pitchFamily="34" charset="0"/>
                          <a:cs typeface="Times New Roman" pitchFamily="18" charset="0"/>
                        </a:rPr>
                        <a:t>s</a:t>
                      </a:r>
                      <a:r>
                        <a:rPr kumimoji="0" lang="ru-RU" sz="1700" b="0" i="0" u="none" strike="noStrike" cap="none" normalizeH="0" baseline="0" smtClean="0">
                          <a:ln>
                            <a:noFill/>
                          </a:ln>
                          <a:solidFill>
                            <a:srgbClr val="000000"/>
                          </a:solidFill>
                          <a:effectLst/>
                          <a:latin typeface="Verdana" pitchFamily="34" charset="0"/>
                          <a:cs typeface="Times New Roman" pitchFamily="18" charset="0"/>
                        </a:rPr>
                        <a:t>=1/2+1/4+1/6+…</a:t>
                      </a:r>
                      <a:r>
                        <a:rPr kumimoji="0" lang="en-US" sz="1700" b="0" i="0" u="none" strike="noStrike" cap="none" normalizeH="0" baseline="0" smtClean="0">
                          <a:ln>
                            <a:noFill/>
                          </a:ln>
                          <a:solidFill>
                            <a:srgbClr val="000000"/>
                          </a:solidFill>
                          <a:effectLst/>
                          <a:latin typeface="Verdana" pitchFamily="34" charset="0"/>
                          <a:cs typeface="Times New Roman" pitchFamily="18" charset="0"/>
                        </a:rPr>
                        <a:t>+1/(2n)</a:t>
                      </a:r>
                      <a:endParaRPr kumimoji="0" lang="ru-RU" sz="1700" b="0" i="0" u="none" strike="noStrike" cap="none" normalizeH="0" baseline="0" smtClean="0">
                        <a:ln>
                          <a:noFill/>
                        </a:ln>
                        <a:solidFill>
                          <a:srgbClr val="000000"/>
                        </a:solidFill>
                        <a:effectLst/>
                        <a:latin typeface="Verdana" pitchFamily="34" charset="0"/>
                        <a:cs typeface="Times New Roman" pitchFamily="18"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0" i="0" u="none" strike="noStrike" cap="none" normalizeH="0" baseline="0" smtClean="0">
                          <a:ln>
                            <a:noFill/>
                          </a:ln>
                          <a:solidFill>
                            <a:schemeClr val="tx1"/>
                          </a:solidFill>
                          <a:effectLst/>
                          <a:latin typeface="Verdana" pitchFamily="34" charset="0"/>
                        </a:rPr>
                        <a:t>for (i=1; i&lt;=</a:t>
                      </a:r>
                      <a:r>
                        <a:rPr kumimoji="0" lang="en-US" sz="1700" b="0" i="0" u="none" strike="noStrike" cap="none" normalizeH="0" baseline="0" smtClean="0">
                          <a:ln>
                            <a:noFill/>
                          </a:ln>
                          <a:solidFill>
                            <a:schemeClr val="tx1"/>
                          </a:solidFill>
                          <a:effectLst/>
                          <a:latin typeface="Verdana" pitchFamily="34" charset="0"/>
                        </a:rPr>
                        <a:t>n</a:t>
                      </a:r>
                      <a:r>
                        <a:rPr kumimoji="0" lang="ru-RU" sz="1700" b="0" i="0" u="none" strike="noStrike" cap="none" normalizeH="0" baseline="0" smtClean="0">
                          <a:ln>
                            <a:noFill/>
                          </a:ln>
                          <a:solidFill>
                            <a:schemeClr val="tx1"/>
                          </a:solidFill>
                          <a:effectLst/>
                          <a:latin typeface="Verdana" pitchFamily="34" charset="0"/>
                        </a:rPr>
                        <a:t>; i++) s +=1./(i*2);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22605" name="Номер слайда 5"/>
          <p:cNvSpPr txBox="1">
            <a:spLocks noGrp="1"/>
          </p:cNvSpPr>
          <p:nvPr/>
        </p:nvSpPr>
        <p:spPr bwMode="auto">
          <a:xfrm>
            <a:off x="6553200" y="6243638"/>
            <a:ext cx="2133600" cy="457200"/>
          </a:xfrm>
          <a:prstGeom prst="rect">
            <a:avLst/>
          </a:prstGeom>
          <a:noFill/>
          <a:ln w="9525">
            <a:noFill/>
            <a:miter lim="800000"/>
            <a:headEnd/>
            <a:tailEnd/>
          </a:ln>
        </p:spPr>
        <p:txBody>
          <a:bodyPr anchor="ctr"/>
          <a:lstStyle/>
          <a:p>
            <a:pPr algn="ctr"/>
            <a:fld id="{6ACA78CF-3C90-4A8B-8BDB-D32D5E3434CA}" type="slidenum">
              <a:rPr lang="ru-RU" sz="1400" b="1">
                <a:solidFill>
                  <a:srgbClr val="FFFFFF"/>
                </a:solidFill>
              </a:rPr>
              <a:pPr algn="ctr"/>
              <a:t>10</a:t>
            </a:fld>
            <a:endParaRPr lang="ru-RU" sz="1400" b="1">
              <a:solidFill>
                <a:srgbClr val="FFFFFF"/>
              </a:solidFill>
            </a:endParaRPr>
          </a:p>
        </p:txBody>
      </p:sp>
      <p:sp>
        <p:nvSpPr>
          <p:cNvPr id="22730" name="AutoShape 202">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4356100" y="1700213"/>
            <a:ext cx="4248150" cy="446563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Номер слайда 5"/>
          <p:cNvSpPr>
            <a:spLocks noGrp="1"/>
          </p:cNvSpPr>
          <p:nvPr>
            <p:ph type="sldNum" sz="quarter" idx="12"/>
          </p:nvPr>
        </p:nvSpPr>
        <p:spPr/>
        <p:txBody>
          <a:bodyPr/>
          <a:lstStyle/>
          <a:p>
            <a:pPr>
              <a:defRPr/>
            </a:pPr>
            <a:fld id="{ABB17391-4501-4FFB-811B-EA0D6F9455B8}" type="slidenum">
              <a:rPr lang="ru-RU"/>
              <a:pPr>
                <a:defRPr/>
              </a:pPr>
              <a:t>11</a:t>
            </a:fld>
            <a:endParaRPr lang="ru-RU"/>
          </a:p>
        </p:txBody>
      </p:sp>
      <p:sp>
        <p:nvSpPr>
          <p:cNvPr id="23554" name="Rectangle 2"/>
          <p:cNvSpPr>
            <a:spLocks noGrp="1" noChangeArrowheads="1"/>
          </p:cNvSpPr>
          <p:nvPr>
            <p:ph type="title"/>
          </p:nvPr>
        </p:nvSpPr>
        <p:spPr>
          <a:xfrm>
            <a:off x="684213" y="360363"/>
            <a:ext cx="7920037" cy="547687"/>
          </a:xfrm>
        </p:spPr>
        <p:txBody>
          <a:bodyPr/>
          <a:lstStyle/>
          <a:p>
            <a:pPr algn="ctr" eaLnBrk="1" hangingPunct="1"/>
            <a:r>
              <a:rPr lang="ru-RU" sz="2400" b="1" smtClean="0">
                <a:solidFill>
                  <a:srgbClr val="8A2E4E"/>
                </a:solidFill>
                <a:latin typeface="Arial" charset="0"/>
              </a:rPr>
              <a:t>Задание 2.4.  Определить значение переменной с</a:t>
            </a:r>
            <a:r>
              <a:rPr lang="ru-RU" sz="2800" b="1" smtClean="0">
                <a:solidFill>
                  <a:srgbClr val="8A2E4E"/>
                </a:solidFill>
                <a:latin typeface="Arial" charset="0"/>
              </a:rPr>
              <a:t> </a:t>
            </a:r>
          </a:p>
        </p:txBody>
      </p:sp>
      <p:sp>
        <p:nvSpPr>
          <p:cNvPr id="23605" name="Номер слайда 5"/>
          <p:cNvSpPr txBox="1">
            <a:spLocks noGrp="1"/>
          </p:cNvSpPr>
          <p:nvPr/>
        </p:nvSpPr>
        <p:spPr bwMode="auto">
          <a:xfrm>
            <a:off x="6553200" y="6243638"/>
            <a:ext cx="2133600" cy="457200"/>
          </a:xfrm>
          <a:prstGeom prst="rect">
            <a:avLst/>
          </a:prstGeom>
          <a:noFill/>
          <a:ln w="9525">
            <a:noFill/>
            <a:miter lim="800000"/>
            <a:headEnd/>
            <a:tailEnd/>
          </a:ln>
        </p:spPr>
        <p:txBody>
          <a:bodyPr anchor="ctr"/>
          <a:lstStyle/>
          <a:p>
            <a:pPr algn="ctr"/>
            <a:fld id="{7DD1B324-D9AF-49DB-A464-3A73A16FE878}" type="slidenum">
              <a:rPr lang="ru-RU" sz="1400" b="1">
                <a:solidFill>
                  <a:srgbClr val="FFFFFF"/>
                </a:solidFill>
              </a:rPr>
              <a:pPr algn="ctr"/>
              <a:t>11</a:t>
            </a:fld>
            <a:endParaRPr lang="ru-RU" sz="1400" b="1">
              <a:solidFill>
                <a:srgbClr val="FFFFFF"/>
              </a:solidFill>
            </a:endParaRPr>
          </a:p>
        </p:txBody>
      </p:sp>
      <p:sp>
        <p:nvSpPr>
          <p:cNvPr id="23700" name="AutoShape 148">
            <a:hlinkClick r:id="rId2" action="ppaction://hlinksldjump" highlightClick="1"/>
          </p:cNvPr>
          <p:cNvSpPr>
            <a:spLocks noChangeArrowheads="1"/>
          </p:cNvSpPr>
          <p:nvPr/>
        </p:nvSpPr>
        <p:spPr bwMode="auto">
          <a:xfrm>
            <a:off x="107950" y="6308725"/>
            <a:ext cx="395288" cy="360363"/>
          </a:xfrm>
          <a:prstGeom prst="actionButtonReturn">
            <a:avLst/>
          </a:prstGeom>
          <a:solidFill>
            <a:schemeClr val="accent1"/>
          </a:solidFill>
          <a:ln w="9525">
            <a:noFill/>
            <a:miter lim="800000"/>
            <a:headEnd/>
            <a:tailEnd/>
          </a:ln>
          <a:effectLst/>
        </p:spPr>
        <p:txBody>
          <a:bodyPr wrap="none" anchor="ctr"/>
          <a:lstStyle/>
          <a:p>
            <a:endParaRPr lang="ru-RU"/>
          </a:p>
        </p:txBody>
      </p:sp>
      <p:graphicFrame>
        <p:nvGraphicFramePr>
          <p:cNvPr id="24022" name="Group 470"/>
          <p:cNvGraphicFramePr>
            <a:graphicFrameLocks noGrp="1"/>
          </p:cNvGraphicFramePr>
          <p:nvPr/>
        </p:nvGraphicFramePr>
        <p:xfrm>
          <a:off x="684213" y="1855788"/>
          <a:ext cx="8064500" cy="4602163"/>
        </p:xfrm>
        <a:graphic>
          <a:graphicData uri="http://schemas.openxmlformats.org/drawingml/2006/table">
            <a:tbl>
              <a:tblPr/>
              <a:tblGrid>
                <a:gridCol w="503237"/>
                <a:gridCol w="6510338"/>
                <a:gridCol w="1050925"/>
              </a:tblGrid>
              <a:tr h="431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п/п</a:t>
                      </a:r>
                      <a:endParaRPr kumimoji="0" lang="ru-RU"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Verdana" pitchFamily="34" charset="0"/>
                          <a:cs typeface="Times New Roman" pitchFamily="18" charset="0"/>
                        </a:rPr>
                        <a:t>Задание</a:t>
                      </a:r>
                      <a:endParaRPr kumimoji="0" lang="ru-RU" sz="1400" b="1" i="0" u="none" strike="noStrike" cap="none" normalizeH="0" baseline="0" smtClean="0">
                        <a:ln>
                          <a:noFill/>
                        </a:ln>
                        <a:solidFill>
                          <a:schemeClr val="tx1"/>
                        </a:solidFill>
                        <a:effectLst/>
                        <a:latin typeface="Verdana" pitchFamily="34"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Verdana" pitchFamily="34" charset="0"/>
                          <a:cs typeface="Times New Roman" pitchFamily="18" charset="0"/>
                        </a:rPr>
                        <a:t>Ответ </a:t>
                      </a:r>
                      <a:endParaRPr kumimoji="0" lang="ru-RU" sz="1400" b="1" i="0" u="none" strike="noStrike" cap="none" normalizeH="0" baseline="0" smtClean="0">
                        <a:ln>
                          <a:noFill/>
                        </a:ln>
                        <a:solidFill>
                          <a:schemeClr val="tx1"/>
                        </a:solidFill>
                        <a:effectLst/>
                        <a:latin typeface="Verdana" pitchFamily="34"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1</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30; b = 6; a = a / 2 * b; if (a &gt; b) c = a - 3 * b; else c = a + 3 * b;</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72</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31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2</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30; b = 6; a = a / 2 * b;if (a &gt; b) c = a - 4 * b; else c = a + 4 * b;</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66</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3</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22; </a:t>
                      </a:r>
                      <a:r>
                        <a:rPr kumimoji="0" lang="en-US" sz="1300" b="0" i="0" u="none" strike="noStrike" cap="none" normalizeH="0" baseline="0" smtClean="0">
                          <a:ln>
                            <a:noFill/>
                          </a:ln>
                          <a:solidFill>
                            <a:schemeClr val="tx1"/>
                          </a:solidFill>
                          <a:effectLst/>
                          <a:latin typeface="Verdana" pitchFamily="34" charset="0"/>
                          <a:cs typeface="Times New Roman" pitchFamily="18" charset="0"/>
                        </a:rPr>
                        <a:t>b</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3; </a:t>
                      </a:r>
                      <a:r>
                        <a:rPr kumimoji="0" lang="en-US" sz="1300" b="0" i="0" u="none" strike="noStrike" cap="none" normalizeH="0" baseline="0" smtClean="0">
                          <a:ln>
                            <a:noFill/>
                          </a:ln>
                          <a:solidFill>
                            <a:schemeClr val="tx1"/>
                          </a:solidFill>
                          <a:effectLst/>
                          <a:latin typeface="Verdana" pitchFamily="34" charset="0"/>
                          <a:cs typeface="Times New Roman" pitchFamily="18" charset="0"/>
                        </a:rPr>
                        <a:t>a</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- 2 * </a:t>
                      </a:r>
                      <a:r>
                        <a:rPr kumimoji="0" lang="en-US" sz="1300" b="0" i="0" u="none" strike="noStrike" cap="none" normalizeH="0" baseline="0" smtClean="0">
                          <a:ln>
                            <a:noFill/>
                          </a:ln>
                          <a:solidFill>
                            <a:schemeClr val="tx1"/>
                          </a:solidFill>
                          <a:effectLst/>
                          <a:latin typeface="Verdana" pitchFamily="34" charset="0"/>
                          <a:cs typeface="Times New Roman" pitchFamily="18" charset="0"/>
                        </a:rPr>
                        <a:t>b</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a:t>
                      </a:r>
                      <a:r>
                        <a:rPr kumimoji="0" lang="en-US" sz="1300" b="0" i="0" u="none" strike="noStrike" cap="none" normalizeH="0" baseline="0" smtClean="0">
                          <a:ln>
                            <a:noFill/>
                          </a:ln>
                          <a:solidFill>
                            <a:schemeClr val="tx1"/>
                          </a:solidFill>
                          <a:effectLst/>
                          <a:latin typeface="Verdana" pitchFamily="34" charset="0"/>
                          <a:cs typeface="Times New Roman" pitchFamily="18" charset="0"/>
                        </a:rPr>
                        <a:t>a</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2; </a:t>
                      </a:r>
                      <a:r>
                        <a:rPr kumimoji="0" lang="en-US" sz="1300" b="0" i="0" u="none" strike="noStrike" cap="none" normalizeH="0" baseline="0" smtClean="0">
                          <a:ln>
                            <a:noFill/>
                          </a:ln>
                          <a:solidFill>
                            <a:schemeClr val="tx1"/>
                          </a:solidFill>
                          <a:effectLst/>
                          <a:latin typeface="Verdana" pitchFamily="34" charset="0"/>
                          <a:cs typeface="Times New Roman" pitchFamily="18" charset="0"/>
                        </a:rPr>
                        <a:t>if</a:t>
                      </a:r>
                      <a:r>
                        <a:rPr kumimoji="0" lang="ru-RU" sz="1300" b="0" i="0" u="none" strike="noStrike" cap="none" normalizeH="0" baseline="0" smtClean="0">
                          <a:ln>
                            <a:noFill/>
                          </a:ln>
                          <a:solidFill>
                            <a:schemeClr val="tx1"/>
                          </a:solidFill>
                          <a:effectLst/>
                          <a:latin typeface="Verdana" pitchFamily="34" charset="0"/>
                          <a:cs typeface="Times New Roman" pitchFamily="18" charset="0"/>
                        </a:rPr>
                        <a:t> (</a:t>
                      </a:r>
                      <a:r>
                        <a:rPr kumimoji="0" lang="en-US" sz="1300" b="0" i="0" u="none" strike="noStrike" cap="none" normalizeH="0" baseline="0" smtClean="0">
                          <a:ln>
                            <a:noFill/>
                          </a:ln>
                          <a:solidFill>
                            <a:schemeClr val="tx1"/>
                          </a:solidFill>
                          <a:effectLst/>
                          <a:latin typeface="Verdana" pitchFamily="34" charset="0"/>
                          <a:cs typeface="Times New Roman" pitchFamily="18" charset="0"/>
                        </a:rPr>
                        <a:t>a</a:t>
                      </a:r>
                      <a:r>
                        <a:rPr kumimoji="0" lang="ru-RU" sz="1300" b="0" i="0" u="none" strike="noStrike" cap="none" normalizeH="0" baseline="0" smtClean="0">
                          <a:ln>
                            <a:noFill/>
                          </a:ln>
                          <a:solidFill>
                            <a:schemeClr val="tx1"/>
                          </a:solidFill>
                          <a:effectLst/>
                          <a:latin typeface="Verdana" pitchFamily="34" charset="0"/>
                          <a:cs typeface="Times New Roman" pitchFamily="18" charset="0"/>
                        </a:rPr>
                        <a:t> &lt; </a:t>
                      </a:r>
                      <a:r>
                        <a:rPr kumimoji="0" lang="en-US" sz="1300" b="0" i="0" u="none" strike="noStrike" cap="none" normalizeH="0" baseline="0" smtClean="0">
                          <a:ln>
                            <a:noFill/>
                          </a:ln>
                          <a:solidFill>
                            <a:schemeClr val="tx1"/>
                          </a:solidFill>
                          <a:effectLst/>
                          <a:latin typeface="Verdana" pitchFamily="34" charset="0"/>
                          <a:cs typeface="Times New Roman" pitchFamily="18" charset="0"/>
                        </a:rPr>
                        <a:t>b</a:t>
                      </a:r>
                      <a:r>
                        <a:rPr kumimoji="0" lang="ru-RU" sz="1300" b="0" i="0" u="none" strike="noStrike" cap="none" normalizeH="0" baseline="0" smtClean="0">
                          <a:ln>
                            <a:noFill/>
                          </a:ln>
                          <a:solidFill>
                            <a:schemeClr val="tx1"/>
                          </a:solidFill>
                          <a:effectLst/>
                          <a:latin typeface="Verdana" pitchFamily="34" charset="0"/>
                          <a:cs typeface="Times New Roman" pitchFamily="18" charset="0"/>
                        </a:rPr>
                        <a:t>) </a:t>
                      </a:r>
                      <a:r>
                        <a:rPr kumimoji="0" lang="en-US" sz="1300" b="0" i="0" u="none" strike="noStrike" cap="none" normalizeH="0" baseline="0" smtClean="0">
                          <a:ln>
                            <a:noFill/>
                          </a:ln>
                          <a:solidFill>
                            <a:schemeClr val="tx1"/>
                          </a:solidFill>
                          <a:effectLst/>
                          <a:latin typeface="Verdana" pitchFamily="34" charset="0"/>
                          <a:cs typeface="Times New Roman" pitchFamily="18" charset="0"/>
                        </a:rPr>
                        <a:t>c</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4 * </a:t>
                      </a:r>
                      <a:r>
                        <a:rPr kumimoji="0" lang="en-US" sz="1300" b="0" i="0" u="none" strike="noStrike" cap="none" normalizeH="0" baseline="0" smtClean="0">
                          <a:ln>
                            <a:noFill/>
                          </a:ln>
                          <a:solidFill>
                            <a:schemeClr val="tx1"/>
                          </a:solidFill>
                          <a:effectLst/>
                          <a:latin typeface="Verdana" pitchFamily="34" charset="0"/>
                          <a:cs typeface="Times New Roman" pitchFamily="18" charset="0"/>
                        </a:rPr>
                        <a:t>b</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3 * </a:t>
                      </a:r>
                      <a:r>
                        <a:rPr kumimoji="0" lang="en-US" sz="1300" b="0" i="0" u="none" strike="noStrike" cap="none" normalizeH="0" baseline="0" smtClean="0">
                          <a:ln>
                            <a:noFill/>
                          </a:ln>
                          <a:solidFill>
                            <a:schemeClr val="tx1"/>
                          </a:solidFill>
                          <a:effectLst/>
                          <a:latin typeface="Verdana" pitchFamily="34" charset="0"/>
                          <a:cs typeface="Times New Roman" pitchFamily="18" charset="0"/>
                        </a:rPr>
                        <a:t>a</a:t>
                      </a:r>
                      <a:r>
                        <a:rPr kumimoji="0" lang="ru-RU" sz="1300" b="0" i="0" u="none" strike="noStrike" cap="none" normalizeH="0" baseline="0" smtClean="0">
                          <a:ln>
                            <a:noFill/>
                          </a:ln>
                          <a:solidFill>
                            <a:schemeClr val="tx1"/>
                          </a:solidFill>
                          <a:effectLst/>
                          <a:latin typeface="Verdana"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else c</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3 * </a:t>
                      </a:r>
                      <a:r>
                        <a:rPr kumimoji="0" lang="en-US" sz="1300" b="0" i="0" u="none" strike="noStrike" cap="none" normalizeH="0" baseline="0" smtClean="0">
                          <a:ln>
                            <a:noFill/>
                          </a:ln>
                          <a:solidFill>
                            <a:schemeClr val="tx1"/>
                          </a:solidFill>
                          <a:effectLst/>
                          <a:latin typeface="Verdana" pitchFamily="34" charset="0"/>
                          <a:cs typeface="Times New Roman" pitchFamily="18" charset="0"/>
                        </a:rPr>
                        <a:t>a</a:t>
                      </a:r>
                      <a:r>
                        <a:rPr kumimoji="0" lang="ru-RU" sz="1300" b="0" i="0" u="none" strike="noStrike" cap="none" normalizeH="0" baseline="0" smtClean="0">
                          <a:ln>
                            <a:noFill/>
                          </a:ln>
                          <a:solidFill>
                            <a:schemeClr val="tx1"/>
                          </a:solidFill>
                          <a:effectLst/>
                          <a:latin typeface="Verdana" pitchFamily="34" charset="0"/>
                          <a:cs typeface="Times New Roman" pitchFamily="18" charset="0"/>
                        </a:rPr>
                        <a:t> + 4 * </a:t>
                      </a:r>
                      <a:r>
                        <a:rPr kumimoji="0" lang="en-US" sz="1300" b="0" i="0" u="none" strike="noStrike" cap="none" normalizeH="0" baseline="0" smtClean="0">
                          <a:ln>
                            <a:noFill/>
                          </a:ln>
                          <a:solidFill>
                            <a:schemeClr val="tx1"/>
                          </a:solidFill>
                          <a:effectLst/>
                          <a:latin typeface="Verdana" pitchFamily="34" charset="0"/>
                          <a:cs typeface="Times New Roman" pitchFamily="18" charset="0"/>
                        </a:rPr>
                        <a:t>b</a:t>
                      </a:r>
                      <a:r>
                        <a:rPr kumimoji="0" lang="ru-RU" sz="1300" b="0" i="0" u="none" strike="noStrike" cap="none" normalizeH="0" baseline="0" smtClean="0">
                          <a:ln>
                            <a:noFill/>
                          </a:ln>
                          <a:solidFill>
                            <a:schemeClr val="tx1"/>
                          </a:solidFill>
                          <a:effectLst/>
                          <a:latin typeface="Verdana" pitchFamily="34" charset="0"/>
                          <a:cs typeface="Times New Roman" pitchFamily="18" charset="0"/>
                        </a:rPr>
                        <a:t>;</a:t>
                      </a:r>
                      <a:endParaRPr kumimoji="0" lang="ru-RU"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27</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4</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15; b = 30; b = a * 2 - b / 2; if (a &gt; b) c = 3 * b – a / 3; </a:t>
                      </a:r>
                      <a:endParaRPr kumimoji="0" lang="ru-RU" sz="13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else c = 3 * a - 4 * b;</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-15</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5</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30; b = 10; a = a / b * 2; if (a &gt; b) c = a - 4 * b; else c = a + 4 * b;</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46</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6</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30; b = 14; a = a – 2 * b; if (a &gt; b) c = b + 2 * a; else c = b - 2 * a;</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10</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7</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60;b = 20;a = a / b * 2;if (a &gt; b) c = a - 4 * b;else c = a + 4 * b;</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86</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8</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 a = 40; b = 6; a = a * 3 / b;</a:t>
                      </a:r>
                      <a:r>
                        <a:rPr kumimoji="0" lang="ru-RU" sz="1300" b="0" i="0" u="none" strike="noStrike" cap="none" normalizeH="0" baseline="0" smtClean="0">
                          <a:ln>
                            <a:noFill/>
                          </a:ln>
                          <a:solidFill>
                            <a:schemeClr val="tx1"/>
                          </a:solidFill>
                          <a:effectLst/>
                          <a:latin typeface="Verdana" pitchFamily="34" charset="0"/>
                          <a:cs typeface="Times New Roman" pitchFamily="18" charset="0"/>
                        </a:rPr>
                        <a:t> </a:t>
                      </a:r>
                      <a:r>
                        <a:rPr kumimoji="0" lang="en-US" sz="1300" b="0" i="0" u="none" strike="noStrike" cap="none" normalizeH="0" baseline="0" smtClean="0">
                          <a:ln>
                            <a:noFill/>
                          </a:ln>
                          <a:solidFill>
                            <a:schemeClr val="tx1"/>
                          </a:solidFill>
                          <a:effectLst/>
                          <a:latin typeface="Verdana" pitchFamily="34" charset="0"/>
                          <a:cs typeface="Times New Roman" pitchFamily="18" charset="0"/>
                        </a:rPr>
                        <a:t>if (a &gt; b) a = a + 5 * b; else a = a - 5 * b;</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2</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9</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30;b = 6;a= a/5 - (b - 3);if (2*a &gt; b) c= a - 5*b + 2;</a:t>
                      </a:r>
                      <a:endParaRPr kumimoji="0" lang="ru-RU" sz="13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else c = a + 5*b + 2;</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35</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Times New Roman" pitchFamily="18" charset="0"/>
                        </a:rPr>
                        <a:t>10</a:t>
                      </a:r>
                      <a:r>
                        <a:rPr kumimoji="0" lang="ru-RU" sz="1400" b="0" i="0" u="none" strike="noStrike" cap="none" normalizeH="0" baseline="0" smtClean="0">
                          <a:ln>
                            <a:noFill/>
                          </a:ln>
                          <a:solidFill>
                            <a:schemeClr val="tx1"/>
                          </a:solidFill>
                          <a:effectLst/>
                          <a:latin typeface="Arial" charset="0"/>
                          <a:cs typeface="Times New Roman" pitchFamily="18" charset="0"/>
                        </a:rPr>
                        <a:t>.</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a = 120;b = 100;a = a + b / 2;if (b &lt; a / 2) c = b + a; else c = b + a / 2;</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Times New Roman" pitchFamily="18" charset="0"/>
                        </a:rPr>
                        <a:t>c = 185</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3077" name="Rectangle 5"/>
          <p:cNvSpPr>
            <a:spLocks noChangeArrowheads="1"/>
          </p:cNvSpPr>
          <p:nvPr/>
        </p:nvSpPr>
        <p:spPr bwMode="auto">
          <a:xfrm>
            <a:off x="7667625" y="1844675"/>
            <a:ext cx="1079500" cy="460851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736805C4-D2CA-4636-8A77-365315CAC68F}" type="slidenum">
              <a:rPr lang="ru-RU"/>
              <a:pPr>
                <a:defRPr/>
              </a:pPr>
              <a:t>12</a:t>
            </a:fld>
            <a:endParaRPr lang="ru-RU"/>
          </a:p>
        </p:txBody>
      </p:sp>
      <p:sp>
        <p:nvSpPr>
          <p:cNvPr id="68610" name="Rectangle 2"/>
          <p:cNvSpPr>
            <a:spLocks noGrp="1" noChangeArrowheads="1"/>
          </p:cNvSpPr>
          <p:nvPr>
            <p:ph type="title"/>
          </p:nvPr>
        </p:nvSpPr>
        <p:spPr>
          <a:xfrm>
            <a:off x="539750" y="328613"/>
            <a:ext cx="7993063" cy="652462"/>
          </a:xfrm>
        </p:spPr>
        <p:txBody>
          <a:bodyPr>
            <a:normAutofit fontScale="90000"/>
          </a:bodyPr>
          <a:lstStyle/>
          <a:p>
            <a:pPr algn="ctr" eaLnBrk="1" hangingPunct="1"/>
            <a:r>
              <a:rPr lang="ru-RU" sz="2400" b="1" smtClean="0">
                <a:solidFill>
                  <a:srgbClr val="8A2E4E"/>
                </a:solidFill>
                <a:latin typeface="Arial" charset="0"/>
              </a:rPr>
              <a:t>Задание 2.5. Определить,  что будет напечатано в результате работы фрагмента программы</a:t>
            </a:r>
          </a:p>
        </p:txBody>
      </p:sp>
      <p:graphicFrame>
        <p:nvGraphicFramePr>
          <p:cNvPr id="24852" name="Group 276"/>
          <p:cNvGraphicFramePr>
            <a:graphicFrameLocks noGrp="1"/>
          </p:cNvGraphicFramePr>
          <p:nvPr>
            <p:ph type="tbl" idx="1"/>
          </p:nvPr>
        </p:nvGraphicFramePr>
        <p:xfrm>
          <a:off x="539750" y="1589088"/>
          <a:ext cx="8064500" cy="5265357"/>
        </p:xfrm>
        <a:graphic>
          <a:graphicData uri="http://schemas.openxmlformats.org/drawingml/2006/table">
            <a:tbl>
              <a:tblPr/>
              <a:tblGrid>
                <a:gridCol w="720725"/>
                <a:gridCol w="2284413"/>
                <a:gridCol w="954087"/>
                <a:gridCol w="722313"/>
                <a:gridCol w="2446337"/>
                <a:gridCol w="936625"/>
              </a:tblGrid>
              <a:tr h="303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a:t>
                      </a:r>
                      <a:r>
                        <a:rPr kumimoji="0" lang="ru-RU" sz="1300" b="1" i="0" u="none" strike="noStrike" cap="none" normalizeH="0" baseline="0" smtClean="0">
                          <a:ln>
                            <a:noFill/>
                          </a:ln>
                          <a:solidFill>
                            <a:schemeClr val="tx1"/>
                          </a:solidFill>
                          <a:effectLst/>
                          <a:latin typeface="Arial" charset="0"/>
                          <a:cs typeface="Arial" charset="0"/>
                        </a:rPr>
                        <a:t> п/п</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Задание</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Ответ</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a:t>
                      </a:r>
                      <a:r>
                        <a:rPr kumimoji="0" lang="ru-RU" sz="1300" b="1" i="0" u="none" strike="noStrike" cap="none" normalizeH="0" baseline="0" smtClean="0">
                          <a:ln>
                            <a:noFill/>
                          </a:ln>
                          <a:solidFill>
                            <a:schemeClr val="tx1"/>
                          </a:solidFill>
                          <a:effectLst/>
                          <a:latin typeface="Arial" charset="0"/>
                          <a:cs typeface="Arial" charset="0"/>
                        </a:rPr>
                        <a:t> п/п</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Задание</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Ответ</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55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=3; s = 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(n&lt;=7)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{s = s + n; n = n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300" b="0" i="0" u="none" strike="noStrike" cap="none" normalizeH="0" baseline="0" smtClean="0">
                          <a:ln>
                            <a:noFill/>
                          </a:ln>
                          <a:solidFill>
                            <a:schemeClr val="tx1"/>
                          </a:solidFill>
                          <a:effectLst/>
                          <a:latin typeface="Verdana" pitchFamily="34" charset="0"/>
                          <a:cs typeface="Arial" charset="0"/>
                        </a:rPr>
                        <a:t> </a:t>
                      </a: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 </a:t>
                      </a:r>
                      <a:r>
                        <a:rPr kumimoji="0" lang="en-US" sz="1600" b="1" i="0" u="none" strike="noStrike" cap="none" normalizeH="0" baseline="0" smtClean="0">
                          <a:ln>
                            <a:noFill/>
                          </a:ln>
                          <a:solidFill>
                            <a:schemeClr val="tx1"/>
                          </a:solidFill>
                          <a:effectLst/>
                          <a:latin typeface="Arial" charset="0"/>
                          <a:cs typeface="Arial" charset="0"/>
                        </a:rPr>
                        <a:t>25</a:t>
                      </a:r>
                      <a:endParaRPr kumimoji="0" lang="ru-RU"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Arial" charset="0"/>
                          <a:cs typeface="Arial" charset="0"/>
                        </a:rPr>
                        <a:t>5</a:t>
                      </a:r>
                      <a:r>
                        <a:rPr kumimoji="0" lang="ru-RU" sz="1300" b="1"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=4; s = 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(n&lt;=8)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{s = s + 15; n = n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 </a:t>
                      </a:r>
                      <a:r>
                        <a:rPr kumimoji="0" lang="en-US" sz="1600" b="1" i="0" u="none" strike="noStrike" cap="none" normalizeH="0" baseline="0" smtClean="0">
                          <a:ln>
                            <a:noFill/>
                          </a:ln>
                          <a:solidFill>
                            <a:schemeClr val="tx1"/>
                          </a:solidFill>
                          <a:effectLst/>
                          <a:latin typeface="Arial" charset="0"/>
                          <a:cs typeface="Arial" charset="0"/>
                        </a:rPr>
                        <a:t>75</a:t>
                      </a:r>
                      <a:endParaRPr kumimoji="0" lang="ru-RU"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2.</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a:t>
                      </a:r>
                      <a:r>
                        <a:rPr kumimoji="0" lang="ru-RU" sz="1300" b="0" i="0" u="none" strike="noStrike" cap="none" normalizeH="0" baseline="0" smtClean="0">
                          <a:ln>
                            <a:noFill/>
                          </a:ln>
                          <a:solidFill>
                            <a:schemeClr val="tx1"/>
                          </a:solidFill>
                          <a:effectLst/>
                          <a:latin typeface="Verdana" pitchFamily="34" charset="0"/>
                          <a:cs typeface="Arial" charset="0"/>
                        </a:rPr>
                        <a:t>0</a:t>
                      </a:r>
                      <a:r>
                        <a:rPr kumimoji="0" lang="en-US" sz="1300" b="0" i="0" u="none" strike="noStrike" cap="none" normalizeH="0" baseline="0" smtClean="0">
                          <a:ln>
                            <a:noFill/>
                          </a:ln>
                          <a:solidFill>
                            <a:schemeClr val="tx1"/>
                          </a:solidFill>
                          <a:effectLst/>
                          <a:latin typeface="Verdana" pitchFamily="34" charset="0"/>
                          <a:cs typeface="Arial" charset="0"/>
                        </a:rPr>
                        <a:t>; s = 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(n&lt;</a:t>
                      </a:r>
                      <a:r>
                        <a:rPr kumimoji="0" lang="ru-RU" sz="1300" b="0" i="0" u="none" strike="noStrike" cap="none" normalizeH="0" baseline="0" smtClean="0">
                          <a:ln>
                            <a:noFill/>
                          </a:ln>
                          <a:solidFill>
                            <a:schemeClr val="tx1"/>
                          </a:solidFill>
                          <a:effectLst/>
                          <a:latin typeface="Verdana" pitchFamily="34" charset="0"/>
                          <a:cs typeface="Arial" charset="0"/>
                        </a:rPr>
                        <a:t>30</a:t>
                      </a:r>
                      <a:r>
                        <a:rPr kumimoji="0" lang="en-US" sz="1300" b="0" i="0" u="none" strike="noStrike" cap="none" normalizeH="0" baseline="0" smtClean="0">
                          <a:ln>
                            <a:noFill/>
                          </a:ln>
                          <a:solidFill>
                            <a:schemeClr val="tx1"/>
                          </a:solidFill>
                          <a:effectLst/>
                          <a:latin typeface="Verdana" pitchFamily="34"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 n + 3; s = s +n;}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155</a:t>
                      </a:r>
                      <a:r>
                        <a:rPr kumimoji="0" lang="ru-RU" sz="1600" b="1"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Arial" charset="0"/>
                          <a:cs typeface="Arial" charset="0"/>
                        </a:rPr>
                        <a:t>6</a:t>
                      </a:r>
                      <a:r>
                        <a:rPr kumimoji="0" lang="ru-RU" sz="1300" b="1"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=0; s = 512;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(s&gt;=0)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{s = s  - 20; n = n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 </a:t>
                      </a:r>
                      <a:r>
                        <a:rPr kumimoji="0" lang="en-US" sz="1600" b="1" i="0" u="none" strike="noStrike" cap="none" normalizeH="0" baseline="0" smtClean="0">
                          <a:ln>
                            <a:noFill/>
                          </a:ln>
                          <a:solidFill>
                            <a:schemeClr val="tx1"/>
                          </a:solidFill>
                          <a:effectLst/>
                          <a:latin typeface="Arial" charset="0"/>
                          <a:cs typeface="Arial" charset="0"/>
                        </a:rPr>
                        <a:t>-8</a:t>
                      </a:r>
                      <a:endParaRPr kumimoji="0" lang="ru-RU"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827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3.</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=1; s = 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(n&lt;25)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{s = s + n; n = n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147</a:t>
                      </a:r>
                      <a:r>
                        <a:rPr kumimoji="0" lang="ru-RU" sz="1600" b="1"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Arial" charset="0"/>
                          <a:cs typeface="Arial" charset="0"/>
                        </a:rPr>
                        <a:t>7</a:t>
                      </a:r>
                      <a:r>
                        <a:rPr kumimoji="0" lang="ru-RU" sz="1300" b="1"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=4; s = 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(s&lt;=250)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{s = s + 12; n = n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255</a:t>
                      </a:r>
                      <a:r>
                        <a:rPr kumimoji="0" lang="ru-RU" sz="1600" b="1"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860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Verdana" pitchFamily="34" charset="0"/>
                          <a:cs typeface="Arial" charset="0"/>
                        </a:rPr>
                        <a:t>4.</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=3; s = 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(n&lt;=365)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 n + 33; s = s +5;}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endParaRPr kumimoji="0" lang="ru-RU" sz="13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60</a:t>
                      </a:r>
                      <a:r>
                        <a:rPr kumimoji="0" lang="ru-RU" sz="1600" b="1"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300" b="1" i="0" u="none" strike="noStrike" cap="none" normalizeH="0" baseline="0" smtClean="0">
                          <a:ln>
                            <a:noFill/>
                          </a:ln>
                          <a:solidFill>
                            <a:schemeClr val="tx1"/>
                          </a:solidFill>
                          <a:effectLst/>
                          <a:latin typeface="Arial" charset="0"/>
                          <a:cs typeface="Arial" charset="0"/>
                        </a:rPr>
                        <a:t>8.</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int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n =0; s = 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while (n&lt;=35)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cs typeface="Arial" charset="0"/>
                        </a:rPr>
                        <a:t>{s = s + 1; n = n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chemeClr val="tx1"/>
                          </a:solidFill>
                          <a:effectLst/>
                          <a:latin typeface="Verdana" pitchFamily="34" charset="0"/>
                        </a:rPr>
                        <a:t>cout&lt;&lt;s;</a:t>
                      </a:r>
                      <a:r>
                        <a:rPr kumimoji="0" lang="ru-RU" sz="13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 </a:t>
                      </a:r>
                      <a:r>
                        <a:rPr kumimoji="0" lang="en-US" sz="1600" b="1" i="0" u="none" strike="noStrike" cap="none" normalizeH="0" baseline="0" smtClean="0">
                          <a:ln>
                            <a:noFill/>
                          </a:ln>
                          <a:solidFill>
                            <a:schemeClr val="tx1"/>
                          </a:solidFill>
                          <a:effectLst/>
                          <a:latin typeface="Arial" charset="0"/>
                          <a:cs typeface="Arial" charset="0"/>
                        </a:rPr>
                        <a:t>9</a:t>
                      </a:r>
                      <a:endParaRPr kumimoji="0" lang="ru-RU"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24636" name="AutoShape 60">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3563938" y="1916113"/>
            <a:ext cx="936625" cy="494188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
        <p:nvSpPr>
          <p:cNvPr id="2" name="Rectangle 5"/>
          <p:cNvSpPr>
            <a:spLocks noChangeArrowheads="1"/>
          </p:cNvSpPr>
          <p:nvPr/>
        </p:nvSpPr>
        <p:spPr bwMode="auto">
          <a:xfrm>
            <a:off x="7667625" y="1916113"/>
            <a:ext cx="936625" cy="492442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endParaRPr lang="ru-RU" sz="1600">
              <a:solidFill>
                <a:schemeClr val="bg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2"/>
          <p:cNvSpPr>
            <a:spLocks noGrp="1"/>
          </p:cNvSpPr>
          <p:nvPr>
            <p:ph type="sldNum" sz="quarter" idx="12"/>
          </p:nvPr>
        </p:nvSpPr>
        <p:spPr/>
        <p:txBody>
          <a:bodyPr>
            <a:normAutofit fontScale="85000" lnSpcReduction="20000"/>
          </a:bodyPr>
          <a:lstStyle/>
          <a:p>
            <a:pPr>
              <a:defRPr/>
            </a:pPr>
            <a:fld id="{D718B0BA-D417-408B-B461-4713D52D36D5}" type="slidenum">
              <a:rPr lang="ru-RU"/>
              <a:pPr>
                <a:defRPr/>
              </a:pPr>
              <a:t>13</a:t>
            </a:fld>
            <a:endParaRPr lang="ru-RU"/>
          </a:p>
        </p:txBody>
      </p:sp>
      <p:sp>
        <p:nvSpPr>
          <p:cNvPr id="25604" name="Rectangle 3"/>
          <p:cNvSpPr>
            <a:spLocks noGrp="1" noChangeArrowheads="1"/>
          </p:cNvSpPr>
          <p:nvPr>
            <p:ph sz="quarter" idx="1"/>
          </p:nvPr>
        </p:nvSpPr>
        <p:spPr>
          <a:xfrm>
            <a:off x="3635375" y="2205038"/>
            <a:ext cx="5041900" cy="3744912"/>
          </a:xfrm>
        </p:spPr>
        <p:txBody>
          <a:bodyPr/>
          <a:lstStyle/>
          <a:p>
            <a:pPr marL="400050" indent="-400050" eaLnBrk="1" hangingPunct="1">
              <a:buFontTx/>
              <a:buNone/>
            </a:pPr>
            <a:r>
              <a:rPr lang="ru-RU" sz="2400" b="1" smtClean="0">
                <a:solidFill>
                  <a:schemeClr val="hlink"/>
                </a:solidFill>
                <a:latin typeface="Verdana" pitchFamily="34" charset="0"/>
              </a:rPr>
              <a:t>Что нужно знать:</a:t>
            </a:r>
          </a:p>
          <a:p>
            <a:pPr marL="400050" indent="-400050" eaLnBrk="1" hangingPunct="1">
              <a:buFontTx/>
              <a:buChar char="•"/>
            </a:pPr>
            <a:r>
              <a:rPr lang="ru-RU" sz="1600" smtClean="0">
                <a:solidFill>
                  <a:schemeClr val="hlink"/>
                </a:solidFill>
                <a:latin typeface="Verdana" pitchFamily="34" charset="0"/>
              </a:rPr>
              <a:t>сложность базовая;</a:t>
            </a:r>
          </a:p>
          <a:p>
            <a:pPr marL="400050" indent="-400050" eaLnBrk="1" hangingPunct="1">
              <a:buFontTx/>
              <a:buChar char="•"/>
            </a:pPr>
            <a:r>
              <a:rPr lang="ru-RU" sz="1600" smtClean="0">
                <a:solidFill>
                  <a:schemeClr val="hlink"/>
                </a:solidFill>
                <a:latin typeface="Verdana" pitchFamily="34" charset="0"/>
              </a:rPr>
              <a:t>время на решение каждой задачи  1-2 минуты.</a:t>
            </a:r>
          </a:p>
          <a:p>
            <a:pPr marL="400050" indent="-400050" eaLnBrk="1" hangingPunct="1">
              <a:buFontTx/>
              <a:buChar char="•"/>
            </a:pPr>
            <a:r>
              <a:rPr lang="ru-RU" sz="1600" smtClean="0">
                <a:solidFill>
                  <a:schemeClr val="hlink"/>
                </a:solidFill>
                <a:latin typeface="Verdana" pitchFamily="34" charset="0"/>
              </a:rPr>
              <a:t>проверяется умение построить алгоритм ветвления и цикла по заданным входным данным.</a:t>
            </a:r>
          </a:p>
          <a:p>
            <a:pPr marL="400050" indent="-400050" eaLnBrk="1" hangingPunct="1">
              <a:buFontTx/>
              <a:buNone/>
            </a:pPr>
            <a:r>
              <a:rPr lang="ru-RU" sz="2400" b="1" smtClean="0">
                <a:solidFill>
                  <a:schemeClr val="hlink"/>
                </a:solidFill>
                <a:latin typeface="Verdana" pitchFamily="34" charset="0"/>
              </a:rPr>
              <a:t>Не забывать:</a:t>
            </a:r>
          </a:p>
          <a:p>
            <a:pPr marL="400050" indent="-400050" eaLnBrk="1" hangingPunct="1">
              <a:buFontTx/>
              <a:buChar char="•"/>
            </a:pPr>
            <a:r>
              <a:rPr lang="ru-RU" sz="1600" smtClean="0">
                <a:solidFill>
                  <a:schemeClr val="hlink"/>
                </a:solidFill>
                <a:latin typeface="Verdana" pitchFamily="34" charset="0"/>
              </a:rPr>
              <a:t>что начальные значения переменных не всегда равны нулю;</a:t>
            </a:r>
          </a:p>
          <a:p>
            <a:pPr marL="400050" indent="-400050" eaLnBrk="1" hangingPunct="1">
              <a:buFontTx/>
              <a:buChar char="•"/>
            </a:pPr>
            <a:r>
              <a:rPr lang="ru-RU" sz="1600" smtClean="0">
                <a:solidFill>
                  <a:schemeClr val="hlink"/>
                </a:solidFill>
                <a:latin typeface="Verdana" pitchFamily="34" charset="0"/>
              </a:rPr>
              <a:t>значения каких переменных надо выводить.</a:t>
            </a:r>
          </a:p>
        </p:txBody>
      </p:sp>
      <p:pic>
        <p:nvPicPr>
          <p:cNvPr id="25606" name="Picture 6"/>
          <p:cNvPicPr>
            <a:picLocks noChangeAspect="1" noChangeArrowheads="1"/>
          </p:cNvPicPr>
          <p:nvPr/>
        </p:nvPicPr>
        <p:blipFill>
          <a:blip r:embed="rId2" cstate="email"/>
          <a:srcRect/>
          <a:stretch>
            <a:fillRect/>
          </a:stretch>
        </p:blipFill>
        <p:spPr bwMode="auto">
          <a:xfrm>
            <a:off x="825500" y="1989138"/>
            <a:ext cx="2451100" cy="3744912"/>
          </a:xfrm>
          <a:prstGeom prst="rect">
            <a:avLst/>
          </a:prstGeom>
          <a:noFill/>
          <a:ln w="3175">
            <a:solidFill>
              <a:schemeClr val="accent2"/>
            </a:solidFill>
            <a:miter lim="800000"/>
            <a:headEnd/>
            <a:tailEnd/>
          </a:ln>
          <a:effectLst/>
        </p:spPr>
      </p:pic>
      <p:sp>
        <p:nvSpPr>
          <p:cNvPr id="25607" name="AutoShape 7">
            <a:hlinkClick r:id="rId3"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68610" name="Rectangle 2"/>
          <p:cNvSpPr>
            <a:spLocks noChangeArrowheads="1"/>
          </p:cNvSpPr>
          <p:nvPr/>
        </p:nvSpPr>
        <p:spPr bwMode="auto">
          <a:xfrm>
            <a:off x="539750" y="328613"/>
            <a:ext cx="7993063" cy="652462"/>
          </a:xfrm>
          <a:prstGeom prst="rect">
            <a:avLst/>
          </a:prstGeom>
          <a:noFill/>
          <a:ln w="9525">
            <a:noFill/>
            <a:miter lim="800000"/>
            <a:headEnd/>
            <a:tailEnd/>
          </a:ln>
        </p:spPr>
        <p:txBody>
          <a:bodyPr anchor="ctr"/>
          <a:lstStyle/>
          <a:p>
            <a:pPr algn="ctr"/>
            <a:r>
              <a:rPr lang="ru-RU" sz="2800" b="1">
                <a:solidFill>
                  <a:srgbClr val="8A2E4E"/>
                </a:solidFill>
                <a:latin typeface="Arial" charset="0"/>
              </a:rPr>
              <a:t>Задания 2.4 и 2.5 соответствуют заданиям В2 и В5 из ЕГЭ</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2"/>
          <p:cNvSpPr>
            <a:spLocks noGrp="1"/>
          </p:cNvSpPr>
          <p:nvPr>
            <p:ph type="sldNum" sz="quarter" idx="12"/>
          </p:nvPr>
        </p:nvSpPr>
        <p:spPr/>
        <p:txBody>
          <a:bodyPr>
            <a:normAutofit fontScale="85000" lnSpcReduction="20000"/>
          </a:bodyPr>
          <a:lstStyle/>
          <a:p>
            <a:pPr>
              <a:defRPr/>
            </a:pPr>
            <a:fld id="{B32037C3-DE14-4B8A-96BF-73E296C01F3B}" type="slidenum">
              <a:rPr lang="ru-RU"/>
              <a:pPr>
                <a:defRPr/>
              </a:pPr>
              <a:t>14</a:t>
            </a:fld>
            <a:endParaRPr lang="ru-RU"/>
          </a:p>
        </p:txBody>
      </p:sp>
      <p:sp>
        <p:nvSpPr>
          <p:cNvPr id="26626" name="Rectangle 2"/>
          <p:cNvSpPr>
            <a:spLocks noGrp="1" noChangeArrowheads="1"/>
          </p:cNvSpPr>
          <p:nvPr>
            <p:ph type="title"/>
          </p:nvPr>
        </p:nvSpPr>
        <p:spPr>
          <a:xfrm>
            <a:off x="1258888" y="549275"/>
            <a:ext cx="6626225" cy="517525"/>
          </a:xfrm>
        </p:spPr>
        <p:txBody>
          <a:bodyPr/>
          <a:lstStyle/>
          <a:p>
            <a:pPr algn="ctr" eaLnBrk="1" hangingPunct="1"/>
            <a:r>
              <a:rPr lang="ru-RU" sz="3200" b="1" smtClean="0">
                <a:solidFill>
                  <a:srgbClr val="8A2E4E"/>
                </a:solidFill>
                <a:latin typeface="Arial" charset="0"/>
              </a:rPr>
              <a:t>Перечень возможных ошибок</a:t>
            </a:r>
          </a:p>
        </p:txBody>
      </p:sp>
      <p:sp>
        <p:nvSpPr>
          <p:cNvPr id="26628" name="Rectangle 3"/>
          <p:cNvSpPr>
            <a:spLocks noGrp="1" noChangeArrowheads="1"/>
          </p:cNvSpPr>
          <p:nvPr>
            <p:ph sz="quarter" idx="1"/>
          </p:nvPr>
        </p:nvSpPr>
        <p:spPr>
          <a:xfrm>
            <a:off x="755650" y="2060575"/>
            <a:ext cx="7848600" cy="4032250"/>
          </a:xfrm>
        </p:spPr>
        <p:txBody>
          <a:bodyPr/>
          <a:lstStyle/>
          <a:p>
            <a:pPr marL="361950" indent="-361950" eaLnBrk="1" hangingPunct="1">
              <a:lnSpc>
                <a:spcPct val="90000"/>
              </a:lnSpc>
              <a:buFontTx/>
              <a:buNone/>
            </a:pPr>
            <a:r>
              <a:rPr lang="ru-RU" sz="2200" smtClean="0">
                <a:latin typeface="Verdana" pitchFamily="34" charset="0"/>
              </a:rPr>
              <a:t>1. Синтаксические ошибки.</a:t>
            </a:r>
            <a:endParaRPr lang="en-US" sz="2200" smtClean="0">
              <a:latin typeface="Verdana" pitchFamily="34" charset="0"/>
            </a:endParaRPr>
          </a:p>
          <a:p>
            <a:pPr marL="361950" indent="-361950" eaLnBrk="1" hangingPunct="1">
              <a:lnSpc>
                <a:spcPct val="90000"/>
              </a:lnSpc>
              <a:buFontTx/>
              <a:buNone/>
            </a:pPr>
            <a:r>
              <a:rPr lang="en-US" sz="2200" smtClean="0">
                <a:latin typeface="Verdana" pitchFamily="34" charset="0"/>
              </a:rPr>
              <a:t>2.</a:t>
            </a:r>
            <a:r>
              <a:rPr lang="ru-RU" sz="2200" smtClean="0">
                <a:latin typeface="Verdana" pitchFamily="34" charset="0"/>
              </a:rPr>
              <a:t> Ошибки в вычислениях.</a:t>
            </a:r>
          </a:p>
          <a:p>
            <a:pPr marL="361950" indent="-361950" eaLnBrk="1" hangingPunct="1">
              <a:lnSpc>
                <a:spcPct val="90000"/>
              </a:lnSpc>
              <a:buFontTx/>
              <a:buNone/>
            </a:pPr>
            <a:r>
              <a:rPr lang="ru-RU" sz="2200" smtClean="0">
                <a:latin typeface="Verdana" pitchFamily="34" charset="0"/>
              </a:rPr>
              <a:t>3. Ошибки в обозначении операций отношения и логических операций </a:t>
            </a:r>
            <a:r>
              <a:rPr lang="ru-RU" sz="2200" smtClean="0">
                <a:solidFill>
                  <a:srgbClr val="CC0000"/>
                </a:solidFill>
                <a:latin typeface="Verdana" pitchFamily="34" charset="0"/>
              </a:rPr>
              <a:t>(!=, ==, </a:t>
            </a:r>
            <a:r>
              <a:rPr lang="en-US" sz="2200" smtClean="0">
                <a:solidFill>
                  <a:srgbClr val="CC0000"/>
                </a:solidFill>
                <a:latin typeface="Verdana" pitchFamily="34" charset="0"/>
              </a:rPr>
              <a:t>||, &amp;&amp;</a:t>
            </a:r>
            <a:r>
              <a:rPr lang="en-US" sz="2200" smtClean="0">
                <a:latin typeface="Verdana" pitchFamily="34" charset="0"/>
              </a:rPr>
              <a:t>).</a:t>
            </a:r>
            <a:endParaRPr lang="ru-RU" sz="2200" smtClean="0">
              <a:latin typeface="Arial" charset="0"/>
            </a:endParaRPr>
          </a:p>
          <a:p>
            <a:pPr marL="361950" indent="-361950" eaLnBrk="1" hangingPunct="1">
              <a:lnSpc>
                <a:spcPct val="90000"/>
              </a:lnSpc>
              <a:buFontTx/>
              <a:buNone/>
            </a:pPr>
            <a:r>
              <a:rPr lang="ru-RU" sz="2200" smtClean="0">
                <a:latin typeface="Arial" charset="0"/>
              </a:rPr>
              <a:t>4. </a:t>
            </a:r>
            <a:r>
              <a:rPr lang="ru-RU" sz="2200" smtClean="0">
                <a:latin typeface="Verdana" pitchFamily="34" charset="0"/>
              </a:rPr>
              <a:t>Операции отношения и логические операции в условных операторах и циклах должны быть заключены в скобки </a:t>
            </a:r>
            <a:r>
              <a:rPr lang="ru-RU" sz="2200" smtClean="0">
                <a:solidFill>
                  <a:srgbClr val="CC0000"/>
                </a:solidFill>
                <a:latin typeface="Verdana" pitchFamily="34" charset="0"/>
              </a:rPr>
              <a:t>()</a:t>
            </a:r>
            <a:r>
              <a:rPr lang="ru-RU" sz="2200" smtClean="0">
                <a:latin typeface="Verdana" pitchFamily="34" charset="0"/>
              </a:rPr>
              <a:t>.</a:t>
            </a:r>
          </a:p>
          <a:p>
            <a:pPr marL="361950" indent="-361950" eaLnBrk="1" hangingPunct="1">
              <a:lnSpc>
                <a:spcPct val="90000"/>
              </a:lnSpc>
              <a:buFontTx/>
              <a:buNone/>
            </a:pPr>
            <a:r>
              <a:rPr lang="ru-RU" sz="2200" smtClean="0">
                <a:latin typeface="Verdana" pitchFamily="34" charset="0"/>
              </a:rPr>
              <a:t>5. Скобки </a:t>
            </a:r>
            <a:r>
              <a:rPr lang="en-US" sz="2200" smtClean="0">
                <a:solidFill>
                  <a:srgbClr val="CC0000"/>
                </a:solidFill>
                <a:latin typeface="Verdana" pitchFamily="34" charset="0"/>
              </a:rPr>
              <a:t>{ }</a:t>
            </a:r>
            <a:r>
              <a:rPr lang="en-US" sz="2200" smtClean="0">
                <a:latin typeface="Verdana" pitchFamily="34" charset="0"/>
              </a:rPr>
              <a:t> </a:t>
            </a:r>
            <a:r>
              <a:rPr lang="ru-RU" sz="2200" smtClean="0">
                <a:latin typeface="Verdana" pitchFamily="34" charset="0"/>
              </a:rPr>
              <a:t>должны быть парными.</a:t>
            </a:r>
          </a:p>
          <a:p>
            <a:pPr marL="361950" indent="-361950" eaLnBrk="1" hangingPunct="1">
              <a:lnSpc>
                <a:spcPct val="90000"/>
              </a:lnSpc>
              <a:buFontTx/>
              <a:buNone/>
            </a:pPr>
            <a:r>
              <a:rPr lang="ru-RU" sz="2200" smtClean="0">
                <a:latin typeface="Verdana" pitchFamily="34" charset="0"/>
              </a:rPr>
              <a:t>6. В процессе выполнения программы происходит обновление данных.</a:t>
            </a:r>
          </a:p>
        </p:txBody>
      </p:sp>
      <p:pic>
        <p:nvPicPr>
          <p:cNvPr id="26629" name="Picture 4" descr="AN-FEA~1"/>
          <p:cNvPicPr>
            <a:picLocks noChangeAspect="1" noChangeArrowheads="1" noCrop="1"/>
          </p:cNvPicPr>
          <p:nvPr/>
        </p:nvPicPr>
        <p:blipFill>
          <a:blip r:embed="rId2" cstate="email"/>
          <a:srcRect/>
          <a:stretch>
            <a:fillRect/>
          </a:stretch>
        </p:blipFill>
        <p:spPr bwMode="auto">
          <a:xfrm>
            <a:off x="250825" y="549275"/>
            <a:ext cx="647700" cy="442913"/>
          </a:xfrm>
          <a:prstGeom prst="rect">
            <a:avLst/>
          </a:prstGeom>
          <a:noFill/>
          <a:ln w="9525">
            <a:noFill/>
            <a:miter lim="800000"/>
            <a:headEnd/>
            <a:tailEnd/>
          </a:ln>
        </p:spPr>
      </p:pic>
      <p:sp>
        <p:nvSpPr>
          <p:cNvPr id="26631" name="AutoShape 7">
            <a:hlinkClick r:id="rId3"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22"/>
          <p:cNvSpPr>
            <a:spLocks noGrp="1"/>
          </p:cNvSpPr>
          <p:nvPr>
            <p:ph type="sldNum" sz="quarter" idx="12"/>
          </p:nvPr>
        </p:nvSpPr>
        <p:spPr/>
        <p:txBody>
          <a:bodyPr>
            <a:normAutofit fontScale="85000" lnSpcReduction="20000"/>
          </a:bodyPr>
          <a:lstStyle/>
          <a:p>
            <a:pPr>
              <a:defRPr/>
            </a:pPr>
            <a:fld id="{5BAF542D-ED86-47C0-92E0-55699C7CAD68}" type="slidenum">
              <a:rPr lang="ru-RU"/>
              <a:pPr>
                <a:defRPr/>
              </a:pPr>
              <a:t>15</a:t>
            </a:fld>
            <a:endParaRPr lang="ru-RU"/>
          </a:p>
        </p:txBody>
      </p:sp>
      <p:sp>
        <p:nvSpPr>
          <p:cNvPr id="25602" name="Rectangle 2"/>
          <p:cNvSpPr>
            <a:spLocks noGrp="1" noChangeArrowheads="1"/>
          </p:cNvSpPr>
          <p:nvPr>
            <p:ph type="title"/>
          </p:nvPr>
        </p:nvSpPr>
        <p:spPr>
          <a:xfrm>
            <a:off x="468313" y="260350"/>
            <a:ext cx="8243887" cy="915988"/>
          </a:xfrm>
        </p:spPr>
        <p:txBody>
          <a:bodyPr>
            <a:normAutofit/>
          </a:bodyPr>
          <a:lstStyle/>
          <a:p>
            <a:pPr algn="ctr" eaLnBrk="1" hangingPunct="1"/>
            <a:r>
              <a:rPr lang="ru-RU" sz="2800" b="1" smtClean="0">
                <a:solidFill>
                  <a:srgbClr val="8A2E4E"/>
                </a:solidFill>
                <a:latin typeface="Arial" charset="0"/>
              </a:rPr>
              <a:t>3. Разбор задач</a:t>
            </a:r>
          </a:p>
        </p:txBody>
      </p:sp>
      <p:sp>
        <p:nvSpPr>
          <p:cNvPr id="27657" name="Rectangle 9"/>
          <p:cNvSpPr>
            <a:spLocks noChangeArrowheads="1"/>
          </p:cNvSpPr>
          <p:nvPr/>
        </p:nvSpPr>
        <p:spPr bwMode="auto">
          <a:xfrm>
            <a:off x="1403350" y="1989138"/>
            <a:ext cx="7129463" cy="1465262"/>
          </a:xfrm>
          <a:prstGeom prst="rect">
            <a:avLst/>
          </a:prstGeom>
          <a:noFill/>
          <a:ln w="9525">
            <a:noFill/>
            <a:miter lim="800000"/>
            <a:headEnd/>
            <a:tailEnd/>
          </a:ln>
          <a:effectLst/>
        </p:spPr>
        <p:txBody>
          <a:bodyPr anchor="ctr">
            <a:spAutoFit/>
          </a:bodyPr>
          <a:lstStyle/>
          <a:p>
            <a:pPr marL="180975" indent="-180975">
              <a:buFont typeface="Wingdings" pitchFamily="2" charset="2"/>
              <a:buChar char="§"/>
            </a:pPr>
            <a:r>
              <a:rPr lang="ru-RU"/>
              <a:t>Рекомендации по использованию циклов. </a:t>
            </a:r>
            <a:r>
              <a:rPr lang="ru-RU" i="1">
                <a:hlinkClick r:id="rId2" action="ppaction://hlinksldjump"/>
              </a:rPr>
              <a:t>Подробнее</a:t>
            </a:r>
            <a:r>
              <a:rPr lang="en-US" i="1">
                <a:hlinkClick r:id="rId2" action="ppaction://hlinksldjump"/>
              </a:rPr>
              <a:t>&gt;&gt;</a:t>
            </a:r>
            <a:endParaRPr lang="ru-RU" i="1"/>
          </a:p>
          <a:p>
            <a:pPr marL="180975" indent="-180975">
              <a:buFont typeface="Wingdings" pitchFamily="2" charset="2"/>
              <a:buChar char="§"/>
            </a:pPr>
            <a:r>
              <a:rPr lang="ru-RU"/>
              <a:t>Вопросы для обсуждения. </a:t>
            </a:r>
            <a:r>
              <a:rPr lang="ru-RU" i="1">
                <a:hlinkClick r:id="rId3" action="ppaction://hlinksldjump"/>
              </a:rPr>
              <a:t>Подробнее</a:t>
            </a:r>
            <a:r>
              <a:rPr lang="en-US" i="1">
                <a:hlinkClick r:id="rId3" action="ppaction://hlinksldjump"/>
              </a:rPr>
              <a:t>&gt;&gt;</a:t>
            </a:r>
            <a:endParaRPr lang="ru-RU" i="1"/>
          </a:p>
          <a:p>
            <a:pPr marL="180975" indent="-180975">
              <a:buFont typeface="Wingdings" pitchFamily="2" charset="2"/>
              <a:buChar char="§"/>
            </a:pPr>
            <a:r>
              <a:rPr lang="ru-RU"/>
              <a:t>Задача 1. </a:t>
            </a:r>
            <a:r>
              <a:rPr lang="ru-RU" i="1">
                <a:hlinkClick r:id="rId4" action="ppaction://hlinksldjump"/>
              </a:rPr>
              <a:t>Подробнее</a:t>
            </a:r>
            <a:r>
              <a:rPr lang="en-US" i="1">
                <a:hlinkClick r:id="rId4" action="ppaction://hlinksldjump"/>
              </a:rPr>
              <a:t>&gt;&gt;</a:t>
            </a:r>
            <a:endParaRPr lang="ru-RU" i="1"/>
          </a:p>
          <a:p>
            <a:pPr marL="180975" indent="-180975">
              <a:buFont typeface="Wingdings" pitchFamily="2" charset="2"/>
              <a:buChar char="§"/>
            </a:pPr>
            <a:r>
              <a:rPr lang="ru-RU"/>
              <a:t>Задача 2. </a:t>
            </a:r>
            <a:r>
              <a:rPr lang="ru-RU" i="1">
                <a:hlinkClick r:id="rId5" action="ppaction://hlinksldjump"/>
              </a:rPr>
              <a:t>Подробнее</a:t>
            </a:r>
            <a:r>
              <a:rPr lang="en-US" i="1">
                <a:hlinkClick r:id="rId5" action="ppaction://hlinksldjump"/>
              </a:rPr>
              <a:t>&gt;&gt;</a:t>
            </a:r>
            <a:endParaRPr lang="ru-RU" i="1"/>
          </a:p>
          <a:p>
            <a:pPr marL="180975" indent="-180975">
              <a:buFont typeface="Wingdings" pitchFamily="2" charset="2"/>
              <a:buChar char="§"/>
            </a:pPr>
            <a:r>
              <a:rPr lang="ru-RU"/>
              <a:t>Задача 3. </a:t>
            </a:r>
            <a:r>
              <a:rPr lang="ru-RU" i="1">
                <a:hlinkClick r:id="rId6" action="ppaction://hlinksldjump"/>
              </a:rPr>
              <a:t>Подробнее</a:t>
            </a:r>
            <a:r>
              <a:rPr lang="en-US" i="1">
                <a:hlinkClick r:id="rId6" action="ppaction://hlinksldjump"/>
              </a:rPr>
              <a:t>&gt;&gt;</a:t>
            </a:r>
            <a:endParaRPr lang="ru-RU" i="1"/>
          </a:p>
        </p:txBody>
      </p:sp>
      <p:pic>
        <p:nvPicPr>
          <p:cNvPr id="27658" name="Picture 10" descr="3-Reasons-to-follow-your-children-on-social-media-800x410"/>
          <p:cNvPicPr>
            <a:picLocks noChangeAspect="1" noChangeArrowheads="1"/>
          </p:cNvPicPr>
          <p:nvPr/>
        </p:nvPicPr>
        <p:blipFill>
          <a:blip r:embed="rId7" cstate="email"/>
          <a:srcRect/>
          <a:stretch>
            <a:fillRect/>
          </a:stretch>
        </p:blipFill>
        <p:spPr bwMode="auto">
          <a:xfrm>
            <a:off x="1547813" y="4005263"/>
            <a:ext cx="3297237" cy="1803400"/>
          </a:xfrm>
          <a:prstGeom prst="rect">
            <a:avLst/>
          </a:prstGeom>
          <a:noFill/>
          <a:ln w="9525">
            <a:solidFill>
              <a:schemeClr val="accent2"/>
            </a:solidFill>
            <a:miter lim="800000"/>
            <a:headEnd/>
            <a:tailEnd/>
          </a:ln>
        </p:spPr>
      </p:pic>
      <p:pic>
        <p:nvPicPr>
          <p:cNvPr id="27659" name="Picture 11" descr="0-210688-youtube_3cf3079beb"/>
          <p:cNvPicPr>
            <a:picLocks noChangeAspect="1" noChangeArrowheads="1"/>
          </p:cNvPicPr>
          <p:nvPr/>
        </p:nvPicPr>
        <p:blipFill>
          <a:blip r:embed="rId8" cstate="email"/>
          <a:srcRect/>
          <a:stretch>
            <a:fillRect/>
          </a:stretch>
        </p:blipFill>
        <p:spPr bwMode="auto">
          <a:xfrm>
            <a:off x="4714875" y="4292600"/>
            <a:ext cx="3241675" cy="1803400"/>
          </a:xfrm>
          <a:prstGeom prst="rect">
            <a:avLst/>
          </a:prstGeom>
          <a:noFill/>
          <a:ln w="9525">
            <a:solidFill>
              <a:schemeClr val="accent2"/>
            </a:solidFill>
            <a:miter lim="800000"/>
            <a:headEnd/>
            <a:tailEnd/>
          </a:ln>
        </p:spPr>
      </p:pic>
      <p:pic>
        <p:nvPicPr>
          <p:cNvPr id="73777" name="Picture 49" descr="1c5"/>
          <p:cNvPicPr>
            <a:picLocks noChangeAspect="1" noChangeArrowheads="1"/>
          </p:cNvPicPr>
          <p:nvPr/>
        </p:nvPicPr>
        <p:blipFill>
          <a:blip r:embed="rId9" cstate="email"/>
          <a:srcRect/>
          <a:stretch>
            <a:fillRect/>
          </a:stretch>
        </p:blipFill>
        <p:spPr bwMode="auto">
          <a:xfrm>
            <a:off x="250825" y="549275"/>
            <a:ext cx="557213" cy="519113"/>
          </a:xfrm>
          <a:prstGeom prst="rect">
            <a:avLst/>
          </a:prstGeom>
          <a:noFill/>
          <a:ln w="9525">
            <a:noFill/>
            <a:miter lim="800000"/>
            <a:headEnd/>
            <a:tailEnd/>
          </a:ln>
        </p:spPr>
      </p:pic>
      <p:sp>
        <p:nvSpPr>
          <p:cNvPr id="27661" name="AutoShape 13">
            <a:hlinkClick r:id="rId10"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2"/>
          <p:cNvSpPr>
            <a:spLocks noGrp="1"/>
          </p:cNvSpPr>
          <p:nvPr>
            <p:ph type="sldNum" sz="quarter" idx="12"/>
          </p:nvPr>
        </p:nvSpPr>
        <p:spPr/>
        <p:txBody>
          <a:bodyPr>
            <a:normAutofit fontScale="85000" lnSpcReduction="20000"/>
          </a:bodyPr>
          <a:lstStyle/>
          <a:p>
            <a:pPr>
              <a:defRPr/>
            </a:pPr>
            <a:fld id="{921D07EA-7533-4E4E-ACAB-D7B2088B0CC3}" type="slidenum">
              <a:rPr lang="ru-RU"/>
              <a:pPr>
                <a:defRPr/>
              </a:pPr>
              <a:t>16</a:t>
            </a:fld>
            <a:endParaRPr lang="ru-RU"/>
          </a:p>
        </p:txBody>
      </p:sp>
      <p:sp>
        <p:nvSpPr>
          <p:cNvPr id="28674" name="Rectangle 2"/>
          <p:cNvSpPr>
            <a:spLocks noGrp="1" noChangeArrowheads="1"/>
          </p:cNvSpPr>
          <p:nvPr>
            <p:ph type="title"/>
          </p:nvPr>
        </p:nvSpPr>
        <p:spPr>
          <a:xfrm>
            <a:off x="1331913" y="476250"/>
            <a:ext cx="7272337" cy="563563"/>
          </a:xfrm>
        </p:spPr>
        <p:txBody>
          <a:bodyPr/>
          <a:lstStyle/>
          <a:p>
            <a:pPr algn="ctr" eaLnBrk="1" hangingPunct="1"/>
            <a:r>
              <a:rPr lang="ru-RU" sz="2400" b="1" smtClean="0">
                <a:solidFill>
                  <a:srgbClr val="8A2E4E"/>
                </a:solidFill>
                <a:latin typeface="Arial" charset="0"/>
              </a:rPr>
              <a:t>Рекомендации  по использованию циклов</a:t>
            </a:r>
          </a:p>
        </p:txBody>
      </p:sp>
      <p:sp>
        <p:nvSpPr>
          <p:cNvPr id="28676" name="Rectangle 3"/>
          <p:cNvSpPr>
            <a:spLocks noGrp="1" noChangeArrowheads="1"/>
          </p:cNvSpPr>
          <p:nvPr>
            <p:ph sz="quarter" idx="1"/>
          </p:nvPr>
        </p:nvSpPr>
        <p:spPr>
          <a:xfrm>
            <a:off x="684213" y="1700213"/>
            <a:ext cx="7991475" cy="4752975"/>
          </a:xfrm>
        </p:spPr>
        <p:txBody>
          <a:bodyPr/>
          <a:lstStyle/>
          <a:p>
            <a:pPr marL="266700" indent="-266700" eaLnBrk="1" hangingPunct="1">
              <a:lnSpc>
                <a:spcPct val="90000"/>
              </a:lnSpc>
              <a:spcBef>
                <a:spcPct val="0"/>
              </a:spcBef>
              <a:buFontTx/>
              <a:buNone/>
            </a:pPr>
            <a:r>
              <a:rPr lang="ru-RU" sz="2200" smtClean="0"/>
              <a:t>1. Если в теле цикла больше одного оператора, тело цикла заключается в скобки </a:t>
            </a:r>
            <a:r>
              <a:rPr lang="en-US" sz="2200" smtClean="0">
                <a:solidFill>
                  <a:srgbClr val="CC0000"/>
                </a:solidFill>
                <a:latin typeface="Calibri" pitchFamily="34" charset="0"/>
              </a:rPr>
              <a:t>{</a:t>
            </a:r>
            <a:r>
              <a:rPr lang="ru-RU" sz="2200" smtClean="0">
                <a:solidFill>
                  <a:srgbClr val="CC0000"/>
                </a:solidFill>
              </a:rPr>
              <a:t>  </a:t>
            </a:r>
            <a:r>
              <a:rPr lang="en-US" sz="2200" smtClean="0">
                <a:solidFill>
                  <a:srgbClr val="CC0000"/>
                </a:solidFill>
                <a:latin typeface="Calibri" pitchFamily="34" charset="0"/>
              </a:rPr>
              <a:t>}</a:t>
            </a:r>
            <a:r>
              <a:rPr lang="en-US" sz="2200" smtClean="0">
                <a:latin typeface="Calibri" pitchFamily="34" charset="0"/>
              </a:rPr>
              <a:t>.</a:t>
            </a:r>
          </a:p>
          <a:p>
            <a:pPr marL="266700" indent="-266700" eaLnBrk="1" hangingPunct="1">
              <a:lnSpc>
                <a:spcPct val="90000"/>
              </a:lnSpc>
              <a:spcBef>
                <a:spcPct val="0"/>
              </a:spcBef>
              <a:buFontTx/>
              <a:buNone/>
            </a:pPr>
            <a:r>
              <a:rPr lang="en-US" sz="2200" smtClean="0">
                <a:latin typeface="Calibri" pitchFamily="34" charset="0"/>
              </a:rPr>
              <a:t>2. </a:t>
            </a:r>
            <a:r>
              <a:rPr lang="ru-RU" sz="2200" smtClean="0"/>
              <a:t>В операторе цикла </a:t>
            </a:r>
            <a:r>
              <a:rPr lang="en-US" sz="2200" smtClean="0">
                <a:solidFill>
                  <a:srgbClr val="CC0000"/>
                </a:solidFill>
                <a:latin typeface="Calibri" pitchFamily="34" charset="0"/>
              </a:rPr>
              <a:t>do ... while</a:t>
            </a:r>
            <a:r>
              <a:rPr lang="en-US" sz="2200" smtClean="0">
                <a:latin typeface="Calibri" pitchFamily="34" charset="0"/>
              </a:rPr>
              <a:t> </a:t>
            </a:r>
            <a:r>
              <a:rPr lang="ru-RU" sz="2200" smtClean="0"/>
              <a:t>скобки </a:t>
            </a:r>
            <a:r>
              <a:rPr lang="en-US" sz="2200" smtClean="0">
                <a:solidFill>
                  <a:srgbClr val="CC0000"/>
                </a:solidFill>
                <a:latin typeface="Calibri" pitchFamily="34" charset="0"/>
              </a:rPr>
              <a:t>{</a:t>
            </a:r>
            <a:r>
              <a:rPr lang="ru-RU" sz="2200" smtClean="0">
                <a:solidFill>
                  <a:srgbClr val="CC0000"/>
                </a:solidFill>
              </a:rPr>
              <a:t> </a:t>
            </a:r>
            <a:r>
              <a:rPr lang="en-US" sz="2200" smtClean="0">
                <a:solidFill>
                  <a:srgbClr val="CC0000"/>
                </a:solidFill>
                <a:latin typeface="Calibri" pitchFamily="34" charset="0"/>
              </a:rPr>
              <a:t>}</a:t>
            </a:r>
            <a:r>
              <a:rPr lang="en-US" sz="2200" smtClean="0">
                <a:latin typeface="Calibri" pitchFamily="34" charset="0"/>
              </a:rPr>
              <a:t> </a:t>
            </a:r>
            <a:r>
              <a:rPr lang="ru-RU" sz="2200" smtClean="0"/>
              <a:t>обязательны.</a:t>
            </a:r>
          </a:p>
          <a:p>
            <a:pPr marL="266700" indent="-266700" eaLnBrk="1" hangingPunct="1">
              <a:lnSpc>
                <a:spcPct val="90000"/>
              </a:lnSpc>
              <a:spcBef>
                <a:spcPct val="0"/>
              </a:spcBef>
              <a:buFontTx/>
              <a:buNone/>
            </a:pPr>
            <a:r>
              <a:rPr lang="ru-RU" sz="2200" smtClean="0"/>
              <a:t>3. В условных циклах обязательно должен быть оператор, влияющий на изменение условий.</a:t>
            </a:r>
          </a:p>
          <a:p>
            <a:pPr marL="266700" indent="-266700" eaLnBrk="1" hangingPunct="1">
              <a:lnSpc>
                <a:spcPct val="90000"/>
              </a:lnSpc>
              <a:spcBef>
                <a:spcPct val="0"/>
              </a:spcBef>
              <a:buFontTx/>
              <a:buNone/>
            </a:pPr>
            <a:r>
              <a:rPr lang="ru-RU" sz="2200" smtClean="0"/>
              <a:t>4. В условных циклах, переменные входящие в условия, должны быть определены до цикла.</a:t>
            </a:r>
          </a:p>
          <a:p>
            <a:pPr marL="266700" indent="-266700" eaLnBrk="1" hangingPunct="1">
              <a:lnSpc>
                <a:spcPct val="90000"/>
              </a:lnSpc>
              <a:spcBef>
                <a:spcPct val="0"/>
              </a:spcBef>
              <a:buFontTx/>
              <a:buNone/>
            </a:pPr>
            <a:r>
              <a:rPr lang="ru-RU" sz="2200" smtClean="0"/>
              <a:t>5. Цикл с постусловием </a:t>
            </a:r>
            <a:r>
              <a:rPr lang="en-US" sz="2200" smtClean="0">
                <a:solidFill>
                  <a:srgbClr val="CC0000"/>
                </a:solidFill>
                <a:latin typeface="Calibri" pitchFamily="34" charset="0"/>
              </a:rPr>
              <a:t>do ... while</a:t>
            </a:r>
            <a:r>
              <a:rPr lang="en-US" sz="2200" smtClean="0">
                <a:latin typeface="Calibri" pitchFamily="34" charset="0"/>
              </a:rPr>
              <a:t> </a:t>
            </a:r>
            <a:r>
              <a:rPr lang="ru-RU" sz="2200" smtClean="0"/>
              <a:t>рекомендуется применять для проверки правильности ввода данных, или  когда цикл должен быть выполнен хотя бы один раз.</a:t>
            </a:r>
          </a:p>
          <a:p>
            <a:pPr marL="266700" indent="-266700" eaLnBrk="1" hangingPunct="1">
              <a:lnSpc>
                <a:spcPct val="90000"/>
              </a:lnSpc>
              <a:spcBef>
                <a:spcPct val="0"/>
              </a:spcBef>
              <a:buFontTx/>
              <a:buNone/>
            </a:pPr>
            <a:r>
              <a:rPr lang="ru-RU" sz="2200" smtClean="0"/>
              <a:t>6. Оператор цикла с предусловием </a:t>
            </a:r>
            <a:r>
              <a:rPr lang="en-US" sz="2200" smtClean="0">
                <a:solidFill>
                  <a:srgbClr val="CC0000"/>
                </a:solidFill>
                <a:latin typeface="Calibri" pitchFamily="34" charset="0"/>
              </a:rPr>
              <a:t>while</a:t>
            </a:r>
            <a:r>
              <a:rPr lang="ru-RU" sz="2200" smtClean="0"/>
              <a:t> удобнее использовать в случаях, когда число итераций заранее неизвестно.</a:t>
            </a:r>
          </a:p>
          <a:p>
            <a:pPr marL="266700" indent="-266700" eaLnBrk="1" hangingPunct="1">
              <a:lnSpc>
                <a:spcPct val="90000"/>
              </a:lnSpc>
              <a:spcBef>
                <a:spcPct val="0"/>
              </a:spcBef>
              <a:buFontTx/>
              <a:buNone/>
            </a:pPr>
            <a:r>
              <a:rPr lang="ru-RU" sz="2200" smtClean="0"/>
              <a:t>7. Оператор </a:t>
            </a:r>
            <a:r>
              <a:rPr lang="en-US" sz="2200" smtClean="0">
                <a:solidFill>
                  <a:srgbClr val="CC0000"/>
                </a:solidFill>
                <a:latin typeface="Calibri" pitchFamily="34" charset="0"/>
              </a:rPr>
              <a:t>for</a:t>
            </a:r>
            <a:r>
              <a:rPr lang="en-US" sz="2200" smtClean="0">
                <a:latin typeface="Calibri" pitchFamily="34" charset="0"/>
              </a:rPr>
              <a:t> </a:t>
            </a:r>
            <a:r>
              <a:rPr lang="ru-RU" sz="2200" smtClean="0"/>
              <a:t>предпочтительнее в большинстве остальных случаев (однозначно – для организации циклов со счетчиками).</a:t>
            </a:r>
          </a:p>
        </p:txBody>
      </p:sp>
      <p:pic>
        <p:nvPicPr>
          <p:cNvPr id="28677" name="Picture 4" descr="AN-FEA~1"/>
          <p:cNvPicPr>
            <a:picLocks noChangeAspect="1" noChangeArrowheads="1" noCrop="1"/>
          </p:cNvPicPr>
          <p:nvPr/>
        </p:nvPicPr>
        <p:blipFill>
          <a:blip r:embed="rId2" cstate="email"/>
          <a:srcRect/>
          <a:stretch>
            <a:fillRect/>
          </a:stretch>
        </p:blipFill>
        <p:spPr bwMode="auto">
          <a:xfrm>
            <a:off x="323850" y="549275"/>
            <a:ext cx="576263" cy="442913"/>
          </a:xfrm>
          <a:prstGeom prst="rect">
            <a:avLst/>
          </a:prstGeom>
          <a:noFill/>
          <a:ln w="9525">
            <a:noFill/>
            <a:miter lim="800000"/>
            <a:headEnd/>
            <a:tailEnd/>
          </a:ln>
        </p:spPr>
      </p:pic>
      <p:sp>
        <p:nvSpPr>
          <p:cNvPr id="28679" name="AutoShape 7">
            <a:hlinkClick r:id="rId3"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22"/>
          <p:cNvSpPr>
            <a:spLocks noGrp="1"/>
          </p:cNvSpPr>
          <p:nvPr>
            <p:ph type="sldNum" sz="quarter" idx="12"/>
          </p:nvPr>
        </p:nvSpPr>
        <p:spPr/>
        <p:txBody>
          <a:bodyPr>
            <a:normAutofit fontScale="85000" lnSpcReduction="20000"/>
          </a:bodyPr>
          <a:lstStyle/>
          <a:p>
            <a:pPr>
              <a:defRPr/>
            </a:pPr>
            <a:fld id="{FE32D94F-ECE8-43C4-A736-9F7AEAC5E9AA}" type="slidenum">
              <a:rPr lang="ru-RU"/>
              <a:pPr>
                <a:defRPr/>
              </a:pPr>
              <a:t>17</a:t>
            </a:fld>
            <a:endParaRPr lang="ru-RU"/>
          </a:p>
        </p:txBody>
      </p:sp>
      <p:sp>
        <p:nvSpPr>
          <p:cNvPr id="28674" name="Rectangle 2"/>
          <p:cNvSpPr>
            <a:spLocks noGrp="1" noChangeArrowheads="1"/>
          </p:cNvSpPr>
          <p:nvPr>
            <p:ph type="title"/>
          </p:nvPr>
        </p:nvSpPr>
        <p:spPr>
          <a:xfrm>
            <a:off x="971550" y="476250"/>
            <a:ext cx="7632700" cy="563563"/>
          </a:xfrm>
        </p:spPr>
        <p:txBody>
          <a:bodyPr>
            <a:normAutofit/>
          </a:bodyPr>
          <a:lstStyle/>
          <a:p>
            <a:pPr algn="ctr" eaLnBrk="1" hangingPunct="1"/>
            <a:r>
              <a:rPr lang="ru-RU" sz="2400" b="1" smtClean="0">
                <a:solidFill>
                  <a:srgbClr val="8A2E4E"/>
                </a:solidFill>
                <a:latin typeface="Arial" charset="0"/>
              </a:rPr>
              <a:t>Вопросы для обсуждения</a:t>
            </a:r>
          </a:p>
        </p:txBody>
      </p:sp>
      <p:sp>
        <p:nvSpPr>
          <p:cNvPr id="29706" name="AutoShape 10">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graphicFrame>
        <p:nvGraphicFramePr>
          <p:cNvPr id="29807" name="Group 111"/>
          <p:cNvGraphicFramePr>
            <a:graphicFrameLocks noGrp="1"/>
          </p:cNvGraphicFramePr>
          <p:nvPr/>
        </p:nvGraphicFramePr>
        <p:xfrm>
          <a:off x="684213" y="1628775"/>
          <a:ext cx="8208962" cy="4653280"/>
        </p:xfrm>
        <a:graphic>
          <a:graphicData uri="http://schemas.openxmlformats.org/drawingml/2006/table">
            <a:tbl>
              <a:tblPr/>
              <a:tblGrid>
                <a:gridCol w="4392612"/>
                <a:gridCol w="3816350"/>
              </a:tblGrid>
              <a:tr h="812800">
                <a:tc>
                  <a:txBody>
                    <a:bodyPr/>
                    <a:lstStyle/>
                    <a:p>
                      <a:pPr marL="266700" marR="0" lvl="0" indent="-26670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2000" b="0" i="0" u="none" strike="noStrike" cap="none" normalizeH="0" baseline="0" smtClean="0">
                          <a:ln>
                            <a:noFill/>
                          </a:ln>
                          <a:solidFill>
                            <a:schemeClr val="tx1"/>
                          </a:solidFill>
                          <a:effectLst/>
                          <a:latin typeface="Calibri" pitchFamily="34" charset="0"/>
                        </a:rPr>
                        <a:t>1. </a:t>
                      </a:r>
                      <a:r>
                        <a:rPr kumimoji="0" lang="ru-RU" sz="2000" b="0" i="0" u="none" strike="noStrike" cap="none" normalizeH="0" baseline="0" smtClean="0">
                          <a:ln>
                            <a:noFill/>
                          </a:ln>
                          <a:solidFill>
                            <a:schemeClr val="tx1"/>
                          </a:solidFill>
                          <a:effectLst/>
                          <a:latin typeface="Verdana" pitchFamily="34" charset="0"/>
                        </a:rPr>
                        <a:t>Для чего используются операторы цикла?</a:t>
                      </a:r>
                      <a:endParaRPr kumimoji="0" lang="ru-RU"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1800" b="0" i="0" u="none" strike="noStrike" cap="none" normalizeH="0" baseline="0" smtClean="0">
                          <a:ln>
                            <a:noFill/>
                          </a:ln>
                          <a:solidFill>
                            <a:schemeClr val="tx1"/>
                          </a:solidFill>
                          <a:effectLst/>
                          <a:latin typeface="Verdana" pitchFamily="34" charset="0"/>
                        </a:rPr>
                        <a:t>Для организации многократно повторяющихся вычислений.</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12800">
                <a:tc>
                  <a:txBody>
                    <a:bodyPr/>
                    <a:lstStyle/>
                    <a:p>
                      <a:pPr marL="355600" marR="0" lvl="0" indent="-35560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2000" b="0" i="0" u="none" strike="noStrike" cap="none" normalizeH="0" baseline="0" smtClean="0">
                          <a:ln>
                            <a:noFill/>
                          </a:ln>
                          <a:solidFill>
                            <a:schemeClr val="tx1"/>
                          </a:solidFill>
                          <a:effectLst/>
                          <a:latin typeface="Verdana" pitchFamily="34" charset="0"/>
                        </a:rPr>
                        <a:t>2. Какие циклы относятся к итерационным?</a:t>
                      </a:r>
                      <a:endParaRPr kumimoji="0" lang="ru-RU"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1800" b="0" i="0" u="none" strike="noStrike" cap="none" normalizeH="0" baseline="0" smtClean="0">
                          <a:ln>
                            <a:noFill/>
                          </a:ln>
                          <a:solidFill>
                            <a:schemeClr val="tx1"/>
                          </a:solidFill>
                          <a:effectLst/>
                          <a:latin typeface="Verdana" pitchFamily="34" charset="0"/>
                        </a:rPr>
                        <a:t>Итерационными циклами являются</a:t>
                      </a:r>
                      <a:r>
                        <a:rPr kumimoji="0" lang="en-US" sz="1800" b="0" i="0" u="none" strike="noStrike" cap="none" normalizeH="0" baseline="0" smtClean="0">
                          <a:ln>
                            <a:noFill/>
                          </a:ln>
                          <a:solidFill>
                            <a:schemeClr val="tx1"/>
                          </a:solidFill>
                          <a:effectLst/>
                          <a:latin typeface="Verdana" pitchFamily="34" charset="0"/>
                        </a:rPr>
                        <a:t> </a:t>
                      </a:r>
                      <a:r>
                        <a:rPr kumimoji="0" lang="ru-RU" sz="1800" b="0" i="0" u="none" strike="noStrike" cap="none" normalizeH="0" baseline="0" smtClean="0">
                          <a:ln>
                            <a:noFill/>
                          </a:ln>
                          <a:solidFill>
                            <a:schemeClr val="tx1"/>
                          </a:solidFill>
                          <a:effectLst/>
                          <a:latin typeface="Verdana" pitchFamily="34" charset="0"/>
                        </a:rPr>
                        <a:t>условные циклы: с условием и предусловием.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12800">
                <a:tc>
                  <a:txBody>
                    <a:bodyPr/>
                    <a:lstStyle/>
                    <a:p>
                      <a:pPr marL="355600" marR="0" lvl="0" indent="-35560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2000" b="0" i="0" u="none" strike="noStrike" cap="none" normalizeH="0" baseline="0" smtClean="0">
                          <a:ln>
                            <a:noFill/>
                          </a:ln>
                          <a:solidFill>
                            <a:schemeClr val="tx1"/>
                          </a:solidFill>
                          <a:effectLst/>
                          <a:latin typeface="Verdana" pitchFamily="34" charset="0"/>
                        </a:rPr>
                        <a:t>3. Какие циклы относятся к арифметическим?</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1800" b="0" i="0" u="none" strike="noStrike" cap="none" normalizeH="0" baseline="0" smtClean="0">
                          <a:ln>
                            <a:noFill/>
                          </a:ln>
                          <a:solidFill>
                            <a:schemeClr val="tx1"/>
                          </a:solidFill>
                          <a:effectLst/>
                          <a:latin typeface="Verdana" pitchFamily="34" charset="0"/>
                        </a:rPr>
                        <a:t>Арифметические или счетные циклы – циклы со счетчиком или параметром цикла</a:t>
                      </a:r>
                      <a:r>
                        <a:rPr kumimoji="0" lang="ru-RU" sz="1800" b="0" i="0" u="none" strike="noStrike" cap="none" normalizeH="0" baseline="0" smtClean="0">
                          <a:ln>
                            <a:noFill/>
                          </a:ln>
                          <a:solidFill>
                            <a:schemeClr val="tx1"/>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12800">
                <a:tc>
                  <a:txBody>
                    <a:bodyPr/>
                    <a:lstStyle/>
                    <a:p>
                      <a:pPr marL="355600" marR="0" lvl="0" indent="-355600" algn="l" defTabSz="914400" rtl="0" eaLnBrk="1" fontAlgn="base" latinLnBrk="0" hangingPunct="1">
                        <a:lnSpc>
                          <a:spcPct val="100000"/>
                        </a:lnSpc>
                        <a:spcBef>
                          <a:spcPts val="700"/>
                        </a:spcBef>
                        <a:spcAft>
                          <a:spcPct val="0"/>
                        </a:spcAft>
                        <a:buClr>
                          <a:schemeClr val="accent2"/>
                        </a:buClr>
                        <a:buSzPct val="60000"/>
                        <a:buFontTx/>
                        <a:buNone/>
                        <a:tabLst/>
                      </a:pPr>
                      <a:r>
                        <a:rPr kumimoji="0" lang="ru-RU" sz="2000" b="0" i="0" u="none" strike="noStrike" cap="none" normalizeH="0" baseline="0" smtClean="0">
                          <a:ln>
                            <a:noFill/>
                          </a:ln>
                          <a:solidFill>
                            <a:schemeClr val="tx1"/>
                          </a:solidFill>
                          <a:effectLst/>
                          <a:latin typeface="Verdana" pitchFamily="34" charset="0"/>
                        </a:rPr>
                        <a:t>4. В каких случаях предпочтительнее использовать цикл с параметром, а в каких – условные циклы?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0" i="0" u="none" strike="noStrike" cap="none" normalizeH="0" baseline="0" smtClean="0">
                          <a:ln>
                            <a:noFill/>
                          </a:ln>
                          <a:solidFill>
                            <a:schemeClr val="tx1"/>
                          </a:solidFill>
                          <a:effectLst/>
                          <a:latin typeface="Verdana" pitchFamily="34" charset="0"/>
                        </a:rPr>
                        <a:t>Применение цикла </a:t>
                      </a:r>
                      <a:r>
                        <a:rPr kumimoji="0" lang="en-US" sz="1800" b="0" i="0" u="none" strike="noStrike" cap="none" normalizeH="0" baseline="0" smtClean="0">
                          <a:ln>
                            <a:noFill/>
                          </a:ln>
                          <a:solidFill>
                            <a:schemeClr val="tx1"/>
                          </a:solidFill>
                          <a:effectLst/>
                          <a:latin typeface="Verdana" pitchFamily="34" charset="0"/>
                        </a:rPr>
                        <a:t>for</a:t>
                      </a:r>
                      <a:r>
                        <a:rPr kumimoji="0" lang="ru-RU" sz="1800" b="0" i="0" u="none" strike="noStrike" cap="none" normalizeH="0" baseline="0" smtClean="0">
                          <a:ln>
                            <a:noFill/>
                          </a:ln>
                          <a:solidFill>
                            <a:schemeClr val="tx1"/>
                          </a:solidFill>
                          <a:effectLst/>
                          <a:latin typeface="Verdana" pitchFamily="34" charset="0"/>
                        </a:rPr>
                        <a:t> более предпочтительно, когда в цикле используется инициализация и коррекция переменной. А цикл </a:t>
                      </a:r>
                      <a:r>
                        <a:rPr kumimoji="0" lang="en-US" sz="1800" b="0" i="0" u="none" strike="noStrike" cap="none" normalizeH="0" baseline="0" smtClean="0">
                          <a:ln>
                            <a:noFill/>
                          </a:ln>
                          <a:solidFill>
                            <a:schemeClr val="tx1"/>
                          </a:solidFill>
                          <a:effectLst/>
                          <a:latin typeface="Verdana" pitchFamily="34" charset="0"/>
                        </a:rPr>
                        <a:t>while </a:t>
                      </a:r>
                      <a:r>
                        <a:rPr kumimoji="0" lang="ru-RU" sz="1800" b="0" i="0" u="none" strike="noStrike" cap="none" normalizeH="0" baseline="0" smtClean="0">
                          <a:ln>
                            <a:noFill/>
                          </a:ln>
                          <a:solidFill>
                            <a:schemeClr val="tx1"/>
                          </a:solidFill>
                          <a:effectLst/>
                          <a:latin typeface="Verdana" pitchFamily="34" charset="0"/>
                        </a:rPr>
                        <a:t>удобнее применять, когда этого делать не требуется.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3077" name="Rectangle 5"/>
          <p:cNvSpPr>
            <a:spLocks noChangeArrowheads="1"/>
          </p:cNvSpPr>
          <p:nvPr/>
        </p:nvSpPr>
        <p:spPr bwMode="auto">
          <a:xfrm>
            <a:off x="5148263" y="1700213"/>
            <a:ext cx="3673475" cy="6477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2" name="Rectangle 5"/>
          <p:cNvSpPr>
            <a:spLocks noChangeArrowheads="1"/>
          </p:cNvSpPr>
          <p:nvPr/>
        </p:nvSpPr>
        <p:spPr bwMode="auto">
          <a:xfrm>
            <a:off x="5148263" y="2492375"/>
            <a:ext cx="3671887" cy="865188"/>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3" name="Rectangle 5"/>
          <p:cNvSpPr>
            <a:spLocks noChangeArrowheads="1"/>
          </p:cNvSpPr>
          <p:nvPr/>
        </p:nvSpPr>
        <p:spPr bwMode="auto">
          <a:xfrm>
            <a:off x="5148263" y="3429000"/>
            <a:ext cx="3671887" cy="865188"/>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4" name="Rectangle 5"/>
          <p:cNvSpPr>
            <a:spLocks noChangeArrowheads="1"/>
          </p:cNvSpPr>
          <p:nvPr/>
        </p:nvSpPr>
        <p:spPr bwMode="auto">
          <a:xfrm>
            <a:off x="5148263" y="4365625"/>
            <a:ext cx="3671887" cy="187166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B14C4EFB-6D09-412A-A8B8-0A364B51DE80}" type="slidenum">
              <a:rPr lang="ru-RU"/>
              <a:pPr>
                <a:defRPr/>
              </a:pPr>
              <a:t>18</a:t>
            </a:fld>
            <a:endParaRPr lang="ru-RU"/>
          </a:p>
        </p:txBody>
      </p:sp>
      <p:sp>
        <p:nvSpPr>
          <p:cNvPr id="27650" name="Rectangle 2"/>
          <p:cNvSpPr>
            <a:spLocks noGrp="1" noChangeArrowheads="1"/>
          </p:cNvSpPr>
          <p:nvPr>
            <p:ph type="title"/>
          </p:nvPr>
        </p:nvSpPr>
        <p:spPr>
          <a:xfrm>
            <a:off x="395288" y="115888"/>
            <a:ext cx="8208962" cy="1008062"/>
          </a:xfrm>
        </p:spPr>
        <p:txBody>
          <a:bodyPr>
            <a:normAutofit fontScale="90000"/>
          </a:bodyPr>
          <a:lstStyle/>
          <a:p>
            <a:pPr algn="ctr" eaLnBrk="1" hangingPunct="1"/>
            <a:r>
              <a:rPr lang="ru-RU" sz="2800" b="1" smtClean="0">
                <a:solidFill>
                  <a:srgbClr val="8A2E4E"/>
                </a:solidFill>
                <a:latin typeface="Arial" charset="0"/>
              </a:rPr>
              <a:t>Задача 1</a:t>
            </a:r>
            <a:br>
              <a:rPr lang="ru-RU" sz="2800" b="1" smtClean="0">
                <a:solidFill>
                  <a:srgbClr val="8A2E4E"/>
                </a:solidFill>
                <a:latin typeface="Arial" charset="0"/>
              </a:rPr>
            </a:br>
            <a:r>
              <a:rPr lang="ru-RU" sz="2000" smtClean="0"/>
              <a:t> </a:t>
            </a:r>
            <a:r>
              <a:rPr lang="ru-RU" sz="2000" b="1" smtClean="0">
                <a:effectLst>
                  <a:outerShdw blurRad="38100" dist="38100" dir="2700000" algn="tl">
                    <a:srgbClr val="C0C0C0"/>
                  </a:outerShdw>
                </a:effectLst>
              </a:rPr>
              <a:t>Используя цикл </a:t>
            </a:r>
            <a:r>
              <a:rPr lang="en-US" sz="2000" b="1" smtClean="0">
                <a:solidFill>
                  <a:srgbClr val="CC0000"/>
                </a:solidFill>
                <a:effectLst>
                  <a:outerShdw blurRad="38100" dist="38100" dir="2700000" algn="tl">
                    <a:srgbClr val="C0C0C0"/>
                  </a:outerShdw>
                </a:effectLst>
                <a:latin typeface="Calibri" pitchFamily="34" charset="0"/>
              </a:rPr>
              <a:t>for</a:t>
            </a:r>
            <a:r>
              <a:rPr lang="ru-RU" sz="2000" b="1" smtClean="0">
                <a:effectLst>
                  <a:outerShdw blurRad="38100" dist="38100" dir="2700000" algn="tl">
                    <a:srgbClr val="C0C0C0"/>
                  </a:outerShdw>
                </a:effectLst>
              </a:rPr>
              <a:t>,</a:t>
            </a:r>
            <a:r>
              <a:rPr lang="en-US" sz="2000" b="1" smtClean="0">
                <a:effectLst>
                  <a:outerShdw blurRad="38100" dist="38100" dir="2700000" algn="tl">
                    <a:srgbClr val="C0C0C0"/>
                  </a:outerShdw>
                </a:effectLst>
                <a:latin typeface="Calibri" pitchFamily="34" charset="0"/>
              </a:rPr>
              <a:t> </a:t>
            </a:r>
            <a:r>
              <a:rPr lang="ru-RU" sz="2000" b="1" smtClean="0">
                <a:effectLst>
                  <a:outerShdw blurRad="38100" dist="38100" dir="2700000" algn="tl">
                    <a:srgbClr val="C0C0C0"/>
                  </a:outerShdw>
                </a:effectLst>
              </a:rPr>
              <a:t>напишите программу, которая определяет среднее арифметическое всех чисел на отрезке </a:t>
            </a:r>
            <a:r>
              <a:rPr lang="en-US" sz="2000" b="1" smtClean="0">
                <a:effectLst>
                  <a:outerShdw blurRad="38100" dist="38100" dir="2700000" algn="tl">
                    <a:srgbClr val="C0C0C0"/>
                  </a:outerShdw>
                </a:effectLst>
                <a:latin typeface="Calibri" pitchFamily="34" charset="0"/>
              </a:rPr>
              <a:t>[a,b]</a:t>
            </a:r>
            <a:endParaRPr lang="ru-RU" sz="2000" b="1" smtClean="0">
              <a:effectLst>
                <a:outerShdw blurRad="38100" dist="38100" dir="2700000" algn="tl">
                  <a:srgbClr val="C0C0C0"/>
                </a:outerShdw>
              </a:effectLst>
            </a:endParaRPr>
          </a:p>
        </p:txBody>
      </p:sp>
      <p:graphicFrame>
        <p:nvGraphicFramePr>
          <p:cNvPr id="30843" name="Group 123"/>
          <p:cNvGraphicFramePr>
            <a:graphicFrameLocks noGrp="1"/>
          </p:cNvGraphicFramePr>
          <p:nvPr>
            <p:ph type="tbl" idx="1"/>
          </p:nvPr>
        </p:nvGraphicFramePr>
        <p:xfrm>
          <a:off x="755650" y="1736725"/>
          <a:ext cx="7345363" cy="5035297"/>
        </p:xfrm>
        <a:graphic>
          <a:graphicData uri="http://schemas.openxmlformats.org/drawingml/2006/table">
            <a:tbl>
              <a:tblPr/>
              <a:tblGrid>
                <a:gridCol w="4113213"/>
                <a:gridCol w="3232150"/>
              </a:tblGrid>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chemeClr val="tx1"/>
                          </a:solidFill>
                          <a:effectLst/>
                          <a:latin typeface="Verdana" pitchFamily="34" charset="0"/>
                          <a:cs typeface="Arial" charset="0"/>
                        </a:rPr>
                        <a:t>Алгоритм</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500" b="1" i="0" u="none" strike="noStrike" cap="none" normalizeH="0" baseline="0" smtClean="0">
                          <a:ln>
                            <a:noFill/>
                          </a:ln>
                          <a:solidFill>
                            <a:schemeClr val="tx1"/>
                          </a:solidFill>
                          <a:effectLst/>
                          <a:latin typeface="Verdana" pitchFamily="34" charset="0"/>
                          <a:cs typeface="Arial" charset="0"/>
                        </a:rPr>
                        <a:t> Текст программы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0525">
                <a:tc>
                  <a:txBody>
                    <a:bodyPr/>
                    <a:lstStyle/>
                    <a:p>
                      <a:pPr marL="179388" marR="0" lvl="0" indent="-179388"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1.  Подключить библиотеки.</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ts val="1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#include&lt;conio.h&gt;</a:t>
                      </a:r>
                    </a:p>
                    <a:p>
                      <a:pPr marL="0" marR="0" lvl="0" indent="0" algn="l" defTabSz="914400" rtl="0" eaLnBrk="0" fontAlgn="base" latinLnBrk="0" hangingPunct="0">
                        <a:lnSpc>
                          <a:spcPct val="85000"/>
                        </a:lnSpc>
                        <a:spcBef>
                          <a:spcPts val="1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#include&lt;iostream.h&gt;</a:t>
                      </a:r>
                    </a:p>
                    <a:p>
                      <a:pPr marL="0" marR="0" lvl="0" indent="0" algn="l" defTabSz="914400" rtl="0" eaLnBrk="0" fontAlgn="base" latinLnBrk="0" hangingPunct="0">
                        <a:lnSpc>
                          <a:spcPct val="85000"/>
                        </a:lnSpc>
                        <a:spcBef>
                          <a:spcPts val="1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#include &lt;stdlib.h&gt; </a:t>
                      </a:r>
                    </a:p>
                    <a:p>
                      <a:pPr marL="0" marR="0" lvl="0" indent="0" algn="l" defTabSz="914400" rtl="0" eaLnBrk="0" fontAlgn="base" latinLnBrk="0" hangingPunct="0">
                        <a:lnSpc>
                          <a:spcPct val="85000"/>
                        </a:lnSpc>
                        <a:spcBef>
                          <a:spcPts val="1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main ()</a:t>
                      </a:r>
                    </a:p>
                    <a:p>
                      <a:pPr marL="0" marR="0" lvl="0" indent="0" algn="l" defTabSz="914400" rtl="0" eaLnBrk="0" fontAlgn="base" latinLnBrk="0" hangingPunct="0">
                        <a:lnSpc>
                          <a:spcPct val="85000"/>
                        </a:lnSpc>
                        <a:spcBef>
                          <a:spcPts val="1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a:t>
                      </a:r>
                    </a:p>
                    <a:p>
                      <a:pPr marL="0" marR="0" lvl="0" indent="0" algn="l" defTabSz="914400" rtl="0" eaLnBrk="0" fontAlgn="base" latinLnBrk="0" hangingPunct="0">
                        <a:lnSpc>
                          <a:spcPct val="85000"/>
                        </a:lnSpc>
                        <a:spcBef>
                          <a:spcPts val="1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 setlocale( LC_CTYPE,"Russian");</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242888">
                <a:tc>
                  <a:txBody>
                    <a:bodyPr/>
                    <a:lstStyle/>
                    <a:p>
                      <a:pPr marL="266700" marR="0" lvl="0" indent="-26670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2. Описать переменные</a:t>
                      </a:r>
                      <a:r>
                        <a:rPr kumimoji="0" lang="en-US" sz="1500" b="0" i="0" u="none" strike="noStrike" cap="none" normalizeH="0" baseline="0" smtClean="0">
                          <a:ln>
                            <a:noFill/>
                          </a:ln>
                          <a:solidFill>
                            <a:schemeClr val="tx1"/>
                          </a:solidFill>
                          <a:effectLst/>
                          <a:latin typeface="Verdana" pitchFamily="34" charset="0"/>
                          <a:cs typeface="Arial" charset="0"/>
                        </a:rPr>
                        <a:t> </a:t>
                      </a:r>
                      <a:r>
                        <a:rPr kumimoji="0" lang="ru-RU" sz="1500" b="0" i="0" u="none" strike="noStrike" cap="none" normalizeH="0" baseline="0" smtClean="0">
                          <a:ln>
                            <a:noFill/>
                          </a:ln>
                          <a:solidFill>
                            <a:schemeClr val="tx1"/>
                          </a:solidFill>
                          <a:effectLst/>
                          <a:latin typeface="Arial" charset="0"/>
                          <a:cs typeface="Arial" charset="0"/>
                        </a:rPr>
                        <a:t>с указанием типов данных.</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int a, b, I, k=0;</a:t>
                      </a:r>
                      <a:endParaRPr kumimoji="0" lang="ru-RU" sz="15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double s=0;</a:t>
                      </a:r>
                      <a:endParaRPr kumimoji="0" lang="ru-RU"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77825">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3. Ввести интервал а, </a:t>
                      </a:r>
                      <a:r>
                        <a:rPr kumimoji="0" lang="en-US" sz="1500" b="0" i="0" u="none" strike="noStrike" cap="none" normalizeH="0" baseline="0" smtClean="0">
                          <a:ln>
                            <a:noFill/>
                          </a:ln>
                          <a:solidFill>
                            <a:schemeClr val="tx1"/>
                          </a:solidFill>
                          <a:effectLst/>
                          <a:latin typeface="Verdana" pitchFamily="34" charset="0"/>
                          <a:cs typeface="Arial" charset="0"/>
                        </a:rPr>
                        <a:t>b</a:t>
                      </a:r>
                      <a:r>
                        <a:rPr kumimoji="0" lang="ru-RU" sz="1500" b="0" i="0" u="none" strike="noStrike" cap="none" normalizeH="0" baseline="0" smtClean="0">
                          <a:ln>
                            <a:noFill/>
                          </a:ln>
                          <a:solidFill>
                            <a:schemeClr val="tx1"/>
                          </a:solidFill>
                          <a:effectLst/>
                          <a:latin typeface="Verdana" pitchFamily="34" charset="0"/>
                          <a:cs typeface="Arial" charset="0"/>
                        </a:rPr>
                        <a:t>.</a:t>
                      </a:r>
                      <a:endParaRPr kumimoji="0" lang="en-US"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1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cout&lt;&lt;("</a:t>
                      </a:r>
                      <a:r>
                        <a:rPr kumimoji="0" lang="ru-RU" sz="1500" b="0" i="0" u="none" strike="noStrike" cap="none" normalizeH="0" baseline="0" smtClean="0">
                          <a:ln>
                            <a:noFill/>
                          </a:ln>
                          <a:solidFill>
                            <a:schemeClr val="tx1"/>
                          </a:solidFill>
                          <a:effectLst/>
                          <a:latin typeface="Verdana" pitchFamily="34" charset="0"/>
                          <a:cs typeface="Arial" charset="0"/>
                        </a:rPr>
                        <a:t>задай</a:t>
                      </a:r>
                      <a:r>
                        <a:rPr kumimoji="0" lang="en-US" sz="1500" b="0" i="0" u="none" strike="noStrike" cap="none" normalizeH="0" baseline="0" smtClean="0">
                          <a:ln>
                            <a:noFill/>
                          </a:ln>
                          <a:solidFill>
                            <a:schemeClr val="tx1"/>
                          </a:solidFill>
                          <a:effectLst/>
                          <a:latin typeface="Verdana" pitchFamily="34" charset="0"/>
                          <a:cs typeface="Arial" charset="0"/>
                        </a:rPr>
                        <a:t> </a:t>
                      </a:r>
                      <a:r>
                        <a:rPr kumimoji="0" lang="ru-RU" sz="1500" b="0" i="0" u="none" strike="noStrike" cap="none" normalizeH="0" baseline="0" smtClean="0">
                          <a:ln>
                            <a:noFill/>
                          </a:ln>
                          <a:solidFill>
                            <a:schemeClr val="tx1"/>
                          </a:solidFill>
                          <a:effectLst/>
                          <a:latin typeface="Verdana" pitchFamily="34" charset="0"/>
                          <a:cs typeface="Arial" charset="0"/>
                        </a:rPr>
                        <a:t>а</a:t>
                      </a:r>
                      <a:r>
                        <a:rPr kumimoji="0" lang="en-US" sz="1500" b="0" i="0" u="none" strike="noStrike" cap="none" normalizeH="0" baseline="0" smtClean="0">
                          <a:ln>
                            <a:noFill/>
                          </a:ln>
                          <a:solidFill>
                            <a:schemeClr val="tx1"/>
                          </a:solidFill>
                          <a:effectLst/>
                          <a:latin typeface="Verdana" pitchFamily="34" charset="0"/>
                          <a:cs typeface="Arial" charset="0"/>
                        </a:rPr>
                        <a:t>, b");</a:t>
                      </a:r>
                      <a:r>
                        <a:rPr kumimoji="0" lang="ru-RU" sz="1500" b="0" i="0" u="none" strike="noStrike" cap="none" normalizeH="0" baseline="0" smtClean="0">
                          <a:ln>
                            <a:noFill/>
                          </a:ln>
                          <a:solidFill>
                            <a:schemeClr val="tx1"/>
                          </a:solidFill>
                          <a:effectLst/>
                          <a:latin typeface="Verdana" pitchFamily="34" charset="0"/>
                          <a:cs typeface="Arial" charset="0"/>
                        </a:rPr>
                        <a:t> </a:t>
                      </a:r>
                      <a:endParaRPr kumimoji="0" lang="en-US" sz="15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70000"/>
                        </a:lnSpc>
                        <a:spcBef>
                          <a:spcPct val="1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cin&gt;&gt;a&gt;&gt;b;</a:t>
                      </a:r>
                      <a:r>
                        <a:rPr kumimoji="0" lang="ru-RU" sz="1500" b="0" i="0" u="none" strike="noStrike" cap="none" normalizeH="0" baseline="0" smtClean="0">
                          <a:ln>
                            <a:noFill/>
                          </a:ln>
                          <a:solidFill>
                            <a:schemeClr val="tx1"/>
                          </a:solidFill>
                          <a:effectLst/>
                          <a:latin typeface="Verdana" pitchFamily="34" charset="0"/>
                          <a:cs typeface="Arial"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22263">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4. Записать цикл  с параметром.</a:t>
                      </a:r>
                      <a:endParaRPr kumimoji="0" lang="en-US"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for (i=a; i&lt;=b; i++)</a:t>
                      </a:r>
                      <a:endParaRPr kumimoji="0" lang="ru-RU"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209550">
                <a:tc>
                  <a:txBody>
                    <a:bodyPr/>
                    <a:lstStyle/>
                    <a:p>
                      <a:pPr marL="80963" marR="0" lvl="0" indent="-80963"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5</a:t>
                      </a:r>
                      <a:r>
                        <a:rPr kumimoji="0" lang="ru-RU" sz="1500" b="0" i="0" u="none" strike="noStrike" cap="none" normalizeH="0" baseline="0" smtClean="0">
                          <a:ln>
                            <a:noFill/>
                          </a:ln>
                          <a:solidFill>
                            <a:schemeClr val="tx1"/>
                          </a:solidFill>
                          <a:effectLst/>
                          <a:latin typeface="Verdana" pitchFamily="34" charset="0"/>
                          <a:cs typeface="Arial" charset="0"/>
                        </a:rPr>
                        <a:t>. Подсчитать сумму.</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{s=s+I;</a:t>
                      </a:r>
                      <a:endParaRPr kumimoji="0" lang="ru-RU"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6. Подсчитать количество чисел в сумме.</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k</a:t>
                      </a:r>
                      <a:r>
                        <a:rPr kumimoji="0" lang="ru-RU" sz="1500" b="0" i="0" u="none" strike="noStrike" cap="none" normalizeH="0" baseline="0" smtClean="0">
                          <a:ln>
                            <a:noFill/>
                          </a:ln>
                          <a:solidFill>
                            <a:schemeClr val="tx1"/>
                          </a:solidFill>
                          <a:effectLst/>
                          <a:latin typeface="Verdana" pitchFamily="34" charset="0"/>
                          <a:cs typeface="Arial" charset="0"/>
                        </a:rPr>
                        <a:t>++</a:t>
                      </a:r>
                      <a:r>
                        <a:rPr kumimoji="0" lang="en-US" sz="1500" b="0" i="0" u="none" strike="noStrike" cap="none" normalizeH="0" baseline="0" smtClean="0">
                          <a:ln>
                            <a:noFill/>
                          </a:ln>
                          <a:solidFill>
                            <a:schemeClr val="tx1"/>
                          </a:solidFill>
                          <a:effectLst/>
                          <a:latin typeface="Verdana" pitchFamily="34" charset="0"/>
                          <a:cs typeface="Arial" charset="0"/>
                        </a:rPr>
                        <a:t>;}</a:t>
                      </a:r>
                      <a:endParaRPr kumimoji="0" lang="ru-RU"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7. Найти среднее арифметическое.</a:t>
                      </a:r>
                      <a:endParaRPr kumimoji="0" lang="en-US"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s= s/k;</a:t>
                      </a:r>
                      <a:endParaRPr kumimoji="0" lang="ru-RU"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8. Вывести ответ</a:t>
                      </a:r>
                      <a:r>
                        <a:rPr kumimoji="0" lang="en-US" sz="1500" b="0" i="0" u="none" strike="noStrike" cap="none" normalizeH="0" baseline="0" smtClean="0">
                          <a:ln>
                            <a:noFill/>
                          </a:ln>
                          <a:solidFill>
                            <a:schemeClr val="tx1"/>
                          </a:solidFill>
                          <a:effectLst/>
                          <a:latin typeface="Verdana" pitchFamily="34" charset="0"/>
                          <a:cs typeface="Arial" charset="0"/>
                        </a:rPr>
                        <a:t> s</a:t>
                      </a:r>
                      <a:r>
                        <a:rPr kumimoji="0" lang="ru-RU" sz="1500" b="0"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smtClean="0">
                          <a:ln>
                            <a:noFill/>
                          </a:ln>
                          <a:solidFill>
                            <a:schemeClr val="tx1"/>
                          </a:solidFill>
                          <a:effectLst/>
                          <a:latin typeface="Verdana" pitchFamily="34" charset="0"/>
                          <a:cs typeface="Arial" charset="0"/>
                        </a:rPr>
                        <a:t>cout&lt;&lt;“s= “&lt;&lt;s;</a:t>
                      </a:r>
                      <a:endParaRPr kumimoji="0" lang="ru-RU" sz="1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1163">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9. Конец программы.</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getch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500" b="0" i="0" u="none" strike="noStrike" cap="none" normalizeH="0" baseline="0" smtClean="0">
                          <a:ln>
                            <a:noFill/>
                          </a:ln>
                          <a:solidFill>
                            <a:schemeClr val="tx1"/>
                          </a:solidFill>
                          <a:effectLst/>
                          <a:latin typeface="Verdana" pitchFamily="34" charset="0"/>
                          <a:cs typeface="Arial"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30758" name="Номер слайда 5"/>
          <p:cNvSpPr txBox="1">
            <a:spLocks noGrp="1"/>
          </p:cNvSpPr>
          <p:nvPr/>
        </p:nvSpPr>
        <p:spPr bwMode="auto">
          <a:xfrm>
            <a:off x="6553200" y="6243638"/>
            <a:ext cx="2133600" cy="457200"/>
          </a:xfrm>
          <a:prstGeom prst="rect">
            <a:avLst/>
          </a:prstGeom>
          <a:noFill/>
          <a:ln w="9525">
            <a:noFill/>
            <a:miter lim="800000"/>
            <a:headEnd/>
            <a:tailEnd/>
          </a:ln>
        </p:spPr>
        <p:txBody>
          <a:bodyPr anchor="ctr"/>
          <a:lstStyle/>
          <a:p>
            <a:pPr algn="ctr"/>
            <a:fld id="{DA9110D0-BFD0-48FA-A0B7-5827BCF96587}" type="slidenum">
              <a:rPr lang="ru-RU" sz="1400" b="1">
                <a:solidFill>
                  <a:srgbClr val="FFFFFF"/>
                </a:solidFill>
              </a:rPr>
              <a:pPr algn="ctr"/>
              <a:t>18</a:t>
            </a:fld>
            <a:endParaRPr lang="ru-RU" sz="1400" b="1">
              <a:solidFill>
                <a:srgbClr val="FFFFFF"/>
              </a:solidFill>
            </a:endParaRPr>
          </a:p>
        </p:txBody>
      </p:sp>
      <p:sp>
        <p:nvSpPr>
          <p:cNvPr id="30760" name="AutoShape 40">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803" name="Rectangle 83"/>
          <p:cNvSpPr>
            <a:spLocks/>
          </p:cNvSpPr>
          <p:nvPr/>
        </p:nvSpPr>
        <p:spPr bwMode="auto">
          <a:xfrm>
            <a:off x="6877050" y="6165850"/>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c3_1_z1</a:t>
            </a:r>
            <a:endParaRPr lang="ru-RU" sz="1600" b="1">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8DFD9F62-CD16-47ED-AA02-35F91C63421D}" type="slidenum">
              <a:rPr lang="ru-RU"/>
              <a:pPr>
                <a:defRPr/>
              </a:pPr>
              <a:t>19</a:t>
            </a:fld>
            <a:endParaRPr lang="ru-RU"/>
          </a:p>
        </p:txBody>
      </p:sp>
      <p:sp>
        <p:nvSpPr>
          <p:cNvPr id="31746" name="Rectangle 2"/>
          <p:cNvSpPr>
            <a:spLocks noGrp="1" noChangeArrowheads="1"/>
          </p:cNvSpPr>
          <p:nvPr>
            <p:ph type="title"/>
          </p:nvPr>
        </p:nvSpPr>
        <p:spPr>
          <a:xfrm>
            <a:off x="611188" y="188913"/>
            <a:ext cx="8281987" cy="981075"/>
          </a:xfrm>
        </p:spPr>
        <p:txBody>
          <a:bodyPr/>
          <a:lstStyle/>
          <a:p>
            <a:pPr algn="ctr" eaLnBrk="1" hangingPunct="1"/>
            <a:r>
              <a:rPr lang="ru-RU" sz="2800" b="1" smtClean="0">
                <a:solidFill>
                  <a:srgbClr val="8A2E4E"/>
                </a:solidFill>
                <a:latin typeface="Arial" charset="0"/>
              </a:rPr>
              <a:t>Задача 2</a:t>
            </a:r>
            <a:br>
              <a:rPr lang="ru-RU" sz="2800" b="1" smtClean="0">
                <a:solidFill>
                  <a:srgbClr val="8A2E4E"/>
                </a:solidFill>
                <a:latin typeface="Arial" charset="0"/>
              </a:rPr>
            </a:br>
            <a:r>
              <a:rPr lang="ru-RU" sz="2000" smtClean="0"/>
              <a:t> </a:t>
            </a:r>
            <a:r>
              <a:rPr lang="ru-RU" sz="2000" b="1" smtClean="0">
                <a:effectLst>
                  <a:outerShdw blurRad="38100" dist="38100" dir="2700000" algn="tl">
                    <a:srgbClr val="C0C0C0"/>
                  </a:outerShdw>
                </a:effectLst>
              </a:rPr>
              <a:t>Используя цикл </a:t>
            </a:r>
            <a:r>
              <a:rPr lang="en-US" sz="2000" b="1" smtClean="0">
                <a:solidFill>
                  <a:srgbClr val="CC0000"/>
                </a:solidFill>
                <a:effectLst>
                  <a:outerShdw blurRad="38100" dist="38100" dir="2700000" algn="tl">
                    <a:srgbClr val="C0C0C0"/>
                  </a:outerShdw>
                </a:effectLst>
                <a:latin typeface="Calibri" pitchFamily="34" charset="0"/>
              </a:rPr>
              <a:t>while</a:t>
            </a:r>
            <a:r>
              <a:rPr lang="ru-RU" sz="2000" b="1" smtClean="0">
                <a:effectLst>
                  <a:outerShdw blurRad="38100" dist="38100" dir="2700000" algn="tl">
                    <a:srgbClr val="C0C0C0"/>
                  </a:outerShdw>
                </a:effectLst>
              </a:rPr>
              <a:t>,</a:t>
            </a:r>
            <a:r>
              <a:rPr lang="en-US" sz="2000" b="1" smtClean="0">
                <a:effectLst>
                  <a:outerShdw blurRad="38100" dist="38100" dir="2700000" algn="tl">
                    <a:srgbClr val="C0C0C0"/>
                  </a:outerShdw>
                </a:effectLst>
                <a:latin typeface="Calibri" pitchFamily="34" charset="0"/>
              </a:rPr>
              <a:t> </a:t>
            </a:r>
            <a:r>
              <a:rPr lang="ru-RU" sz="2000" b="1" smtClean="0">
                <a:effectLst>
                  <a:outerShdw blurRad="38100" dist="38100" dir="2700000" algn="tl">
                    <a:srgbClr val="C0C0C0"/>
                  </a:outerShdw>
                </a:effectLst>
              </a:rPr>
              <a:t>напишите программу, которая определяет среднее арифметическое всех чисел на отрезке </a:t>
            </a:r>
            <a:r>
              <a:rPr lang="en-US" sz="2000" b="1" smtClean="0">
                <a:effectLst>
                  <a:outerShdw blurRad="38100" dist="38100" dir="2700000" algn="tl">
                    <a:srgbClr val="C0C0C0"/>
                  </a:outerShdw>
                </a:effectLst>
                <a:latin typeface="Calibri" pitchFamily="34" charset="0"/>
              </a:rPr>
              <a:t>[a,b]</a:t>
            </a:r>
            <a:endParaRPr lang="ru-RU" sz="2000" b="1" smtClean="0">
              <a:effectLst>
                <a:outerShdw blurRad="38100" dist="38100" dir="2700000" algn="tl">
                  <a:srgbClr val="C0C0C0"/>
                </a:outerShdw>
              </a:effectLst>
            </a:endParaRPr>
          </a:p>
        </p:txBody>
      </p:sp>
      <p:graphicFrame>
        <p:nvGraphicFramePr>
          <p:cNvPr id="31826" name="Group 82"/>
          <p:cNvGraphicFramePr>
            <a:graphicFrameLocks noGrp="1"/>
          </p:cNvGraphicFramePr>
          <p:nvPr>
            <p:ph type="tbl" idx="1"/>
          </p:nvPr>
        </p:nvGraphicFramePr>
        <p:xfrm>
          <a:off x="612775" y="1700213"/>
          <a:ext cx="8280400" cy="4876800"/>
        </p:xfrm>
        <a:graphic>
          <a:graphicData uri="http://schemas.openxmlformats.org/drawingml/2006/table">
            <a:tbl>
              <a:tblPr/>
              <a:tblGrid>
                <a:gridCol w="3095625"/>
                <a:gridCol w="3600450"/>
                <a:gridCol w="1584325"/>
              </a:tblGrid>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tx1"/>
                          </a:solidFill>
                          <a:effectLst/>
                          <a:latin typeface="Verdana" pitchFamily="34" charset="0"/>
                          <a:cs typeface="Arial" charset="0"/>
                        </a:rPr>
                        <a:t>Алгоритм</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tx1"/>
                          </a:solidFill>
                          <a:effectLst/>
                          <a:latin typeface="Verdana" pitchFamily="34" charset="0"/>
                          <a:cs typeface="Arial" charset="0"/>
                        </a:rPr>
                        <a:t> Программа</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tx1"/>
                          </a:solidFill>
                          <a:effectLst/>
                          <a:latin typeface="Verdana" pitchFamily="34" charset="0"/>
                          <a:cs typeface="Arial" charset="0"/>
                        </a:rPr>
                        <a:t>Контрольные примеры</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010025">
                <a:tc>
                  <a:txBody>
                    <a:bodyPr/>
                    <a:lstStyle/>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Подключить библиотеки.</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Описать переменные с указанием типов данных и первоначальных значений.</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Задать интервал значений.</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Пока </a:t>
                      </a:r>
                      <a:r>
                        <a:rPr kumimoji="0" lang="en-US" sz="1400" b="0" i="0" u="none" strike="noStrike" cap="none" normalizeH="0" baseline="0" smtClean="0">
                          <a:ln>
                            <a:noFill/>
                          </a:ln>
                          <a:solidFill>
                            <a:schemeClr val="tx1"/>
                          </a:solidFill>
                          <a:effectLst/>
                          <a:latin typeface="Verdana" pitchFamily="34" charset="0"/>
                          <a:cs typeface="Arial" charset="0"/>
                        </a:rPr>
                        <a:t>a &lt;</a:t>
                      </a:r>
                      <a:r>
                        <a:rPr kumimoji="0" lang="ru-RU" sz="1400" b="0" i="0" u="none" strike="noStrike" cap="none" normalizeH="0" baseline="0" smtClean="0">
                          <a:ln>
                            <a:noFill/>
                          </a:ln>
                          <a:solidFill>
                            <a:schemeClr val="tx1"/>
                          </a:solidFill>
                          <a:effectLst/>
                          <a:latin typeface="Verdana" pitchFamily="34" charset="0"/>
                          <a:cs typeface="Arial" charset="0"/>
                        </a:rPr>
                        <a:t>=</a:t>
                      </a:r>
                      <a:r>
                        <a:rPr kumimoji="0" lang="en-US" sz="1400" b="0" i="0" u="none" strike="noStrike" cap="none" normalizeH="0" baseline="0" smtClean="0">
                          <a:ln>
                            <a:noFill/>
                          </a:ln>
                          <a:solidFill>
                            <a:schemeClr val="tx1"/>
                          </a:solidFill>
                          <a:effectLst/>
                          <a:latin typeface="Verdana" pitchFamily="34" charset="0"/>
                          <a:cs typeface="Arial" charset="0"/>
                        </a:rPr>
                        <a:t> b</a:t>
                      </a:r>
                      <a:r>
                        <a:rPr kumimoji="0" lang="ru-RU" sz="1400" b="0" i="0" u="none" strike="noStrike" cap="none" normalizeH="0" baseline="0" smtClean="0">
                          <a:ln>
                            <a:noFill/>
                          </a:ln>
                          <a:solidFill>
                            <a:schemeClr val="tx1"/>
                          </a:solidFill>
                          <a:effectLst/>
                          <a:latin typeface="Verdana" pitchFamily="34" charset="0"/>
                          <a:cs typeface="Arial" charset="0"/>
                        </a:rPr>
                        <a:t> выполнять цикл, в противном случае перейти к пункту 9. </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Подсчитать сумму.</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Подсчитать количество чисел в сумме.</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Увеличить счетчик цикла на 1.</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Перейти в пункту 4.</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Подсчитать среднее арифметическое.</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 Вывести результат.</a:t>
                      </a:r>
                    </a:p>
                    <a:p>
                      <a:pPr marL="266700" marR="0" lvl="0" indent="-266700" algn="l" defTabSz="914400" rtl="0" eaLnBrk="1" fontAlgn="base" latinLnBrk="0" hangingPunct="1">
                        <a:lnSpc>
                          <a:spcPct val="100000"/>
                        </a:lnSpc>
                        <a:spcBef>
                          <a:spcPct val="20000"/>
                        </a:spcBef>
                        <a:spcAft>
                          <a:spcPct val="0"/>
                        </a:spcAft>
                        <a:buClrTx/>
                        <a:buSzTx/>
                        <a:buFontTx/>
                        <a:buAutoNum type="arabicPeriod"/>
                        <a:tabLst/>
                      </a:pPr>
                      <a:r>
                        <a:rPr kumimoji="0" lang="ru-RU" sz="1400" b="0" i="0" u="none" strike="noStrike" cap="none" normalizeH="0" baseline="0" smtClean="0">
                          <a:ln>
                            <a:noFill/>
                          </a:ln>
                          <a:solidFill>
                            <a:schemeClr val="tx1"/>
                          </a:solidFill>
                          <a:effectLst/>
                          <a:latin typeface="Verdana" pitchFamily="34" charset="0"/>
                          <a:cs typeface="Arial" charset="0"/>
                        </a:rPr>
                        <a:t> Конец программы.</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#include&lt;conio.h&gt;</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#include&lt;iostream.h&gt;</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#include &lt;stdlib.h&gt;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#include &lt;math.h&gt;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main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setlocale( LC_CTYPE,"Russian");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int i,a,b,k=0;</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double s=0;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cout &lt;&lt;" a, b ";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cin &gt;&gt;a&gt;&gt;b;</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while (a &lt;= b)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s=s+a;</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k=k+1;</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a=a+1;</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s=s/k;</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  cout&lt;&lt;s;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getch ();</a:t>
                      </a:r>
                    </a:p>
                    <a:p>
                      <a:pPr marL="0" marR="0" lvl="0" indent="0" algn="l" defTabSz="914400" rtl="0" eaLnBrk="0" fontAlgn="base" latinLnBrk="0" hangingPunct="0">
                        <a:lnSpc>
                          <a:spcPct val="75000"/>
                        </a:lnSpc>
                        <a:spcBef>
                          <a:spcPts val="100"/>
                        </a:spcBef>
                        <a:spcAft>
                          <a:spcPct val="0"/>
                        </a:spcAft>
                        <a:buClr>
                          <a:schemeClr val="accent2"/>
                        </a:buClr>
                        <a:buSzPct val="60000"/>
                        <a:buFont typeface="Wingdings" pitchFamily="2" charset="2"/>
                        <a:buNone/>
                        <a:tabLst/>
                      </a:pPr>
                      <a:r>
                        <a:rPr kumimoji="0" lang="ru-RU" sz="16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Arial" charset="0"/>
                        </a:rPr>
                        <a:t>a= 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Arial" charset="0"/>
                        </a:rPr>
                        <a:t>b =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Arial" charset="0"/>
                        </a:rPr>
                        <a:t>Ответ: </a:t>
                      </a:r>
                      <a:r>
                        <a:rPr kumimoji="0" lang="en-US" sz="1400" b="0" i="0" u="none" strike="noStrike" cap="none" normalizeH="0" baseline="0" smtClean="0">
                          <a:ln>
                            <a:noFill/>
                          </a:ln>
                          <a:solidFill>
                            <a:schemeClr val="tx1"/>
                          </a:solidFill>
                          <a:effectLst/>
                          <a:latin typeface="Verdana" pitchFamily="34" charset="0"/>
                          <a:cs typeface="Arial" charset="0"/>
                        </a:rPr>
                        <a:t>s = </a:t>
                      </a:r>
                      <a:r>
                        <a:rPr kumimoji="0" lang="ru-RU" sz="1400" b="0" i="0" u="none" strike="noStrike" cap="none" normalizeH="0" baseline="0" smtClean="0">
                          <a:ln>
                            <a:noFill/>
                          </a:ln>
                          <a:solidFill>
                            <a:schemeClr val="tx1"/>
                          </a:solidFill>
                          <a:effectLst/>
                          <a:latin typeface="Verdana" pitchFamily="34" charset="0"/>
                          <a:cs typeface="Arial" charset="0"/>
                        </a:rPr>
                        <a:t>7.5</a:t>
                      </a:r>
                      <a:r>
                        <a:rPr kumimoji="0" lang="en-US" sz="1400" b="0" i="0" u="none" strike="noStrike" cap="none" normalizeH="0" baseline="0" smtClean="0">
                          <a:ln>
                            <a:noFill/>
                          </a:ln>
                          <a:solidFill>
                            <a:schemeClr val="tx1"/>
                          </a:solidFill>
                          <a:effectLst/>
                          <a:latin typeface="Verdana" pitchFamily="34" charset="0"/>
                          <a:cs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Arial" charset="0"/>
                        </a:rPr>
                        <a:t>a = 200;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Arial" charset="0"/>
                        </a:rPr>
                        <a:t>b = 250;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0" i="0" u="none" strike="noStrike" cap="none" normalizeH="0" baseline="0" smtClean="0">
                          <a:ln>
                            <a:noFill/>
                          </a:ln>
                          <a:solidFill>
                            <a:schemeClr val="tx1"/>
                          </a:solidFill>
                          <a:effectLst/>
                          <a:latin typeface="Verdana" pitchFamily="34" charset="0"/>
                          <a:cs typeface="Arial" charset="0"/>
                        </a:rPr>
                        <a:t>Ответ: </a:t>
                      </a:r>
                      <a:r>
                        <a:rPr kumimoji="0" lang="en-US" sz="1400" b="0" i="0" u="none" strike="noStrike" cap="none" normalizeH="0" baseline="0" smtClean="0">
                          <a:ln>
                            <a:noFill/>
                          </a:ln>
                          <a:solidFill>
                            <a:schemeClr val="tx1"/>
                          </a:solidFill>
                          <a:effectLst/>
                          <a:latin typeface="Verdana" pitchFamily="34" charset="0"/>
                          <a:cs typeface="Arial" charset="0"/>
                        </a:rPr>
                        <a:t>s =</a:t>
                      </a:r>
                      <a:r>
                        <a:rPr kumimoji="0" lang="ru-RU" sz="1400" b="0" i="0" u="none" strike="noStrike" cap="none" normalizeH="0" baseline="0" smtClean="0">
                          <a:ln>
                            <a:noFill/>
                          </a:ln>
                          <a:solidFill>
                            <a:schemeClr val="tx1"/>
                          </a:solidFill>
                          <a:effectLst/>
                          <a:latin typeface="Verdana" pitchFamily="34" charset="0"/>
                          <a:cs typeface="Arial" charset="0"/>
                        </a:rPr>
                        <a:t>225.</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31761" name="Номер слайда 5"/>
          <p:cNvSpPr txBox="1">
            <a:spLocks noGrp="1"/>
          </p:cNvSpPr>
          <p:nvPr/>
        </p:nvSpPr>
        <p:spPr bwMode="auto">
          <a:xfrm>
            <a:off x="6553200" y="6243638"/>
            <a:ext cx="2133600" cy="457200"/>
          </a:xfrm>
          <a:prstGeom prst="rect">
            <a:avLst/>
          </a:prstGeom>
          <a:noFill/>
          <a:ln w="9525">
            <a:noFill/>
            <a:miter lim="800000"/>
            <a:headEnd/>
            <a:tailEnd/>
          </a:ln>
        </p:spPr>
        <p:txBody>
          <a:bodyPr anchor="ctr"/>
          <a:lstStyle/>
          <a:p>
            <a:pPr algn="ctr"/>
            <a:fld id="{31371131-449F-4D60-B67A-8409E1C77BC8}" type="slidenum">
              <a:rPr lang="ru-RU" sz="1400" b="1">
                <a:solidFill>
                  <a:srgbClr val="FFFFFF"/>
                </a:solidFill>
              </a:rPr>
              <a:pPr algn="ctr"/>
              <a:t>19</a:t>
            </a:fld>
            <a:endParaRPr lang="ru-RU" sz="1400" b="1">
              <a:solidFill>
                <a:srgbClr val="FFFFFF"/>
              </a:solidFill>
            </a:endParaRPr>
          </a:p>
        </p:txBody>
      </p:sp>
      <p:sp>
        <p:nvSpPr>
          <p:cNvPr id="31763" name="AutoShape 19">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1789" name="Rectangle 45"/>
          <p:cNvSpPr>
            <a:spLocks/>
          </p:cNvSpPr>
          <p:nvPr/>
        </p:nvSpPr>
        <p:spPr bwMode="auto">
          <a:xfrm>
            <a:off x="7524750" y="6092825"/>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c3_1_z2</a:t>
            </a:r>
            <a:endParaRPr lang="ru-RU" sz="1600" b="1">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Номер слайда 5"/>
          <p:cNvSpPr>
            <a:spLocks noGrp="1"/>
          </p:cNvSpPr>
          <p:nvPr>
            <p:ph type="sldNum" sz="quarter" idx="12"/>
          </p:nvPr>
        </p:nvSpPr>
        <p:spPr/>
        <p:txBody>
          <a:bodyPr/>
          <a:lstStyle/>
          <a:p>
            <a:pPr>
              <a:defRPr/>
            </a:pPr>
            <a:fld id="{2E234636-7A4D-47CE-82F1-7A6A7CBA91D3}" type="slidenum">
              <a:rPr lang="ru-RU"/>
              <a:pPr>
                <a:defRPr/>
              </a:pPr>
              <a:t>2</a:t>
            </a:fld>
            <a:endParaRPr lang="ru-RU"/>
          </a:p>
        </p:txBody>
      </p:sp>
      <p:pic>
        <p:nvPicPr>
          <p:cNvPr id="13343" name="Picture 98" descr="3c5"/>
          <p:cNvPicPr>
            <a:picLocks noChangeAspect="1" noChangeArrowheads="1" noCrop="1"/>
          </p:cNvPicPr>
          <p:nvPr/>
        </p:nvPicPr>
        <p:blipFill>
          <a:blip r:embed="rId2" cstate="email"/>
          <a:srcRect/>
          <a:stretch>
            <a:fillRect/>
          </a:stretch>
        </p:blipFill>
        <p:spPr bwMode="auto">
          <a:xfrm flipH="1">
            <a:off x="6804025" y="5516563"/>
            <a:ext cx="682625" cy="512762"/>
          </a:xfrm>
          <a:prstGeom prst="rect">
            <a:avLst/>
          </a:prstGeom>
          <a:noFill/>
          <a:ln w="9525">
            <a:noFill/>
            <a:miter lim="800000"/>
            <a:headEnd/>
            <a:tailEnd/>
          </a:ln>
        </p:spPr>
      </p:pic>
      <p:pic>
        <p:nvPicPr>
          <p:cNvPr id="13344" name="Picture 4" descr="E:\Документы Жанны\сайт информатики\Анимашки\компьютеры\51.gif"/>
          <p:cNvPicPr>
            <a:picLocks noChangeAspect="1" noChangeArrowheads="1" noCrop="1"/>
          </p:cNvPicPr>
          <p:nvPr/>
        </p:nvPicPr>
        <p:blipFill>
          <a:blip r:embed="rId3" cstate="email"/>
          <a:srcRect/>
          <a:stretch>
            <a:fillRect/>
          </a:stretch>
        </p:blipFill>
        <p:spPr bwMode="auto">
          <a:xfrm>
            <a:off x="6804025" y="1844675"/>
            <a:ext cx="503238" cy="463550"/>
          </a:xfrm>
          <a:prstGeom prst="rect">
            <a:avLst/>
          </a:prstGeom>
          <a:noFill/>
          <a:ln w="9525">
            <a:noFill/>
            <a:miter lim="800000"/>
            <a:headEnd/>
            <a:tailEnd/>
          </a:ln>
        </p:spPr>
      </p:pic>
      <p:sp>
        <p:nvSpPr>
          <p:cNvPr id="11266" name="Текст 2"/>
          <p:cNvSpPr>
            <a:spLocks/>
          </p:cNvSpPr>
          <p:nvPr/>
        </p:nvSpPr>
        <p:spPr bwMode="auto">
          <a:xfrm>
            <a:off x="684213" y="142875"/>
            <a:ext cx="8208962" cy="990600"/>
          </a:xfrm>
          <a:prstGeom prst="rect">
            <a:avLst/>
          </a:prstGeom>
          <a:noFill/>
          <a:ln w="9525">
            <a:noFill/>
            <a:miter lim="800000"/>
            <a:headEnd/>
            <a:tailEnd/>
          </a:ln>
        </p:spPr>
        <p:txBody>
          <a:bodyPr anchor="ctr"/>
          <a:lstStyle/>
          <a:p>
            <a:pPr algn="ctr"/>
            <a:r>
              <a:rPr lang="ru-RU" sz="3600" b="1">
                <a:solidFill>
                  <a:srgbClr val="8A2E4E"/>
                </a:solidFill>
                <a:latin typeface="Arial" charset="0"/>
              </a:rPr>
              <a:t>Содержание занятия</a:t>
            </a:r>
          </a:p>
        </p:txBody>
      </p:sp>
      <p:pic>
        <p:nvPicPr>
          <p:cNvPr id="73780" name="Picture 52" descr="Рисунок3"/>
          <p:cNvPicPr>
            <a:picLocks noChangeAspect="1" noChangeArrowheads="1" noCrop="1"/>
          </p:cNvPicPr>
          <p:nvPr/>
        </p:nvPicPr>
        <p:blipFill>
          <a:blip r:embed="rId4" cstate="email"/>
          <a:srcRect/>
          <a:stretch>
            <a:fillRect/>
          </a:stretch>
        </p:blipFill>
        <p:spPr bwMode="auto">
          <a:xfrm>
            <a:off x="6732588" y="2420938"/>
            <a:ext cx="611187" cy="460375"/>
          </a:xfrm>
          <a:prstGeom prst="rect">
            <a:avLst/>
          </a:prstGeom>
          <a:noFill/>
          <a:ln w="9525">
            <a:noFill/>
            <a:miter lim="800000"/>
            <a:headEnd/>
            <a:tailEnd/>
          </a:ln>
        </p:spPr>
      </p:pic>
      <p:pic>
        <p:nvPicPr>
          <p:cNvPr id="13396" name="Picture 9" descr="01012"/>
          <p:cNvPicPr>
            <a:picLocks noChangeAspect="1" noChangeArrowheads="1"/>
          </p:cNvPicPr>
          <p:nvPr/>
        </p:nvPicPr>
        <p:blipFill>
          <a:blip r:embed="rId5" cstate="email">
            <a:clrChange>
              <a:clrFrom>
                <a:srgbClr val="FEFEFE"/>
              </a:clrFrom>
              <a:clrTo>
                <a:srgbClr val="FEFEFE">
                  <a:alpha val="0"/>
                </a:srgbClr>
              </a:clrTo>
            </a:clrChange>
          </a:blip>
          <a:srcRect/>
          <a:stretch>
            <a:fillRect/>
          </a:stretch>
        </p:blipFill>
        <p:spPr bwMode="auto">
          <a:xfrm>
            <a:off x="6877050" y="4292600"/>
            <a:ext cx="404813" cy="431800"/>
          </a:xfrm>
          <a:prstGeom prst="rect">
            <a:avLst/>
          </a:prstGeom>
          <a:noFill/>
          <a:ln w="9525">
            <a:noFill/>
            <a:miter lim="800000"/>
            <a:headEnd/>
            <a:tailEnd/>
          </a:ln>
        </p:spPr>
      </p:pic>
      <p:pic>
        <p:nvPicPr>
          <p:cNvPr id="73777" name="Picture 49" descr="1c5"/>
          <p:cNvPicPr>
            <a:picLocks noChangeAspect="1" noChangeArrowheads="1"/>
          </p:cNvPicPr>
          <p:nvPr/>
        </p:nvPicPr>
        <p:blipFill>
          <a:blip r:embed="rId6" cstate="email"/>
          <a:srcRect/>
          <a:stretch>
            <a:fillRect/>
          </a:stretch>
        </p:blipFill>
        <p:spPr bwMode="auto">
          <a:xfrm>
            <a:off x="6804025" y="2997200"/>
            <a:ext cx="557213" cy="519113"/>
          </a:xfrm>
          <a:prstGeom prst="rect">
            <a:avLst/>
          </a:prstGeom>
          <a:noFill/>
          <a:ln w="9525">
            <a:noFill/>
            <a:miter lim="800000"/>
            <a:headEnd/>
            <a:tailEnd/>
          </a:ln>
        </p:spPr>
      </p:pic>
      <p:pic>
        <p:nvPicPr>
          <p:cNvPr id="13466" name="Picture 10" descr="Картинка 2 из 145476">
            <a:hlinkClick r:id="rId7"/>
          </p:cNvPr>
          <p:cNvPicPr>
            <a:picLocks noChangeAspect="1" noChangeArrowheads="1"/>
          </p:cNvPicPr>
          <p:nvPr/>
        </p:nvPicPr>
        <p:blipFill>
          <a:blip r:embed="rId8" cstate="email"/>
          <a:srcRect/>
          <a:stretch>
            <a:fillRect/>
          </a:stretch>
        </p:blipFill>
        <p:spPr bwMode="auto">
          <a:xfrm>
            <a:off x="6877050" y="4868863"/>
            <a:ext cx="531813" cy="449262"/>
          </a:xfrm>
          <a:prstGeom prst="rect">
            <a:avLst/>
          </a:prstGeom>
          <a:noFill/>
          <a:ln w="9525">
            <a:noFill/>
            <a:miter lim="800000"/>
            <a:headEnd/>
            <a:tailEnd/>
          </a:ln>
        </p:spPr>
      </p:pic>
      <p:pic>
        <p:nvPicPr>
          <p:cNvPr id="13467" name="Picture 97" descr="v15ani"/>
          <p:cNvPicPr>
            <a:picLocks noChangeAspect="1" noChangeArrowheads="1" noCrop="1"/>
          </p:cNvPicPr>
          <p:nvPr/>
        </p:nvPicPr>
        <p:blipFill>
          <a:blip r:embed="rId9" cstate="email"/>
          <a:srcRect/>
          <a:stretch>
            <a:fillRect/>
          </a:stretch>
        </p:blipFill>
        <p:spPr bwMode="auto">
          <a:xfrm>
            <a:off x="6804025" y="3644900"/>
            <a:ext cx="503238" cy="503238"/>
          </a:xfrm>
          <a:prstGeom prst="rect">
            <a:avLst/>
          </a:prstGeom>
          <a:noFill/>
          <a:ln w="9525">
            <a:noFill/>
            <a:miter lim="800000"/>
            <a:headEnd/>
            <a:tailEnd/>
          </a:ln>
        </p:spPr>
      </p:pic>
      <p:graphicFrame>
        <p:nvGraphicFramePr>
          <p:cNvPr id="13500" name="Group 188"/>
          <p:cNvGraphicFramePr>
            <a:graphicFrameLocks noGrp="1"/>
          </p:cNvGraphicFramePr>
          <p:nvPr/>
        </p:nvGraphicFramePr>
        <p:xfrm>
          <a:off x="1692275" y="1773238"/>
          <a:ext cx="6192838" cy="4182111"/>
        </p:xfrm>
        <a:graphic>
          <a:graphicData uri="http://schemas.openxmlformats.org/drawingml/2006/table">
            <a:tbl>
              <a:tblPr/>
              <a:tblGrid>
                <a:gridCol w="5040313"/>
                <a:gridCol w="1152525"/>
              </a:tblGrid>
              <a:tr h="581025">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1.</a:t>
                      </a:r>
                      <a:r>
                        <a:rPr kumimoji="0" lang="ru-RU" sz="1800" b="1" i="1" u="none" strike="noStrike" cap="none" normalizeH="0" baseline="0" smtClean="0">
                          <a:ln>
                            <a:noFill/>
                          </a:ln>
                          <a:solidFill>
                            <a:schemeClr val="hlink"/>
                          </a:solidFill>
                          <a:effectLst/>
                          <a:latin typeface="Verdana" pitchFamily="34" charset="0"/>
                        </a:rPr>
                        <a:t> </a:t>
                      </a:r>
                      <a:r>
                        <a:rPr kumimoji="0" lang="ru-RU" sz="1800" b="1" i="0" u="none" strike="noStrike" cap="none" normalizeH="0" baseline="0" smtClean="0">
                          <a:ln>
                            <a:noFill/>
                          </a:ln>
                          <a:solidFill>
                            <a:schemeClr val="hlink"/>
                          </a:solidFill>
                          <a:effectLst/>
                          <a:latin typeface="Verdana" pitchFamily="34" charset="0"/>
                          <a:hlinkClick r:id="rId10" action="ppaction://hlinksldjump"/>
                        </a:rPr>
                        <a:t>Повторение</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2. </a:t>
                      </a:r>
                      <a:r>
                        <a:rPr kumimoji="0" lang="ru-RU" sz="1800" b="1" i="0" u="none" strike="noStrike" cap="none" normalizeH="0" baseline="0" smtClean="0">
                          <a:ln>
                            <a:noFill/>
                          </a:ln>
                          <a:solidFill>
                            <a:schemeClr val="hlink"/>
                          </a:solidFill>
                          <a:effectLst/>
                          <a:latin typeface="Verdana" pitchFamily="34" charset="0"/>
                          <a:hlinkClick r:id="rId11" action="ppaction://hlinksldjump"/>
                        </a:rPr>
                        <a:t>Самоконтроль</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581025">
                <a:tc>
                  <a:txBody>
                    <a:bodyPr/>
                    <a:lstStyle/>
                    <a:p>
                      <a:pPr marL="304800" marR="0" lvl="0" indent="-30480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3. </a:t>
                      </a:r>
                      <a:r>
                        <a:rPr kumimoji="0" lang="ru-RU" sz="1800" b="1" i="0" u="none" strike="noStrike" cap="none" normalizeH="0" baseline="0" smtClean="0">
                          <a:ln>
                            <a:noFill/>
                          </a:ln>
                          <a:solidFill>
                            <a:schemeClr val="hlink"/>
                          </a:solidFill>
                          <a:effectLst/>
                          <a:latin typeface="Verdana" pitchFamily="34" charset="0"/>
                          <a:hlinkClick r:id="rId12" action="ppaction://hlinksldjump"/>
                        </a:rPr>
                        <a:t>Разбор задач</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581025">
                <a:tc>
                  <a:txBody>
                    <a:bodyPr/>
                    <a:lstStyle/>
                    <a:p>
                      <a:pPr marL="323850" marR="0" lvl="0" indent="-32385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4. </a:t>
                      </a:r>
                      <a:r>
                        <a:rPr kumimoji="0" lang="ru-RU" sz="1800" b="1" i="0" u="none" strike="noStrike" cap="none" normalizeH="0" baseline="0" smtClean="0">
                          <a:ln>
                            <a:noFill/>
                          </a:ln>
                          <a:solidFill>
                            <a:schemeClr val="hlink"/>
                          </a:solidFill>
                          <a:effectLst/>
                          <a:latin typeface="Verdana" pitchFamily="34" charset="0"/>
                          <a:hlinkClick r:id="rId13" action="ppaction://hlinksldjump"/>
                        </a:rPr>
                        <a:t>Задачи для самостоятельного решения</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5. </a:t>
                      </a:r>
                      <a:r>
                        <a:rPr kumimoji="0" lang="ru-RU" sz="1800" b="1" i="0" u="none" strike="noStrike" cap="none" normalizeH="0" baseline="0" smtClean="0">
                          <a:ln>
                            <a:noFill/>
                          </a:ln>
                          <a:solidFill>
                            <a:schemeClr val="hlink"/>
                          </a:solidFill>
                          <a:effectLst/>
                          <a:latin typeface="Arial" charset="0"/>
                        </a:rPr>
                        <a:t> </a:t>
                      </a:r>
                      <a:r>
                        <a:rPr kumimoji="0" lang="ru-RU" sz="1800" b="1" i="0" u="none" strike="noStrike" cap="none" normalizeH="0" baseline="0" smtClean="0">
                          <a:ln>
                            <a:noFill/>
                          </a:ln>
                          <a:solidFill>
                            <a:schemeClr val="hlink"/>
                          </a:solidFill>
                          <a:effectLst/>
                          <a:latin typeface="Verdana" pitchFamily="34" charset="0"/>
                          <a:hlinkClick r:id="rId14" action="ppaction://hlinksldjump"/>
                        </a:rPr>
                        <a:t>Задачи повышенной сложности</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6. </a:t>
                      </a:r>
                      <a:r>
                        <a:rPr kumimoji="0" lang="ru-RU" sz="1800" b="1" i="0" u="none" strike="noStrike" cap="none" normalizeH="0" baseline="0" smtClean="0">
                          <a:ln>
                            <a:noFill/>
                          </a:ln>
                          <a:solidFill>
                            <a:schemeClr val="hlink"/>
                          </a:solidFill>
                          <a:effectLst/>
                          <a:latin typeface="Verdana" pitchFamily="34" charset="0"/>
                          <a:hlinkClick r:id="rId15" action="ppaction://hlinksldjump"/>
                        </a:rPr>
                        <a:t>Подведение итогов</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581025">
                <a:tc>
                  <a:txBody>
                    <a:bodyPr/>
                    <a:lstStyle/>
                    <a:p>
                      <a:pPr marL="323850" marR="0" lvl="0" indent="-32385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800" b="1" i="0" u="none" strike="noStrike" cap="none" normalizeH="0" baseline="0" smtClean="0">
                          <a:ln>
                            <a:noFill/>
                          </a:ln>
                          <a:solidFill>
                            <a:schemeClr val="hlink"/>
                          </a:solidFill>
                          <a:effectLst/>
                          <a:latin typeface="Verdana" pitchFamily="34" charset="0"/>
                        </a:rPr>
                        <a:t>7. </a:t>
                      </a:r>
                      <a:r>
                        <a:rPr kumimoji="0" lang="ru-RU" sz="1800" b="1" i="0" u="none" strike="noStrike" cap="none" normalizeH="0" baseline="0" smtClean="0">
                          <a:ln>
                            <a:noFill/>
                          </a:ln>
                          <a:solidFill>
                            <a:schemeClr val="hlink"/>
                          </a:solidFill>
                          <a:effectLst/>
                          <a:latin typeface="Verdana" pitchFamily="34" charset="0"/>
                          <a:hlinkClick r:id="rId16" action="ppaction://hlinksldjump"/>
                        </a:rPr>
                        <a:t>Материалы для самоподготовки и самообразования</a:t>
                      </a:r>
                      <a:endParaRPr kumimoji="0" lang="ru-RU" sz="1800" b="1" i="0" u="none" strike="noStrike" cap="none" normalizeH="0" baseline="0" smtClean="0">
                        <a:ln>
                          <a:noFill/>
                        </a:ln>
                        <a:solidFill>
                          <a:schemeClr val="hlink"/>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Номер слайда 22"/>
          <p:cNvSpPr>
            <a:spLocks noGrp="1"/>
          </p:cNvSpPr>
          <p:nvPr>
            <p:ph type="sldNum" sz="quarter" idx="12"/>
          </p:nvPr>
        </p:nvSpPr>
        <p:spPr/>
        <p:txBody>
          <a:bodyPr>
            <a:normAutofit fontScale="85000" lnSpcReduction="20000"/>
          </a:bodyPr>
          <a:lstStyle/>
          <a:p>
            <a:pPr>
              <a:defRPr/>
            </a:pPr>
            <a:fld id="{5BE95C65-4127-428F-B052-06A43D1C2F5A}" type="slidenum">
              <a:rPr lang="ru-RU"/>
              <a:pPr>
                <a:defRPr/>
              </a:pPr>
              <a:t>20</a:t>
            </a:fld>
            <a:endParaRPr lang="ru-RU"/>
          </a:p>
        </p:txBody>
      </p:sp>
      <p:sp>
        <p:nvSpPr>
          <p:cNvPr id="50178" name="Rectangle 2"/>
          <p:cNvSpPr>
            <a:spLocks noGrp="1" noChangeArrowheads="1"/>
          </p:cNvSpPr>
          <p:nvPr>
            <p:ph type="title"/>
          </p:nvPr>
        </p:nvSpPr>
        <p:spPr>
          <a:xfrm>
            <a:off x="611188" y="417513"/>
            <a:ext cx="8208962" cy="563562"/>
          </a:xfrm>
        </p:spPr>
        <p:txBody>
          <a:bodyPr>
            <a:normAutofit fontScale="90000"/>
          </a:bodyPr>
          <a:lstStyle/>
          <a:p>
            <a:pPr algn="ctr" eaLnBrk="1" hangingPunct="1"/>
            <a:r>
              <a:rPr lang="ru-RU" sz="2800" b="1" smtClean="0">
                <a:solidFill>
                  <a:srgbClr val="8A2E4E"/>
                </a:solidFill>
                <a:latin typeface="Arial" charset="0"/>
              </a:rPr>
              <a:t>Задача 3</a:t>
            </a:r>
            <a:br>
              <a:rPr lang="ru-RU" sz="2800" b="1" smtClean="0">
                <a:solidFill>
                  <a:srgbClr val="8A2E4E"/>
                </a:solidFill>
                <a:latin typeface="Arial" charset="0"/>
              </a:rPr>
            </a:br>
            <a:r>
              <a:rPr lang="ru-RU" sz="2000" smtClean="0">
                <a:latin typeface="Arial" charset="0"/>
              </a:rPr>
              <a:t> </a:t>
            </a:r>
            <a:r>
              <a:rPr lang="ru-RU" sz="2000" b="1" smtClean="0">
                <a:latin typeface="Arial" charset="0"/>
              </a:rPr>
              <a:t>Решить предыдущую задачу с проверкой ввода</a:t>
            </a:r>
            <a:r>
              <a:rPr lang="en-US" sz="2000" b="1" smtClean="0">
                <a:latin typeface="Arial" charset="0"/>
              </a:rPr>
              <a:t> </a:t>
            </a:r>
            <a:r>
              <a:rPr lang="ru-RU" sz="2000" b="1" smtClean="0">
                <a:latin typeface="Arial" charset="0"/>
              </a:rPr>
              <a:t>интервала</a:t>
            </a:r>
            <a:endParaRPr lang="ru-RU" sz="2000" b="1" smtClean="0"/>
          </a:p>
        </p:txBody>
      </p:sp>
      <p:sp>
        <p:nvSpPr>
          <p:cNvPr id="32783" name="AutoShape 15">
            <a:hlinkClick r:id="rId2" action="ppaction://hlinksldjump" highlightClick="1"/>
          </p:cNvPr>
          <p:cNvSpPr>
            <a:spLocks noChangeArrowheads="1"/>
          </p:cNvSpPr>
          <p:nvPr/>
        </p:nvSpPr>
        <p:spPr bwMode="auto">
          <a:xfrm>
            <a:off x="73025" y="6308725"/>
            <a:ext cx="395288" cy="360363"/>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2784" name="Rectangle 16"/>
          <p:cNvSpPr>
            <a:spLocks noChangeArrowheads="1"/>
          </p:cNvSpPr>
          <p:nvPr/>
        </p:nvSpPr>
        <p:spPr bwMode="auto">
          <a:xfrm>
            <a:off x="3236913" y="1285875"/>
            <a:ext cx="2414587" cy="241300"/>
          </a:xfrm>
          <a:prstGeom prst="rect">
            <a:avLst/>
          </a:prstGeom>
          <a:noFill/>
          <a:ln w="9525">
            <a:noFill/>
            <a:miter lim="800000"/>
            <a:headEnd/>
            <a:tailEnd/>
          </a:ln>
          <a:effectLst/>
        </p:spPr>
        <p:txBody>
          <a:bodyPr wrap="none">
            <a:spAutoFit/>
          </a:bodyPr>
          <a:lstStyle/>
          <a:p>
            <a:pPr>
              <a:lnSpc>
                <a:spcPct val="70000"/>
              </a:lnSpc>
              <a:spcBef>
                <a:spcPts val="700"/>
              </a:spcBef>
              <a:buClr>
                <a:schemeClr val="accent2"/>
              </a:buClr>
              <a:buSzPct val="60000"/>
            </a:pPr>
            <a:r>
              <a:rPr lang="ru-RU" sz="1400">
                <a:solidFill>
                  <a:schemeClr val="bg1"/>
                </a:solidFill>
              </a:rPr>
              <a:t>Вопросы для обсуждения:</a:t>
            </a:r>
          </a:p>
        </p:txBody>
      </p:sp>
      <p:graphicFrame>
        <p:nvGraphicFramePr>
          <p:cNvPr id="32957" name="Group 189"/>
          <p:cNvGraphicFramePr>
            <a:graphicFrameLocks noGrp="1"/>
          </p:cNvGraphicFramePr>
          <p:nvPr/>
        </p:nvGraphicFramePr>
        <p:xfrm>
          <a:off x="539750" y="1773238"/>
          <a:ext cx="8353425" cy="5241290"/>
        </p:xfrm>
        <a:graphic>
          <a:graphicData uri="http://schemas.openxmlformats.org/drawingml/2006/table">
            <a:tbl>
              <a:tblPr/>
              <a:tblGrid>
                <a:gridCol w="3960813"/>
                <a:gridCol w="4392612"/>
              </a:tblGrid>
              <a:tr h="581025">
                <a:tc>
                  <a:txBody>
                    <a:bodyPr/>
                    <a:lstStyle/>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1. </a:t>
                      </a:r>
                      <a:r>
                        <a:rPr kumimoji="0" lang="ru-RU" sz="1500" b="0" i="0" u="none" strike="noStrike" cap="none" normalizeH="0" baseline="0" smtClean="0">
                          <a:ln>
                            <a:noFill/>
                          </a:ln>
                          <a:solidFill>
                            <a:schemeClr val="tx1"/>
                          </a:solidFill>
                          <a:effectLst/>
                          <a:latin typeface="Arial" charset="0"/>
                        </a:rPr>
                        <a:t>Какой оператор цикла используют для проверки ввода данных?</a:t>
                      </a:r>
                    </a:p>
                    <a:p>
                      <a:pPr marL="266700" marR="0" lvl="0" indent="-26670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500" b="0" i="0" u="none" strike="noStrike" cap="none" normalizeH="0" baseline="0" smtClean="0">
                          <a:ln>
                            <a:noFill/>
                          </a:ln>
                          <a:solidFill>
                            <a:schemeClr val="tx1"/>
                          </a:solidFill>
                          <a:effectLst/>
                          <a:latin typeface="Verdana" pitchFamily="34" charset="0"/>
                        </a:rPr>
                        <a:t> </a:t>
                      </a:r>
                      <a:r>
                        <a:rPr kumimoji="0" lang="en-US" sz="1500" b="0" i="0" u="none" strike="noStrike" cap="none" normalizeH="0" baseline="0" smtClean="0">
                          <a:ln>
                            <a:noFill/>
                          </a:ln>
                          <a:solidFill>
                            <a:schemeClr val="tx1"/>
                          </a:solidFill>
                          <a:effectLst/>
                          <a:latin typeface="Arial" charset="0"/>
                        </a:rPr>
                        <a:t>do … while</a:t>
                      </a:r>
                      <a:endParaRPr kumimoji="0" lang="ru-RU"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66738">
                <a:tc>
                  <a:txBody>
                    <a:bodyPr/>
                    <a:lstStyle/>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2. </a:t>
                      </a:r>
                      <a:r>
                        <a:rPr kumimoji="0" lang="ru-RU" sz="1500" b="0" i="0" u="none" strike="noStrike" cap="none" normalizeH="0" baseline="0" smtClean="0">
                          <a:ln>
                            <a:noFill/>
                          </a:ln>
                          <a:solidFill>
                            <a:schemeClr val="tx1"/>
                          </a:solidFill>
                          <a:effectLst/>
                          <a:latin typeface="Arial" charset="0"/>
                        </a:rPr>
                        <a:t>Как запишется этот цикл?</a:t>
                      </a:r>
                    </a:p>
                    <a:p>
                      <a:pPr marL="266700" marR="0" lvl="0" indent="-26670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100"/>
                        </a:spcBef>
                        <a:spcAft>
                          <a:spcPct val="0"/>
                        </a:spcAft>
                        <a:buClr>
                          <a:schemeClr val="accent2"/>
                        </a:buClr>
                        <a:buSzPct val="60000"/>
                        <a:buFontTx/>
                        <a:buNone/>
                        <a:tabLst/>
                      </a:pPr>
                      <a:r>
                        <a:rPr kumimoji="0" lang="en-US" sz="1500" b="0" i="0" u="none" strike="noStrike" cap="none" normalizeH="0" baseline="0" smtClean="0">
                          <a:ln>
                            <a:noFill/>
                          </a:ln>
                          <a:solidFill>
                            <a:schemeClr val="tx1"/>
                          </a:solidFill>
                          <a:effectLst/>
                          <a:latin typeface="Verdana" pitchFamily="34" charset="0"/>
                        </a:rPr>
                        <a:t>do </a:t>
                      </a:r>
                      <a:endParaRPr kumimoji="0" lang="en-US" sz="1500" b="0" i="0" u="none" strike="noStrike" cap="none" normalizeH="0" baseline="0" smtClean="0">
                        <a:ln>
                          <a:noFill/>
                        </a:ln>
                        <a:solidFill>
                          <a:schemeClr val="tx1"/>
                        </a:solidFill>
                        <a:effectLst/>
                        <a:latin typeface="Calibri" pitchFamily="34"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500" b="0" i="0" u="none" strike="noStrike" cap="none" normalizeH="0" baseline="0" smtClean="0">
                          <a:ln>
                            <a:noFill/>
                          </a:ln>
                          <a:solidFill>
                            <a:schemeClr val="tx1"/>
                          </a:solidFill>
                          <a:effectLst/>
                          <a:latin typeface="Calibri" pitchFamily="34" charset="0"/>
                        </a:rPr>
                        <a:t>  { cout &lt;&lt;" a,b "; </a:t>
                      </a: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500" b="0" i="0" u="none" strike="noStrike" cap="none" normalizeH="0" baseline="0" smtClean="0">
                          <a:ln>
                            <a:noFill/>
                          </a:ln>
                          <a:solidFill>
                            <a:schemeClr val="tx1"/>
                          </a:solidFill>
                          <a:effectLst/>
                          <a:latin typeface="Calibri" pitchFamily="34" charset="0"/>
                        </a:rPr>
                        <a:t>  cin &gt;&gt;a&gt;&gt;b;}</a:t>
                      </a:r>
                      <a:r>
                        <a:rPr kumimoji="0" lang="en-US" sz="1500" b="0" i="0" u="none" strike="noStrike" cap="none" normalizeH="0" baseline="0" smtClean="0">
                          <a:ln>
                            <a:noFill/>
                          </a:ln>
                          <a:solidFill>
                            <a:schemeClr val="tx1"/>
                          </a:solidFill>
                          <a:effectLst/>
                          <a:latin typeface="Verdana" pitchFamily="34" charset="0"/>
                        </a:rPr>
                        <a:t> </a:t>
                      </a: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500" b="0" i="0" u="none" strike="noStrike" cap="none" normalizeH="0" baseline="0" smtClean="0">
                          <a:ln>
                            <a:noFill/>
                          </a:ln>
                          <a:solidFill>
                            <a:schemeClr val="tx1"/>
                          </a:solidFill>
                          <a:effectLst/>
                          <a:latin typeface="Verdana" pitchFamily="34" charset="0"/>
                        </a:rPr>
                        <a:t>while (a&gt;b);</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1025">
                <a:tc>
                  <a:txBody>
                    <a:bodyPr/>
                    <a:lstStyle/>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3.</a:t>
                      </a:r>
                      <a:r>
                        <a:rPr kumimoji="0" lang="ru-RU" sz="1500" b="0" i="0" u="none" strike="noStrike" cap="none" normalizeH="0" baseline="0" smtClean="0">
                          <a:ln>
                            <a:noFill/>
                          </a:ln>
                          <a:solidFill>
                            <a:schemeClr val="tx1"/>
                          </a:solidFill>
                          <a:effectLst/>
                          <a:latin typeface="Arial" charset="0"/>
                        </a:rPr>
                        <a:t>Можно ли условный  цикл заменить на цикл  </a:t>
                      </a:r>
                      <a:r>
                        <a:rPr kumimoji="0" lang="en-US" sz="1500" b="0" i="0" u="none" strike="noStrike" cap="none" normalizeH="0" baseline="0" smtClean="0">
                          <a:ln>
                            <a:noFill/>
                          </a:ln>
                          <a:solidFill>
                            <a:schemeClr val="tx1"/>
                          </a:solidFill>
                          <a:effectLst/>
                          <a:latin typeface="Arial" charset="0"/>
                        </a:rPr>
                        <a:t>for?</a:t>
                      </a: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Arial" charset="0"/>
                        </a:rPr>
                        <a:t> Да. </a:t>
                      </a:r>
                      <a:r>
                        <a:rPr kumimoji="0" lang="en-US" sz="1500" b="0" i="0" u="none" strike="noStrike" cap="none" normalizeH="0" baseline="0" smtClean="0">
                          <a:ln>
                            <a:noFill/>
                          </a:ln>
                          <a:solidFill>
                            <a:schemeClr val="tx1"/>
                          </a:solidFill>
                          <a:effectLst/>
                          <a:latin typeface="Arial" charset="0"/>
                        </a:rPr>
                        <a:t>for (;a&lt;b;)</a:t>
                      </a:r>
                      <a:endParaRPr kumimoji="0" lang="ru-RU" sz="1500" b="0" i="0" u="none" strike="noStrike" cap="none" normalizeH="0" baseline="0" smtClean="0">
                        <a:ln>
                          <a:noFill/>
                        </a:ln>
                        <a:solidFill>
                          <a:schemeClr val="tx1"/>
                        </a:solidFill>
                        <a:effectLst/>
                        <a:latin typeface="Arial" charset="0"/>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1025">
                <a:tc>
                  <a:txBody>
                    <a:bodyPr/>
                    <a:lstStyle/>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endParaRPr kumimoji="0" lang="ru-RU" sz="1500" b="0" i="0" u="none" strike="noStrike" cap="none" normalizeH="0" baseline="0" smtClean="0">
                        <a:ln>
                          <a:noFill/>
                        </a:ln>
                        <a:solidFill>
                          <a:schemeClr val="tx1"/>
                        </a:solidFill>
                        <a:effectLst/>
                        <a:latin typeface="Verdana" pitchFamily="34" charset="0"/>
                      </a:endParaRPr>
                    </a:p>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4. </a:t>
                      </a:r>
                      <a:r>
                        <a:rPr kumimoji="0" lang="en-US" sz="1500" b="0" i="0" u="none" strike="noStrike" cap="none" normalizeH="0" baseline="0" smtClean="0">
                          <a:ln>
                            <a:noFill/>
                          </a:ln>
                          <a:solidFill>
                            <a:schemeClr val="tx1"/>
                          </a:solidFill>
                          <a:effectLst/>
                          <a:latin typeface="Verdana" pitchFamily="34" charset="0"/>
                        </a:rPr>
                        <a:t>	</a:t>
                      </a:r>
                      <a:r>
                        <a:rPr kumimoji="0" lang="ru-RU" sz="1500" b="0" i="0" u="none" strike="noStrike" cap="none" normalizeH="0" baseline="0" smtClean="0">
                          <a:ln>
                            <a:noFill/>
                          </a:ln>
                          <a:solidFill>
                            <a:schemeClr val="tx1"/>
                          </a:solidFill>
                          <a:effectLst/>
                          <a:latin typeface="Arial" charset="0"/>
                        </a:rPr>
                        <a:t>Как можно обойтись без счетчика элементов</a:t>
                      </a:r>
                      <a:r>
                        <a:rPr kumimoji="0" lang="en-US" sz="1500" b="0" i="0" u="none" strike="noStrike" cap="none" normalizeH="0" baseline="0" smtClean="0">
                          <a:ln>
                            <a:noFill/>
                          </a:ln>
                          <a:solidFill>
                            <a:schemeClr val="tx1"/>
                          </a:solidFill>
                          <a:effectLst/>
                          <a:latin typeface="Arial" charset="0"/>
                        </a:rPr>
                        <a:t> (k</a:t>
                      </a:r>
                      <a:r>
                        <a:rPr kumimoji="0" lang="ru-RU" sz="1500" b="0" i="0" u="none" strike="noStrike" cap="none" normalizeH="0" baseline="0" smtClean="0">
                          <a:ln>
                            <a:noFill/>
                          </a:ln>
                          <a:solidFill>
                            <a:schemeClr val="tx1"/>
                          </a:solidFill>
                          <a:effectLst/>
                          <a:latin typeface="Arial" charset="0"/>
                        </a:rPr>
                        <a:t>=</a:t>
                      </a:r>
                      <a:r>
                        <a:rPr kumimoji="0" lang="en-US" sz="1500" b="0" i="0" u="none" strike="noStrike" cap="none" normalizeH="0" baseline="0" smtClean="0">
                          <a:ln>
                            <a:noFill/>
                          </a:ln>
                          <a:solidFill>
                            <a:schemeClr val="tx1"/>
                          </a:solidFill>
                          <a:effectLst/>
                          <a:latin typeface="Arial" charset="0"/>
                        </a:rPr>
                        <a:t>k+1)?</a:t>
                      </a:r>
                      <a:endParaRPr kumimoji="0" lang="ru-RU"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endParaRPr kumimoji="0" lang="ru-RU" sz="15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r>
                        <a:rPr kumimoji="0" lang="en-US" sz="1500" b="0" i="0" u="none" strike="noStrike" cap="none" normalizeH="0" baseline="0" smtClean="0">
                          <a:ln>
                            <a:noFill/>
                          </a:ln>
                          <a:solidFill>
                            <a:schemeClr val="tx1"/>
                          </a:solidFill>
                          <a:effectLst/>
                          <a:latin typeface="Verdana" pitchFamily="34" charset="0"/>
                        </a:rPr>
                        <a:t>a – </a:t>
                      </a:r>
                      <a:r>
                        <a:rPr kumimoji="0" lang="ru-RU" sz="1500" b="0" i="0" u="none" strike="noStrike" cap="none" normalizeH="0" baseline="0" smtClean="0">
                          <a:ln>
                            <a:noFill/>
                          </a:ln>
                          <a:solidFill>
                            <a:schemeClr val="tx1"/>
                          </a:solidFill>
                          <a:effectLst/>
                          <a:latin typeface="Verdana" pitchFamily="34" charset="0"/>
                        </a:rPr>
                        <a:t>переменная цикла, поэтому ее нужно переопределить</a:t>
                      </a:r>
                      <a:r>
                        <a:rPr kumimoji="0" lang="en-US" sz="1500" b="0" i="0" u="none" strike="noStrike" cap="none" normalizeH="0" baseline="0" smtClean="0">
                          <a:ln>
                            <a:noFill/>
                          </a:ln>
                          <a:solidFill>
                            <a:schemeClr val="tx1"/>
                          </a:solidFill>
                          <a:effectLst/>
                          <a:latin typeface="Verdana" pitchFamily="34" charset="0"/>
                        </a:rPr>
                        <a:t> k=a;k= (b-k) +1;</a:t>
                      </a: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1025">
                <a:tc>
                  <a:txBody>
                    <a:bodyPr/>
                    <a:lstStyle/>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endParaRPr kumimoji="0" lang="ru-RU" sz="1500" b="0" i="0" u="none" strike="noStrike" cap="none" normalizeH="0" baseline="0" smtClean="0">
                        <a:ln>
                          <a:noFill/>
                        </a:ln>
                        <a:solidFill>
                          <a:schemeClr val="tx1"/>
                        </a:solidFill>
                        <a:effectLst/>
                        <a:latin typeface="Verdana" pitchFamily="34" charset="0"/>
                      </a:endParaRPr>
                    </a:p>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5. </a:t>
                      </a:r>
                      <a:r>
                        <a:rPr kumimoji="0" lang="ru-RU" sz="1500" b="0" i="0" u="none" strike="noStrike" cap="none" normalizeH="0" baseline="0" smtClean="0">
                          <a:ln>
                            <a:noFill/>
                          </a:ln>
                          <a:solidFill>
                            <a:schemeClr val="tx1"/>
                          </a:solidFill>
                          <a:effectLst/>
                          <a:latin typeface="Arial" charset="0"/>
                        </a:rPr>
                        <a:t>Сколько раз выполниться цикл, если а=3, а в=7</a:t>
                      </a:r>
                      <a:r>
                        <a:rPr kumimoji="0" lang="en-US" sz="1500" b="0" i="0" u="none" strike="noStrike" cap="none" normalizeH="0" baseline="0" smtClean="0">
                          <a:ln>
                            <a:noFill/>
                          </a:ln>
                          <a:solidFill>
                            <a:schemeClr val="tx1"/>
                          </a:solidFill>
                          <a:effectLst/>
                          <a:latin typeface="Verdana" pitchFamily="34" charset="0"/>
                        </a:rPr>
                        <a:t>?	</a:t>
                      </a:r>
                      <a:endParaRPr kumimoji="0" lang="ru-RU" sz="15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endParaRPr kumimoji="0" lang="ru-RU" sz="15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r>
                        <a:rPr kumimoji="0" lang="en-US" sz="1500" b="0" i="0" u="none" strike="noStrike" cap="none" normalizeH="0" baseline="0" smtClean="0">
                          <a:ln>
                            <a:noFill/>
                          </a:ln>
                          <a:solidFill>
                            <a:schemeClr val="tx1"/>
                          </a:solidFill>
                          <a:effectLst/>
                          <a:latin typeface="Verdana" pitchFamily="34" charset="0"/>
                        </a:rPr>
                        <a:t> (b-a) +1 =5 </a:t>
                      </a:r>
                      <a:r>
                        <a:rPr kumimoji="0" lang="ru-RU" sz="1500" b="0" i="0" u="none" strike="noStrike" cap="none" normalizeH="0" baseline="0" smtClean="0">
                          <a:ln>
                            <a:noFill/>
                          </a:ln>
                          <a:solidFill>
                            <a:schemeClr val="tx1"/>
                          </a:solidFill>
                          <a:effectLst/>
                          <a:latin typeface="Verdana" pitchFamily="34" charset="0"/>
                        </a:rPr>
                        <a:t>раз</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79438">
                <a:tc>
                  <a:txBody>
                    <a:bodyPr/>
                    <a:lstStyle/>
                    <a:p>
                      <a:pPr marL="266700" marR="0" lvl="0" indent="-26670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ru-RU" sz="500" b="0" i="0" u="none" strike="noStrike" cap="none" normalizeH="0" baseline="0" smtClean="0">
                        <a:ln>
                          <a:noFill/>
                        </a:ln>
                        <a:solidFill>
                          <a:schemeClr val="tx1"/>
                        </a:solidFill>
                        <a:effectLst/>
                        <a:latin typeface="Verdana" pitchFamily="34" charset="0"/>
                      </a:endParaRPr>
                    </a:p>
                    <a:p>
                      <a:pPr marL="266700" marR="0" lvl="0" indent="-26670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500" b="0" i="0" u="none" strike="noStrike" cap="none" normalizeH="0" baseline="0" smtClean="0">
                          <a:ln>
                            <a:noFill/>
                          </a:ln>
                          <a:solidFill>
                            <a:schemeClr val="tx1"/>
                          </a:solidFill>
                          <a:effectLst/>
                          <a:latin typeface="Verdana" pitchFamily="34" charset="0"/>
                        </a:rPr>
                        <a:t>6. Нужны ли </a:t>
                      </a:r>
                      <a:r>
                        <a:rPr kumimoji="0" lang="en-US" sz="1500" b="0" i="0" u="none" strike="noStrike" cap="none" normalizeH="0" baseline="0" smtClean="0">
                          <a:ln>
                            <a:noFill/>
                          </a:ln>
                          <a:solidFill>
                            <a:schemeClr val="tx1"/>
                          </a:solidFill>
                          <a:effectLst/>
                          <a:latin typeface="Verdana" pitchFamily="34" charset="0"/>
                        </a:rPr>
                        <a:t>{}</a:t>
                      </a:r>
                      <a:r>
                        <a:rPr kumimoji="0" lang="ru-RU" sz="1500" b="0" i="0" u="none" strike="noStrike" cap="none" normalizeH="0" baseline="0" smtClean="0">
                          <a:ln>
                            <a:noFill/>
                          </a:ln>
                          <a:solidFill>
                            <a:schemeClr val="tx1"/>
                          </a:solidFill>
                          <a:effectLst/>
                          <a:latin typeface="Verdana" pitchFamily="34" charset="0"/>
                        </a:rPr>
                        <a:t> в операторе</a:t>
                      </a:r>
                      <a:r>
                        <a:rPr kumimoji="0" lang="en-US" sz="1500" b="0" i="0" u="none" strike="noStrike" cap="none" normalizeH="0" baseline="0" smtClean="0">
                          <a:ln>
                            <a:noFill/>
                          </a:ln>
                          <a:solidFill>
                            <a:schemeClr val="tx1"/>
                          </a:solidFill>
                          <a:effectLst/>
                          <a:latin typeface="Verdana" pitchFamily="34" charset="0"/>
                        </a:rPr>
                        <a:t> do… while</a:t>
                      </a:r>
                      <a:r>
                        <a:rPr kumimoji="0" lang="ru-RU" sz="1500" b="0" i="0" u="none" strike="noStrike" cap="none" normalizeH="0" baseline="0" smtClean="0">
                          <a:ln>
                            <a:noFill/>
                          </a:ln>
                          <a:solidFill>
                            <a:schemeClr val="tx1"/>
                          </a:solidFill>
                          <a:effectLst/>
                          <a:latin typeface="Verdana" pitchFamily="34" charset="0"/>
                        </a:rPr>
                        <a:t>, если в теле цикла 1 оператор?</a:t>
                      </a:r>
                      <a:endParaRPr kumimoji="0" lang="ru-RU" sz="15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endParaRPr kumimoji="0" lang="ru-RU" sz="15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Да.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581025">
                <a:tc>
                  <a:txBody>
                    <a:bodyPr/>
                    <a:lstStyle/>
                    <a:p>
                      <a:pPr marL="266700" marR="0" lvl="0" indent="-266700" algn="l" defTabSz="914400" rtl="0" eaLnBrk="1" fontAlgn="base" latinLnBrk="0" hangingPunct="1">
                        <a:lnSpc>
                          <a:spcPct val="70000"/>
                        </a:lnSpc>
                        <a:spcBef>
                          <a:spcPts val="700"/>
                        </a:spcBef>
                        <a:spcAft>
                          <a:spcPct val="0"/>
                        </a:spcAft>
                        <a:buClr>
                          <a:schemeClr val="accent2"/>
                        </a:buClr>
                        <a:buSzPct val="60000"/>
                        <a:buFontTx/>
                        <a:buNone/>
                        <a:tabLst/>
                      </a:pPr>
                      <a:r>
                        <a:rPr kumimoji="0" lang="ru-RU" sz="1500" b="0" i="0" u="none" strike="noStrike" cap="none" normalizeH="0" baseline="0" smtClean="0">
                          <a:ln>
                            <a:noFill/>
                          </a:ln>
                          <a:solidFill>
                            <a:schemeClr val="tx1"/>
                          </a:solidFill>
                          <a:effectLst/>
                          <a:latin typeface="Verdana" pitchFamily="34" charset="0"/>
                        </a:rPr>
                        <a:t>7. Напишите программу.</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500" b="0" i="0" u="none" strike="noStrike" cap="none" normalizeH="0" baseline="0" smtClean="0">
                          <a:ln>
                            <a:noFill/>
                          </a:ln>
                          <a:solidFill>
                            <a:schemeClr val="tx1"/>
                          </a:solidFill>
                          <a:effectLst/>
                          <a:latin typeface="Verdana" pitchFamily="34" charset="0"/>
                        </a:rPr>
                        <a:t>Запустить программу</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3077" name="Rectangle 5"/>
          <p:cNvSpPr>
            <a:spLocks noChangeArrowheads="1"/>
          </p:cNvSpPr>
          <p:nvPr/>
        </p:nvSpPr>
        <p:spPr bwMode="auto">
          <a:xfrm>
            <a:off x="4572000" y="1773238"/>
            <a:ext cx="4176713" cy="4318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2" name="Rectangle 5"/>
          <p:cNvSpPr>
            <a:spLocks noChangeArrowheads="1"/>
          </p:cNvSpPr>
          <p:nvPr/>
        </p:nvSpPr>
        <p:spPr bwMode="auto">
          <a:xfrm>
            <a:off x="4500563" y="2492375"/>
            <a:ext cx="4248150" cy="79216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3" name="Rectangle 5"/>
          <p:cNvSpPr>
            <a:spLocks noChangeArrowheads="1"/>
          </p:cNvSpPr>
          <p:nvPr/>
        </p:nvSpPr>
        <p:spPr bwMode="auto">
          <a:xfrm>
            <a:off x="4500563" y="3573463"/>
            <a:ext cx="4248150" cy="50323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4" name="Rectangle 5"/>
          <p:cNvSpPr>
            <a:spLocks noChangeArrowheads="1"/>
          </p:cNvSpPr>
          <p:nvPr/>
        </p:nvSpPr>
        <p:spPr bwMode="auto">
          <a:xfrm>
            <a:off x="4500563" y="4365625"/>
            <a:ext cx="4248150" cy="4318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5" name="Rectangle 5"/>
          <p:cNvSpPr>
            <a:spLocks noChangeArrowheads="1"/>
          </p:cNvSpPr>
          <p:nvPr/>
        </p:nvSpPr>
        <p:spPr bwMode="auto">
          <a:xfrm>
            <a:off x="4500563" y="4941888"/>
            <a:ext cx="4248150" cy="50323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6" name="Rectangle 5"/>
          <p:cNvSpPr>
            <a:spLocks noChangeArrowheads="1"/>
          </p:cNvSpPr>
          <p:nvPr/>
        </p:nvSpPr>
        <p:spPr bwMode="auto">
          <a:xfrm>
            <a:off x="4500563" y="5661025"/>
            <a:ext cx="4248150" cy="57626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32921" name="Rectangle 153"/>
          <p:cNvSpPr>
            <a:spLocks/>
          </p:cNvSpPr>
          <p:nvPr/>
        </p:nvSpPr>
        <p:spPr bwMode="auto">
          <a:xfrm>
            <a:off x="7669213" y="6453188"/>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c3_1_z3</a:t>
            </a:r>
            <a:endParaRPr lang="ru-RU" sz="16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22"/>
          <p:cNvSpPr>
            <a:spLocks noGrp="1"/>
          </p:cNvSpPr>
          <p:nvPr>
            <p:ph type="sldNum" sz="quarter" idx="12"/>
          </p:nvPr>
        </p:nvSpPr>
        <p:spPr/>
        <p:txBody>
          <a:bodyPr>
            <a:normAutofit fontScale="85000" lnSpcReduction="20000"/>
          </a:bodyPr>
          <a:lstStyle/>
          <a:p>
            <a:pPr>
              <a:defRPr/>
            </a:pPr>
            <a:fld id="{33B46F89-ABAC-4DDB-A4D9-5B88E1975F05}" type="slidenum">
              <a:rPr lang="ru-RU"/>
              <a:pPr>
                <a:defRPr/>
              </a:pPr>
              <a:t>21</a:t>
            </a:fld>
            <a:endParaRPr lang="ru-RU"/>
          </a:p>
        </p:txBody>
      </p:sp>
      <p:sp>
        <p:nvSpPr>
          <p:cNvPr id="33794" name="Rectangle 2"/>
          <p:cNvSpPr>
            <a:spLocks noGrp="1" noChangeArrowheads="1"/>
          </p:cNvSpPr>
          <p:nvPr>
            <p:ph type="title"/>
          </p:nvPr>
        </p:nvSpPr>
        <p:spPr>
          <a:xfrm>
            <a:off x="1042988" y="228600"/>
            <a:ext cx="7416800" cy="990600"/>
          </a:xfrm>
        </p:spPr>
        <p:txBody>
          <a:bodyPr/>
          <a:lstStyle/>
          <a:p>
            <a:pPr algn="ctr" eaLnBrk="1" hangingPunct="1"/>
            <a:r>
              <a:rPr lang="ru-RU" sz="2800" b="1" smtClean="0">
                <a:solidFill>
                  <a:srgbClr val="8A2E4E"/>
                </a:solidFill>
                <a:latin typeface="Arial" charset="0"/>
              </a:rPr>
              <a:t>4. Задачи для  самостоятельного решения</a:t>
            </a:r>
          </a:p>
        </p:txBody>
      </p:sp>
      <p:sp>
        <p:nvSpPr>
          <p:cNvPr id="33798" name="Rectangle 6"/>
          <p:cNvSpPr>
            <a:spLocks noChangeArrowheads="1"/>
          </p:cNvSpPr>
          <p:nvPr/>
        </p:nvSpPr>
        <p:spPr bwMode="auto">
          <a:xfrm>
            <a:off x="1331913" y="2255838"/>
            <a:ext cx="6840537" cy="915987"/>
          </a:xfrm>
          <a:prstGeom prst="rect">
            <a:avLst/>
          </a:prstGeom>
          <a:noFill/>
          <a:ln w="9525">
            <a:noFill/>
            <a:miter lim="800000"/>
            <a:headEnd/>
            <a:tailEnd/>
          </a:ln>
          <a:effectLst/>
        </p:spPr>
        <p:txBody>
          <a:bodyPr anchor="ctr">
            <a:spAutoFit/>
          </a:bodyPr>
          <a:lstStyle/>
          <a:p>
            <a:pPr marL="180975" indent="-180975">
              <a:buFont typeface="Wingdings" pitchFamily="2" charset="2"/>
              <a:buChar char="§"/>
            </a:pPr>
            <a:r>
              <a:rPr lang="ru-RU"/>
              <a:t>4а. Задачи для обязательного решения. </a:t>
            </a:r>
            <a:r>
              <a:rPr lang="ru-RU" i="1">
                <a:hlinkClick r:id="rId2" action="ppaction://hlinksldjump"/>
              </a:rPr>
              <a:t>Подробнее</a:t>
            </a:r>
            <a:r>
              <a:rPr lang="en-US" i="1">
                <a:hlinkClick r:id="rId2" action="ppaction://hlinksldjump"/>
              </a:rPr>
              <a:t>&gt;&gt;</a:t>
            </a:r>
            <a:endParaRPr lang="ru-RU" i="1"/>
          </a:p>
          <a:p>
            <a:pPr marL="180975" indent="-180975">
              <a:buFont typeface="Wingdings" pitchFamily="2" charset="2"/>
              <a:buChar char="§"/>
            </a:pPr>
            <a:r>
              <a:rPr lang="ru-RU"/>
              <a:t>4а. Задачи для самостоятельного решения. </a:t>
            </a:r>
            <a:r>
              <a:rPr lang="ru-RU" i="1">
                <a:hlinkClick r:id="rId3" action="ppaction://hlinksldjump"/>
              </a:rPr>
              <a:t>Подробнее</a:t>
            </a:r>
            <a:r>
              <a:rPr lang="en-US" i="1">
                <a:hlinkClick r:id="rId3" action="ppaction://hlinksldjump"/>
              </a:rPr>
              <a:t>&gt;&gt;</a:t>
            </a:r>
            <a:endParaRPr lang="ru-RU" i="1"/>
          </a:p>
          <a:p>
            <a:pPr marL="180975" indent="-180975">
              <a:buFont typeface="Wingdings" pitchFamily="2" charset="2"/>
              <a:buChar char="§"/>
            </a:pPr>
            <a:r>
              <a:rPr lang="ru-RU"/>
              <a:t>4в. Задачи для подготовки к ГИА и ЕГЭ. </a:t>
            </a:r>
            <a:r>
              <a:rPr lang="ru-RU" i="1">
                <a:hlinkClick r:id="rId4" action="ppaction://hlinksldjump"/>
              </a:rPr>
              <a:t>Подробнее</a:t>
            </a:r>
            <a:r>
              <a:rPr lang="en-US" i="1">
                <a:hlinkClick r:id="rId4" action="ppaction://hlinksldjump"/>
              </a:rPr>
              <a:t>&gt;&gt;</a:t>
            </a:r>
            <a:endParaRPr lang="ru-RU" i="1"/>
          </a:p>
        </p:txBody>
      </p:sp>
      <p:pic>
        <p:nvPicPr>
          <p:cNvPr id="33799" name="Picture 7" descr="3-Reasons-to-follow-your-children-on-social-media-800x410"/>
          <p:cNvPicPr>
            <a:picLocks noChangeAspect="1" noChangeArrowheads="1"/>
          </p:cNvPicPr>
          <p:nvPr/>
        </p:nvPicPr>
        <p:blipFill>
          <a:blip r:embed="rId5" cstate="email"/>
          <a:srcRect/>
          <a:stretch>
            <a:fillRect/>
          </a:stretch>
        </p:blipFill>
        <p:spPr bwMode="auto">
          <a:xfrm>
            <a:off x="1547813" y="4076700"/>
            <a:ext cx="3297237" cy="1803400"/>
          </a:xfrm>
          <a:prstGeom prst="rect">
            <a:avLst/>
          </a:prstGeom>
          <a:noFill/>
          <a:ln w="9525">
            <a:solidFill>
              <a:schemeClr val="accent2"/>
            </a:solidFill>
            <a:miter lim="800000"/>
            <a:headEnd/>
            <a:tailEnd/>
          </a:ln>
        </p:spPr>
      </p:pic>
      <p:pic>
        <p:nvPicPr>
          <p:cNvPr id="33800" name="Picture 8" descr="0-210688-youtube_3cf3079beb"/>
          <p:cNvPicPr>
            <a:picLocks noChangeAspect="1" noChangeArrowheads="1"/>
          </p:cNvPicPr>
          <p:nvPr/>
        </p:nvPicPr>
        <p:blipFill>
          <a:blip r:embed="rId6" cstate="email"/>
          <a:srcRect/>
          <a:stretch>
            <a:fillRect/>
          </a:stretch>
        </p:blipFill>
        <p:spPr bwMode="auto">
          <a:xfrm>
            <a:off x="4714875" y="4364038"/>
            <a:ext cx="3241675" cy="1803400"/>
          </a:xfrm>
          <a:prstGeom prst="rect">
            <a:avLst/>
          </a:prstGeom>
          <a:noFill/>
          <a:ln w="9525">
            <a:solidFill>
              <a:schemeClr val="accent2"/>
            </a:solidFill>
            <a:miter lim="800000"/>
            <a:headEnd/>
            <a:tailEnd/>
          </a:ln>
        </p:spPr>
      </p:pic>
      <p:pic>
        <p:nvPicPr>
          <p:cNvPr id="33801" name="Picture 97" descr="v15ani"/>
          <p:cNvPicPr>
            <a:picLocks noChangeAspect="1" noChangeArrowheads="1" noCrop="1"/>
          </p:cNvPicPr>
          <p:nvPr/>
        </p:nvPicPr>
        <p:blipFill>
          <a:blip r:embed="rId7" cstate="email"/>
          <a:srcRect/>
          <a:stretch>
            <a:fillRect/>
          </a:stretch>
        </p:blipFill>
        <p:spPr bwMode="auto">
          <a:xfrm>
            <a:off x="323850" y="620713"/>
            <a:ext cx="503238" cy="503237"/>
          </a:xfrm>
          <a:prstGeom prst="rect">
            <a:avLst/>
          </a:prstGeom>
          <a:noFill/>
          <a:ln w="9525">
            <a:noFill/>
            <a:miter lim="800000"/>
            <a:headEnd/>
            <a:tailEnd/>
          </a:ln>
        </p:spPr>
      </p:pic>
      <p:sp>
        <p:nvSpPr>
          <p:cNvPr id="33802" name="AutoShape 10">
            <a:hlinkClick r:id="rId8"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Номер слайда 22"/>
          <p:cNvSpPr>
            <a:spLocks noGrp="1"/>
          </p:cNvSpPr>
          <p:nvPr>
            <p:ph type="sldNum" sz="quarter" idx="12"/>
          </p:nvPr>
        </p:nvSpPr>
        <p:spPr/>
        <p:txBody>
          <a:bodyPr>
            <a:normAutofit fontScale="85000" lnSpcReduction="20000"/>
          </a:bodyPr>
          <a:lstStyle/>
          <a:p>
            <a:pPr>
              <a:defRPr/>
            </a:pPr>
            <a:fld id="{F92F7941-8742-4AEE-905F-8CD9C3AA42B4}" type="slidenum">
              <a:rPr lang="ru-RU"/>
              <a:pPr>
                <a:defRPr/>
              </a:pPr>
              <a:t>22</a:t>
            </a:fld>
            <a:endParaRPr lang="ru-RU"/>
          </a:p>
        </p:txBody>
      </p:sp>
      <p:sp>
        <p:nvSpPr>
          <p:cNvPr id="34818" name="Rectangle 2"/>
          <p:cNvSpPr>
            <a:spLocks noGrp="1" noChangeArrowheads="1"/>
          </p:cNvSpPr>
          <p:nvPr>
            <p:ph type="title"/>
          </p:nvPr>
        </p:nvSpPr>
        <p:spPr>
          <a:xfrm>
            <a:off x="900113" y="344488"/>
            <a:ext cx="7632700" cy="563562"/>
          </a:xfrm>
        </p:spPr>
        <p:txBody>
          <a:bodyPr/>
          <a:lstStyle/>
          <a:p>
            <a:pPr algn="ctr" eaLnBrk="1" hangingPunct="1"/>
            <a:r>
              <a:rPr lang="ru-RU" sz="2800" b="1" smtClean="0">
                <a:solidFill>
                  <a:srgbClr val="8A2E4E"/>
                </a:solidFill>
                <a:latin typeface="Arial" charset="0"/>
              </a:rPr>
              <a:t>4а. Задачи для  обязательного решения</a:t>
            </a:r>
          </a:p>
        </p:txBody>
      </p:sp>
      <p:sp>
        <p:nvSpPr>
          <p:cNvPr id="34820" name="Rectangle 3"/>
          <p:cNvSpPr>
            <a:spLocks noGrp="1" noChangeArrowheads="1"/>
          </p:cNvSpPr>
          <p:nvPr>
            <p:ph sz="quarter" idx="1"/>
          </p:nvPr>
        </p:nvSpPr>
        <p:spPr>
          <a:xfrm>
            <a:off x="611188" y="1773238"/>
            <a:ext cx="8013700" cy="4535487"/>
          </a:xfrm>
        </p:spPr>
        <p:txBody>
          <a:bodyPr/>
          <a:lstStyle/>
          <a:p>
            <a:pPr marL="533400" indent="-533400" eaLnBrk="1" hangingPunct="1">
              <a:lnSpc>
                <a:spcPct val="80000"/>
              </a:lnSpc>
              <a:buFontTx/>
              <a:buNone/>
            </a:pPr>
            <a:r>
              <a:rPr lang="ru-RU" sz="1600" smtClean="0">
                <a:latin typeface="Verdana" pitchFamily="34" charset="0"/>
              </a:rPr>
              <a:t>4.1. Напечатать 10 раз столбиком и строкой  слово “</a:t>
            </a:r>
            <a:r>
              <a:rPr lang="en-US" sz="1600" smtClean="0">
                <a:latin typeface="Verdana" pitchFamily="34" charset="0"/>
              </a:rPr>
              <a:t>komp</a:t>
            </a:r>
            <a:r>
              <a:rPr lang="ru-RU" sz="1600" smtClean="0">
                <a:latin typeface="Verdana" pitchFamily="34" charset="0"/>
              </a:rPr>
              <a:t>”.</a:t>
            </a:r>
          </a:p>
          <a:p>
            <a:pPr marL="533400" indent="-533400" eaLnBrk="1" hangingPunct="1">
              <a:lnSpc>
                <a:spcPct val="80000"/>
              </a:lnSpc>
              <a:buFontTx/>
              <a:buNone/>
            </a:pPr>
            <a:r>
              <a:rPr lang="en-US" sz="1600" b="1" smtClean="0">
                <a:latin typeface="Verdana" pitchFamily="34" charset="0"/>
              </a:rPr>
              <a:t>       </a:t>
            </a:r>
            <a:r>
              <a:rPr lang="ru-RU" sz="1600" b="1" smtClean="0">
                <a:latin typeface="Verdana" pitchFamily="34" charset="0"/>
              </a:rPr>
              <a:t>Алгоритм.</a:t>
            </a:r>
            <a:r>
              <a:rPr lang="ru-RU" sz="1600" smtClean="0">
                <a:latin typeface="Verdana" pitchFamily="34" charset="0"/>
              </a:rPr>
              <a:t> </a:t>
            </a:r>
            <a:r>
              <a:rPr lang="ru-RU" sz="1600" i="1" smtClean="0">
                <a:latin typeface="Verdana" pitchFamily="34" charset="0"/>
              </a:rPr>
              <a:t>Для вывода в столбик использовать </a:t>
            </a:r>
            <a:r>
              <a:rPr lang="en-US" sz="1600" i="1" smtClean="0">
                <a:latin typeface="Verdana" pitchFamily="34" charset="0"/>
              </a:rPr>
              <a:t>endl</a:t>
            </a:r>
            <a:r>
              <a:rPr lang="ru-RU" sz="1600" i="1" smtClean="0">
                <a:latin typeface="Verdana" pitchFamily="34" charset="0"/>
              </a:rPr>
              <a:t>, для вывода в строку </a:t>
            </a:r>
            <a:r>
              <a:rPr lang="en-US" sz="1600" i="1" smtClean="0">
                <a:latin typeface="Verdana" pitchFamily="34" charset="0"/>
              </a:rPr>
              <a:t>endl </a:t>
            </a:r>
            <a:r>
              <a:rPr lang="ru-RU" sz="1600" i="1" smtClean="0">
                <a:latin typeface="Verdana" pitchFamily="34" charset="0"/>
              </a:rPr>
              <a:t>заменить на разделитель “ “</a:t>
            </a:r>
            <a:r>
              <a:rPr lang="ru-RU" sz="1600" smtClean="0">
                <a:latin typeface="Verdana" pitchFamily="34" charset="0"/>
              </a:rPr>
              <a:t> .</a:t>
            </a:r>
          </a:p>
          <a:p>
            <a:pPr marL="533400" indent="-533400" eaLnBrk="1" hangingPunct="1">
              <a:lnSpc>
                <a:spcPct val="80000"/>
              </a:lnSpc>
              <a:buFontTx/>
              <a:buNone/>
            </a:pPr>
            <a:r>
              <a:rPr lang="ru-RU" sz="1600" smtClean="0">
                <a:latin typeface="Verdana" pitchFamily="34" charset="0"/>
              </a:rPr>
              <a:t>4.2. По введенному числу </a:t>
            </a:r>
            <a:r>
              <a:rPr lang="en-US" sz="1600" smtClean="0">
                <a:latin typeface="Verdana" pitchFamily="34" charset="0"/>
              </a:rPr>
              <a:t>n</a:t>
            </a:r>
            <a:r>
              <a:rPr lang="ru-RU" sz="1600" smtClean="0">
                <a:latin typeface="Verdana" pitchFamily="34" charset="0"/>
              </a:rPr>
              <a:t> вычислить </a:t>
            </a:r>
            <a:r>
              <a:rPr lang="en-US" sz="1600" smtClean="0">
                <a:latin typeface="Verdana" pitchFamily="34" charset="0"/>
              </a:rPr>
              <a:t>n</a:t>
            </a:r>
            <a:r>
              <a:rPr lang="ru-RU" sz="1600" smtClean="0">
                <a:latin typeface="Verdana" pitchFamily="34" charset="0"/>
              </a:rPr>
              <a:t>!. </a:t>
            </a:r>
            <a:endParaRPr lang="en-US" sz="1600" smtClean="0">
              <a:latin typeface="Verdana" pitchFamily="34" charset="0"/>
            </a:endParaRPr>
          </a:p>
          <a:p>
            <a:pPr marL="533400" indent="-533400" eaLnBrk="1" hangingPunct="1">
              <a:lnSpc>
                <a:spcPct val="80000"/>
              </a:lnSpc>
              <a:buFontTx/>
              <a:buNone/>
            </a:pPr>
            <a:r>
              <a:rPr lang="ru-RU" sz="1600" b="1" smtClean="0">
                <a:latin typeface="Verdana" pitchFamily="34" charset="0"/>
              </a:rPr>
              <a:t>        Алгоритм.</a:t>
            </a:r>
            <a:r>
              <a:rPr lang="ru-RU" sz="1600" smtClean="0">
                <a:latin typeface="Verdana" pitchFamily="34" charset="0"/>
              </a:rPr>
              <a:t> </a:t>
            </a:r>
            <a:r>
              <a:rPr lang="ru-RU" sz="1600" i="1" smtClean="0">
                <a:latin typeface="Verdana" pitchFamily="34" charset="0"/>
              </a:rPr>
              <a:t>Применить алгоритм нахождения произведения. Не забывать присваивать в начале значение 1 переменной (</a:t>
            </a:r>
            <a:r>
              <a:rPr lang="en-US" sz="1600" i="1" smtClean="0">
                <a:latin typeface="Verdana" pitchFamily="34" charset="0"/>
              </a:rPr>
              <a:t>f</a:t>
            </a:r>
            <a:r>
              <a:rPr lang="ru-RU" sz="1600" i="1" smtClean="0">
                <a:latin typeface="Verdana" pitchFamily="34" charset="0"/>
              </a:rPr>
              <a:t>=1), в которой будет храниться произведение. </a:t>
            </a:r>
            <a:r>
              <a:rPr lang="en-US" sz="1600" i="1" smtClean="0">
                <a:latin typeface="Verdana" pitchFamily="34" charset="0"/>
              </a:rPr>
              <a:t>f=1; f=f*i</a:t>
            </a:r>
            <a:r>
              <a:rPr lang="ru-RU" sz="1600" i="1" smtClean="0">
                <a:latin typeface="Verdana" pitchFamily="34" charset="0"/>
              </a:rPr>
              <a:t>.</a:t>
            </a:r>
            <a:endParaRPr lang="ru-RU" sz="1600" smtClean="0">
              <a:latin typeface="Verdana" pitchFamily="34" charset="0"/>
            </a:endParaRPr>
          </a:p>
          <a:p>
            <a:pPr marL="533400" indent="-533400" eaLnBrk="1" hangingPunct="1">
              <a:lnSpc>
                <a:spcPct val="80000"/>
              </a:lnSpc>
              <a:buFontTx/>
              <a:buNone/>
            </a:pPr>
            <a:r>
              <a:rPr lang="ru-RU" sz="1600" smtClean="0">
                <a:latin typeface="Verdana" pitchFamily="34" charset="0"/>
              </a:rPr>
              <a:t>4.3. По трем заданным числам определить и вывести на экран число, имеющее в своем составе больше всего единиц.</a:t>
            </a:r>
          </a:p>
          <a:p>
            <a:pPr marL="533400" indent="-533400" eaLnBrk="1" hangingPunct="1">
              <a:lnSpc>
                <a:spcPct val="80000"/>
              </a:lnSpc>
              <a:buFontTx/>
              <a:buNone/>
            </a:pPr>
            <a:endParaRPr lang="ru-RU" sz="1000" smtClean="0">
              <a:latin typeface="Verdana" pitchFamily="34" charset="0"/>
            </a:endParaRPr>
          </a:p>
          <a:p>
            <a:pPr marL="533400" indent="-533400" eaLnBrk="1" hangingPunct="1">
              <a:lnSpc>
                <a:spcPct val="80000"/>
              </a:lnSpc>
              <a:buFontTx/>
              <a:buNone/>
            </a:pPr>
            <a:r>
              <a:rPr lang="en-US" sz="1600" b="1" smtClean="0">
                <a:latin typeface="Verdana" pitchFamily="34" charset="0"/>
              </a:rPr>
              <a:t>       </a:t>
            </a:r>
            <a:r>
              <a:rPr lang="ru-RU" sz="1600" b="1" smtClean="0">
                <a:latin typeface="Verdana" pitchFamily="34" charset="0"/>
              </a:rPr>
              <a:t>Алгоритм.</a:t>
            </a:r>
            <a:r>
              <a:rPr lang="ru-RU" sz="1600" smtClean="0">
                <a:latin typeface="Verdana" pitchFamily="34" charset="0"/>
              </a:rPr>
              <a:t> </a:t>
            </a:r>
            <a:r>
              <a:rPr lang="ru-RU" sz="1600" i="1" smtClean="0">
                <a:latin typeface="Verdana" pitchFamily="34" charset="0"/>
              </a:rPr>
              <a:t>Для хранения вводимых данных ввести дополнительные переменные. Используя операции целочисленного деления и цикл найти количество единиц в каждом числе. Далее решение задачи сведется к алгоритму нахождения наибольшего из трех чисел.</a:t>
            </a:r>
            <a:r>
              <a:rPr lang="en-US" sz="1600" smtClean="0">
                <a:latin typeface="Verdana" pitchFamily="34" charset="0"/>
              </a:rPr>
              <a:t> </a:t>
            </a:r>
            <a:endParaRPr lang="ru-RU" sz="1600" smtClean="0">
              <a:latin typeface="Verdana" pitchFamily="34" charset="0"/>
            </a:endParaRPr>
          </a:p>
          <a:p>
            <a:pPr marL="533400" indent="-533400" eaLnBrk="1" hangingPunct="1">
              <a:lnSpc>
                <a:spcPct val="80000"/>
              </a:lnSpc>
              <a:buFontTx/>
              <a:buNone/>
            </a:pPr>
            <a:endParaRPr lang="ru-RU" sz="1000" smtClean="0">
              <a:latin typeface="Verdana" pitchFamily="34" charset="0"/>
            </a:endParaRPr>
          </a:p>
          <a:p>
            <a:pPr marL="533400" indent="-533400" eaLnBrk="1" hangingPunct="1">
              <a:lnSpc>
                <a:spcPct val="80000"/>
              </a:lnSpc>
              <a:buFontTx/>
              <a:buNone/>
            </a:pPr>
            <a:r>
              <a:rPr lang="ru-RU" sz="1600" smtClean="0">
                <a:latin typeface="Verdana" pitchFamily="34" charset="0"/>
              </a:rPr>
              <a:t>4.4. Определить, является ли введенное число палиндромом. </a:t>
            </a:r>
          </a:p>
          <a:p>
            <a:pPr marL="533400" indent="-533400" eaLnBrk="1" hangingPunct="1">
              <a:lnSpc>
                <a:spcPct val="80000"/>
              </a:lnSpc>
              <a:buFontTx/>
              <a:buNone/>
            </a:pPr>
            <a:r>
              <a:rPr lang="en-US" sz="1600" b="1" smtClean="0">
                <a:latin typeface="Verdana" pitchFamily="34" charset="0"/>
              </a:rPr>
              <a:t>        </a:t>
            </a:r>
            <a:r>
              <a:rPr lang="ru-RU" sz="1600" b="1" smtClean="0">
                <a:latin typeface="Verdana" pitchFamily="34" charset="0"/>
              </a:rPr>
              <a:t>Алгоритм.</a:t>
            </a:r>
            <a:r>
              <a:rPr lang="ru-RU" sz="1600" smtClean="0">
                <a:latin typeface="Verdana" pitchFamily="34" charset="0"/>
              </a:rPr>
              <a:t> </a:t>
            </a:r>
            <a:r>
              <a:rPr lang="ru-RU" sz="1600" i="1" smtClean="0">
                <a:latin typeface="Verdana" pitchFamily="34" charset="0"/>
              </a:rPr>
              <a:t>Необходимо перевернуть введенное число и сравнить</a:t>
            </a:r>
            <a:r>
              <a:rPr lang="en-US" sz="1600" i="1" smtClean="0">
                <a:latin typeface="Verdana" pitchFamily="34" charset="0"/>
              </a:rPr>
              <a:t> </a:t>
            </a:r>
            <a:r>
              <a:rPr lang="ru-RU" sz="1600" i="1" smtClean="0">
                <a:latin typeface="Verdana" pitchFamily="34" charset="0"/>
              </a:rPr>
              <a:t>его с оригиналом. Алгоритм перевертывания: </a:t>
            </a:r>
            <a:endParaRPr lang="en-US" sz="1600" i="1" smtClean="0">
              <a:latin typeface="Verdana" pitchFamily="34" charset="0"/>
            </a:endParaRPr>
          </a:p>
          <a:p>
            <a:pPr marL="533400" indent="-533400" eaLnBrk="1" hangingPunct="1">
              <a:lnSpc>
                <a:spcPct val="80000"/>
              </a:lnSpc>
              <a:buFontTx/>
              <a:buNone/>
            </a:pPr>
            <a:r>
              <a:rPr lang="en-US" sz="1600" i="1" smtClean="0">
                <a:latin typeface="Verdana" pitchFamily="34" charset="0"/>
              </a:rPr>
              <a:t>	</a:t>
            </a:r>
            <a:r>
              <a:rPr lang="ru-RU" sz="1600" i="1" smtClean="0">
                <a:latin typeface="Verdana" pitchFamily="34" charset="0"/>
              </a:rPr>
              <a:t>123 </a:t>
            </a:r>
            <a:r>
              <a:rPr lang="en-US" sz="1600" i="1" smtClean="0">
                <a:latin typeface="Verdana" pitchFamily="34" charset="0"/>
                <a:sym typeface="Wingdings" pitchFamily="2" charset="2"/>
              </a:rPr>
              <a:t></a:t>
            </a:r>
            <a:r>
              <a:rPr lang="en-US" sz="1600" i="1" smtClean="0">
                <a:latin typeface="Verdana" pitchFamily="34" charset="0"/>
              </a:rPr>
              <a:t> 3*100 +2*10+1.</a:t>
            </a:r>
            <a:endParaRPr lang="ru-RU" sz="1600" i="1" smtClean="0">
              <a:latin typeface="Verdana" pitchFamily="34" charset="0"/>
            </a:endParaRPr>
          </a:p>
        </p:txBody>
      </p:sp>
      <p:sp>
        <p:nvSpPr>
          <p:cNvPr id="34827" name="AutoShape 11">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611188" y="2060575"/>
            <a:ext cx="8064500" cy="4318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2" name="Rectangle 5"/>
          <p:cNvSpPr>
            <a:spLocks noChangeArrowheads="1"/>
          </p:cNvSpPr>
          <p:nvPr/>
        </p:nvSpPr>
        <p:spPr bwMode="auto">
          <a:xfrm>
            <a:off x="611188" y="2852738"/>
            <a:ext cx="8064500" cy="6477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3" name="Rectangle 5"/>
          <p:cNvSpPr>
            <a:spLocks noChangeArrowheads="1"/>
          </p:cNvSpPr>
          <p:nvPr/>
        </p:nvSpPr>
        <p:spPr bwMode="auto">
          <a:xfrm>
            <a:off x="611188" y="4221163"/>
            <a:ext cx="8064500" cy="792162"/>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4" name="Rectangle 5"/>
          <p:cNvSpPr>
            <a:spLocks noChangeArrowheads="1"/>
          </p:cNvSpPr>
          <p:nvPr/>
        </p:nvSpPr>
        <p:spPr bwMode="auto">
          <a:xfrm>
            <a:off x="611188" y="5589588"/>
            <a:ext cx="8064500" cy="6477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34838" name="Rectangle 22"/>
          <p:cNvSpPr>
            <a:spLocks/>
          </p:cNvSpPr>
          <p:nvPr/>
        </p:nvSpPr>
        <p:spPr bwMode="auto">
          <a:xfrm>
            <a:off x="755650" y="6569075"/>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C4_1</a:t>
            </a:r>
            <a:endParaRPr lang="ru-RU" sz="1600" b="1">
              <a:latin typeface="Calibri" pitchFamily="34" charset="0"/>
            </a:endParaRPr>
          </a:p>
        </p:txBody>
      </p:sp>
      <p:sp>
        <p:nvSpPr>
          <p:cNvPr id="34839" name="Rectangle 23"/>
          <p:cNvSpPr>
            <a:spLocks/>
          </p:cNvSpPr>
          <p:nvPr/>
        </p:nvSpPr>
        <p:spPr bwMode="auto">
          <a:xfrm>
            <a:off x="2627313" y="6569075"/>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4" action="ppaction://hlinkfile"/>
              </a:rPr>
              <a:t>C4_2</a:t>
            </a:r>
            <a:endParaRPr lang="ru-RU" sz="1600" b="1">
              <a:latin typeface="Calibri" pitchFamily="34" charset="0"/>
            </a:endParaRPr>
          </a:p>
        </p:txBody>
      </p:sp>
      <p:sp>
        <p:nvSpPr>
          <p:cNvPr id="34840" name="Rectangle 24"/>
          <p:cNvSpPr>
            <a:spLocks/>
          </p:cNvSpPr>
          <p:nvPr/>
        </p:nvSpPr>
        <p:spPr bwMode="auto">
          <a:xfrm>
            <a:off x="5003800" y="6569075"/>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5" action="ppaction://hlinkfile"/>
              </a:rPr>
              <a:t>C4_3</a:t>
            </a:r>
            <a:endParaRPr lang="ru-RU" sz="1600" b="1">
              <a:latin typeface="Calibri" pitchFamily="34" charset="0"/>
            </a:endParaRPr>
          </a:p>
        </p:txBody>
      </p:sp>
      <p:sp>
        <p:nvSpPr>
          <p:cNvPr id="34841" name="Rectangle 25"/>
          <p:cNvSpPr>
            <a:spLocks/>
          </p:cNvSpPr>
          <p:nvPr/>
        </p:nvSpPr>
        <p:spPr bwMode="auto">
          <a:xfrm>
            <a:off x="7164388" y="6569075"/>
            <a:ext cx="107950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6" action="ppaction://hlinkfile"/>
              </a:rPr>
              <a:t>C4_4</a:t>
            </a:r>
            <a:endParaRPr lang="ru-RU" sz="16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22"/>
          <p:cNvSpPr>
            <a:spLocks noGrp="1"/>
          </p:cNvSpPr>
          <p:nvPr>
            <p:ph type="sldNum" sz="quarter" idx="12"/>
          </p:nvPr>
        </p:nvSpPr>
        <p:spPr/>
        <p:txBody>
          <a:bodyPr>
            <a:normAutofit fontScale="85000" lnSpcReduction="20000"/>
          </a:bodyPr>
          <a:lstStyle/>
          <a:p>
            <a:pPr>
              <a:defRPr/>
            </a:pPr>
            <a:fld id="{64BB3DB3-851B-4A37-8B32-C68ECA9D4A31}" type="slidenum">
              <a:rPr lang="ru-RU"/>
              <a:pPr>
                <a:defRPr/>
              </a:pPr>
              <a:t>23</a:t>
            </a:fld>
            <a:endParaRPr lang="ru-RU"/>
          </a:p>
        </p:txBody>
      </p:sp>
      <p:sp>
        <p:nvSpPr>
          <p:cNvPr id="80898" name="Rectangle 2"/>
          <p:cNvSpPr>
            <a:spLocks noGrp="1" noChangeArrowheads="1"/>
          </p:cNvSpPr>
          <p:nvPr>
            <p:ph type="title"/>
          </p:nvPr>
        </p:nvSpPr>
        <p:spPr>
          <a:xfrm>
            <a:off x="1042988" y="476250"/>
            <a:ext cx="7129462" cy="373063"/>
          </a:xfrm>
        </p:spPr>
        <p:txBody>
          <a:bodyPr>
            <a:normAutofit fontScale="90000"/>
          </a:bodyPr>
          <a:lstStyle/>
          <a:p>
            <a:pPr algn="ctr" eaLnBrk="1" hangingPunct="1"/>
            <a:r>
              <a:rPr lang="ru-RU" sz="2800" b="1" smtClean="0">
                <a:solidFill>
                  <a:srgbClr val="8A2E4E"/>
                </a:solidFill>
                <a:latin typeface="Arial" charset="0"/>
              </a:rPr>
              <a:t>4а. Задачи для самостоятельного решения</a:t>
            </a:r>
          </a:p>
        </p:txBody>
      </p:sp>
      <p:sp>
        <p:nvSpPr>
          <p:cNvPr id="80899" name="Rectangle 3"/>
          <p:cNvSpPr>
            <a:spLocks noGrp="1" noChangeArrowheads="1"/>
          </p:cNvSpPr>
          <p:nvPr>
            <p:ph sz="quarter" idx="1"/>
          </p:nvPr>
        </p:nvSpPr>
        <p:spPr>
          <a:xfrm>
            <a:off x="611188" y="1700213"/>
            <a:ext cx="8281987" cy="4897437"/>
          </a:xfrm>
        </p:spPr>
        <p:txBody>
          <a:bodyPr>
            <a:normAutofit/>
          </a:bodyPr>
          <a:lstStyle/>
          <a:p>
            <a:pPr marL="447675" indent="-447675" eaLnBrk="1" hangingPunct="1">
              <a:lnSpc>
                <a:spcPct val="70000"/>
              </a:lnSpc>
              <a:buFontTx/>
              <a:buNone/>
            </a:pPr>
            <a:r>
              <a:rPr lang="ru-RU" sz="1600" smtClean="0">
                <a:latin typeface="Verdana" pitchFamily="34" charset="0"/>
              </a:rPr>
              <a:t>4.5. Дано десятичное число. Определить, сколько нулей и единиц в его двоичном представлении. </a:t>
            </a:r>
          </a:p>
          <a:p>
            <a:pPr marL="447675" indent="-447675" eaLnBrk="1" hangingPunct="1">
              <a:lnSpc>
                <a:spcPct val="70000"/>
              </a:lnSpc>
              <a:buFontTx/>
              <a:buNone/>
            </a:pPr>
            <a:r>
              <a:rPr lang="en-US" sz="1600" smtClean="0">
                <a:latin typeface="Verdana" pitchFamily="34" charset="0"/>
              </a:rPr>
              <a:t>	</a:t>
            </a:r>
            <a:r>
              <a:rPr lang="ru-RU" sz="1600" b="1" smtClean="0">
                <a:latin typeface="Verdana" pitchFamily="34" charset="0"/>
              </a:rPr>
              <a:t>Алгоритм.</a:t>
            </a:r>
            <a:r>
              <a:rPr lang="ru-RU" sz="1600" smtClean="0">
                <a:latin typeface="Verdana" pitchFamily="34" charset="0"/>
              </a:rPr>
              <a:t> </a:t>
            </a:r>
            <a:r>
              <a:rPr lang="ru-RU" sz="1600" i="1" smtClean="0">
                <a:latin typeface="Verdana" pitchFamily="34" charset="0"/>
              </a:rPr>
              <a:t>Применить алгоритм перевода числа из 10 СС в 2 СС. В цикле делим число на 2 до тех пор, пока оно не станет равным нулю, при этом подсчитываем количество остатков равных 1 и 0.</a:t>
            </a:r>
            <a:endParaRPr lang="ru-RU" sz="1600" smtClean="0">
              <a:latin typeface="Verdana" pitchFamily="34" charset="0"/>
            </a:endParaRPr>
          </a:p>
          <a:p>
            <a:pPr marL="447675" indent="-447675" eaLnBrk="1" hangingPunct="1">
              <a:lnSpc>
                <a:spcPct val="70000"/>
              </a:lnSpc>
              <a:buFontTx/>
              <a:buNone/>
            </a:pPr>
            <a:endParaRPr lang="ru-RU" sz="1600" smtClean="0">
              <a:latin typeface="Verdana" pitchFamily="34" charset="0"/>
            </a:endParaRPr>
          </a:p>
          <a:p>
            <a:pPr marL="447675" indent="-447675" eaLnBrk="1" hangingPunct="1">
              <a:lnSpc>
                <a:spcPct val="70000"/>
              </a:lnSpc>
              <a:buFontTx/>
              <a:buNone/>
            </a:pPr>
            <a:r>
              <a:rPr lang="ru-RU" sz="1600" smtClean="0">
                <a:latin typeface="Verdana" pitchFamily="34" charset="0"/>
              </a:rPr>
              <a:t>4.6. </a:t>
            </a:r>
            <a:r>
              <a:rPr lang="ru-RU" sz="1600" b="1" i="1" smtClean="0">
                <a:latin typeface="Verdana" pitchFamily="34" charset="0"/>
              </a:rPr>
              <a:t> </a:t>
            </a:r>
            <a:r>
              <a:rPr lang="ru-RU" sz="1600" smtClean="0">
                <a:latin typeface="Verdana" pitchFamily="34" charset="0"/>
              </a:rPr>
              <a:t>Вычислить </a:t>
            </a:r>
            <a:r>
              <a:rPr lang="en-US" sz="1600" smtClean="0">
                <a:latin typeface="Verdana" pitchFamily="34" charset="0"/>
              </a:rPr>
              <a:t>s</a:t>
            </a:r>
            <a:r>
              <a:rPr lang="ru-RU" sz="1600" smtClean="0">
                <a:latin typeface="Verdana" pitchFamily="34" charset="0"/>
              </a:rPr>
              <a:t>=</a:t>
            </a:r>
            <a:r>
              <a:rPr lang="en-US" sz="1600" smtClean="0">
                <a:latin typeface="Verdana" pitchFamily="34" charset="0"/>
              </a:rPr>
              <a:t>x</a:t>
            </a:r>
            <a:r>
              <a:rPr lang="ru-RU" sz="1600" smtClean="0">
                <a:latin typeface="Verdana" pitchFamily="34" charset="0"/>
              </a:rPr>
              <a:t>/1! + </a:t>
            </a:r>
            <a:r>
              <a:rPr lang="en-US" sz="1600" smtClean="0">
                <a:latin typeface="Verdana" pitchFamily="34" charset="0"/>
              </a:rPr>
              <a:t>x</a:t>
            </a:r>
            <a:r>
              <a:rPr lang="ru-RU" sz="1600" smtClean="0">
                <a:latin typeface="Verdana" pitchFamily="34" charset="0"/>
              </a:rPr>
              <a:t>/2! + </a:t>
            </a:r>
            <a:r>
              <a:rPr lang="en-US" sz="1600" smtClean="0">
                <a:latin typeface="Verdana" pitchFamily="34" charset="0"/>
              </a:rPr>
              <a:t>x</a:t>
            </a:r>
            <a:r>
              <a:rPr lang="ru-RU" sz="1600" smtClean="0">
                <a:latin typeface="Verdana" pitchFamily="34" charset="0"/>
              </a:rPr>
              <a:t>/3! + .. + </a:t>
            </a:r>
            <a:r>
              <a:rPr lang="en-US" sz="1600" smtClean="0">
                <a:latin typeface="Verdana" pitchFamily="34" charset="0"/>
              </a:rPr>
              <a:t>x</a:t>
            </a:r>
            <a:r>
              <a:rPr lang="ru-RU" sz="1600" smtClean="0">
                <a:latin typeface="Verdana" pitchFamily="34" charset="0"/>
              </a:rPr>
              <a:t>/</a:t>
            </a:r>
            <a:r>
              <a:rPr lang="en-US" sz="1600" smtClean="0">
                <a:latin typeface="Verdana" pitchFamily="34" charset="0"/>
              </a:rPr>
              <a:t>n</a:t>
            </a:r>
            <a:r>
              <a:rPr lang="ru-RU" sz="1600" smtClean="0">
                <a:latin typeface="Verdana" pitchFamily="34" charset="0"/>
              </a:rPr>
              <a:t>!</a:t>
            </a:r>
            <a:r>
              <a:rPr lang="en-US" sz="1600" smtClean="0">
                <a:latin typeface="Verdana" pitchFamily="34" charset="0"/>
              </a:rPr>
              <a:t>.</a:t>
            </a:r>
            <a:endParaRPr lang="ru-RU" sz="1600" smtClean="0">
              <a:latin typeface="Verdana" pitchFamily="34" charset="0"/>
            </a:endParaRPr>
          </a:p>
          <a:p>
            <a:pPr marL="447675" indent="-447675" eaLnBrk="1" hangingPunct="1">
              <a:lnSpc>
                <a:spcPct val="70000"/>
              </a:lnSpc>
              <a:buFontTx/>
              <a:buNone/>
            </a:pPr>
            <a:endParaRPr lang="ru-RU" sz="1600" smtClean="0">
              <a:latin typeface="Verdana" pitchFamily="34" charset="0"/>
            </a:endParaRPr>
          </a:p>
          <a:p>
            <a:pPr marL="447675" indent="-447675" eaLnBrk="1" hangingPunct="1">
              <a:lnSpc>
                <a:spcPct val="70000"/>
              </a:lnSpc>
              <a:buFontTx/>
              <a:buNone/>
            </a:pPr>
            <a:r>
              <a:rPr lang="ru-RU" sz="1600" smtClean="0">
                <a:latin typeface="Verdana" pitchFamily="34" charset="0"/>
              </a:rPr>
              <a:t>	</a:t>
            </a:r>
            <a:r>
              <a:rPr lang="ru-RU" sz="1600" b="1" smtClean="0">
                <a:latin typeface="Verdana" pitchFamily="34" charset="0"/>
              </a:rPr>
              <a:t>Алгоритм.</a:t>
            </a:r>
            <a:r>
              <a:rPr lang="ru-RU" sz="1600" smtClean="0">
                <a:latin typeface="Verdana" pitchFamily="34" charset="0"/>
              </a:rPr>
              <a:t> </a:t>
            </a:r>
            <a:r>
              <a:rPr lang="ru-RU" sz="1600" i="1" smtClean="0">
                <a:latin typeface="Verdana" pitchFamily="34" charset="0"/>
              </a:rPr>
              <a:t>Применить алгоритм суммирования, рекурсию и алгоритм задачи 4.2.</a:t>
            </a:r>
            <a:endParaRPr lang="en-US" sz="1600" smtClean="0">
              <a:latin typeface="Verdana" pitchFamily="34" charset="0"/>
            </a:endParaRPr>
          </a:p>
          <a:p>
            <a:pPr marL="447675" indent="-447675" eaLnBrk="1" hangingPunct="1">
              <a:lnSpc>
                <a:spcPct val="70000"/>
              </a:lnSpc>
              <a:buFontTx/>
              <a:buNone/>
            </a:pPr>
            <a:endParaRPr lang="ru-RU" sz="1600" smtClean="0">
              <a:latin typeface="Verdana" pitchFamily="34" charset="0"/>
            </a:endParaRPr>
          </a:p>
          <a:p>
            <a:pPr marL="447675" indent="-447675" eaLnBrk="1" hangingPunct="1">
              <a:lnSpc>
                <a:spcPct val="70000"/>
              </a:lnSpc>
              <a:buFontTx/>
              <a:buNone/>
            </a:pPr>
            <a:r>
              <a:rPr lang="ru-RU" sz="1600" smtClean="0">
                <a:latin typeface="Verdana" pitchFamily="34" charset="0"/>
              </a:rPr>
              <a:t>4.7. Напишите программу, которая  находит произведение двух наибольших чисел из последовательности натуральных чисел. Программа получает на вход  натуральные числа, количество введённых чисел не известно, последовательность чисел заканчивается числом 0. Количество чисел не превышает 1000. Введённые числа  не превышают 30 000.</a:t>
            </a:r>
            <a:endParaRPr lang="en-US" sz="1600" smtClean="0">
              <a:latin typeface="Verdana" pitchFamily="34" charset="0"/>
            </a:endParaRPr>
          </a:p>
          <a:p>
            <a:pPr marL="447675" indent="-447675" eaLnBrk="1" hangingPunct="1">
              <a:lnSpc>
                <a:spcPct val="70000"/>
              </a:lnSpc>
              <a:buFontTx/>
              <a:buNone/>
            </a:pPr>
            <a:r>
              <a:rPr lang="en-US" sz="1600" smtClean="0">
                <a:latin typeface="Verdana" pitchFamily="34" charset="0"/>
              </a:rPr>
              <a:t>      </a:t>
            </a:r>
          </a:p>
          <a:p>
            <a:pPr marL="447675" indent="-447675" eaLnBrk="1" hangingPunct="1">
              <a:lnSpc>
                <a:spcPct val="70000"/>
              </a:lnSpc>
              <a:buFontTx/>
              <a:buNone/>
            </a:pPr>
            <a:r>
              <a:rPr lang="en-US" sz="1600" smtClean="0">
                <a:latin typeface="Verdana" pitchFamily="34" charset="0"/>
              </a:rPr>
              <a:t>      </a:t>
            </a:r>
            <a:r>
              <a:rPr lang="ru-RU" sz="1600" b="1" smtClean="0">
                <a:latin typeface="Verdana" pitchFamily="34" charset="0"/>
              </a:rPr>
              <a:t>Алгоритм.</a:t>
            </a:r>
            <a:r>
              <a:rPr lang="ru-RU" sz="1600" smtClean="0">
                <a:latin typeface="Verdana" pitchFamily="34" charset="0"/>
              </a:rPr>
              <a:t> </a:t>
            </a:r>
            <a:r>
              <a:rPr lang="ru-RU" sz="1600" i="1" smtClean="0">
                <a:latin typeface="Verdana" pitchFamily="34" charset="0"/>
              </a:rPr>
              <a:t>По условию задачи числа натуральные, поэтому в начале </a:t>
            </a:r>
            <a:r>
              <a:rPr lang="en-US" sz="1600" i="1" smtClean="0">
                <a:latin typeface="Verdana" pitchFamily="34" charset="0"/>
              </a:rPr>
              <a:t>max</a:t>
            </a:r>
            <a:r>
              <a:rPr lang="ru-RU" sz="1600" i="1" smtClean="0">
                <a:latin typeface="Verdana" pitchFamily="34" charset="0"/>
              </a:rPr>
              <a:t>1=</a:t>
            </a:r>
            <a:r>
              <a:rPr lang="en-US" sz="1600" i="1" smtClean="0">
                <a:latin typeface="Verdana" pitchFamily="34" charset="0"/>
              </a:rPr>
              <a:t>max</a:t>
            </a:r>
            <a:r>
              <a:rPr lang="ru-RU" sz="1600" i="1" smtClean="0">
                <a:latin typeface="Verdana" pitchFamily="34" charset="0"/>
              </a:rPr>
              <a:t>2=0.Числа вводим до тех пор, пока вводимое число станет =0. Если вводимое число </a:t>
            </a:r>
            <a:r>
              <a:rPr lang="en-US" sz="1600" i="1" smtClean="0">
                <a:latin typeface="Verdana" pitchFamily="34" charset="0"/>
              </a:rPr>
              <a:t>a</a:t>
            </a:r>
            <a:r>
              <a:rPr lang="ru-RU" sz="1600" i="1" smtClean="0">
                <a:latin typeface="Verdana" pitchFamily="34" charset="0"/>
              </a:rPr>
              <a:t> &gt; </a:t>
            </a:r>
            <a:r>
              <a:rPr lang="en-US" sz="1600" i="1" smtClean="0">
                <a:latin typeface="Verdana" pitchFamily="34" charset="0"/>
              </a:rPr>
              <a:t>max</a:t>
            </a:r>
            <a:r>
              <a:rPr lang="ru-RU" sz="1600" i="1" smtClean="0">
                <a:latin typeface="Verdana" pitchFamily="34" charset="0"/>
              </a:rPr>
              <a:t>1, то заменяем </a:t>
            </a:r>
            <a:r>
              <a:rPr lang="en-US" sz="1600" i="1" smtClean="0">
                <a:latin typeface="Verdana" pitchFamily="34" charset="0"/>
              </a:rPr>
              <a:t>max</a:t>
            </a:r>
            <a:r>
              <a:rPr lang="ru-RU" sz="1600" i="1" smtClean="0">
                <a:latin typeface="Verdana" pitchFamily="34" charset="0"/>
              </a:rPr>
              <a:t>2  на </a:t>
            </a:r>
            <a:r>
              <a:rPr lang="en-US" sz="1600" i="1" smtClean="0">
                <a:latin typeface="Verdana" pitchFamily="34" charset="0"/>
              </a:rPr>
              <a:t>max</a:t>
            </a:r>
            <a:r>
              <a:rPr lang="ru-RU" sz="1600" i="1" smtClean="0">
                <a:latin typeface="Verdana" pitchFamily="34" charset="0"/>
              </a:rPr>
              <a:t>1, </a:t>
            </a:r>
            <a:r>
              <a:rPr lang="en-US" sz="1600" i="1" smtClean="0">
                <a:latin typeface="Verdana" pitchFamily="34" charset="0"/>
              </a:rPr>
              <a:t>a max</a:t>
            </a:r>
            <a:r>
              <a:rPr lang="ru-RU" sz="1600" i="1" smtClean="0">
                <a:latin typeface="Verdana" pitchFamily="34" charset="0"/>
              </a:rPr>
              <a:t>1=</a:t>
            </a:r>
            <a:r>
              <a:rPr lang="en-US" sz="1600" i="1" smtClean="0">
                <a:latin typeface="Verdana" pitchFamily="34" charset="0"/>
              </a:rPr>
              <a:t>a</a:t>
            </a:r>
            <a:r>
              <a:rPr lang="ru-RU" sz="1600" i="1" smtClean="0">
                <a:latin typeface="Verdana" pitchFamily="34" charset="0"/>
              </a:rPr>
              <a:t>. </a:t>
            </a:r>
            <a:r>
              <a:rPr lang="ru-RU" sz="1600" b="1" i="1" smtClean="0">
                <a:latin typeface="Verdana" pitchFamily="34" charset="0"/>
              </a:rPr>
              <a:t>Особенность</a:t>
            </a:r>
            <a:r>
              <a:rPr lang="ru-RU" sz="1600" i="1" smtClean="0">
                <a:latin typeface="Verdana" pitchFamily="34" charset="0"/>
              </a:rPr>
              <a:t> –  вводимое число м.б. </a:t>
            </a:r>
            <a:r>
              <a:rPr lang="en-US" sz="1600" i="1" smtClean="0">
                <a:latin typeface="Verdana" pitchFamily="34" charset="0"/>
              </a:rPr>
              <a:t>&lt;</a:t>
            </a:r>
            <a:r>
              <a:rPr lang="ru-RU" sz="1600" i="1" smtClean="0">
                <a:latin typeface="Verdana" pitchFamily="34" charset="0"/>
              </a:rPr>
              <a:t> </a:t>
            </a:r>
            <a:r>
              <a:rPr lang="en-US" sz="1600" i="1" smtClean="0">
                <a:latin typeface="Verdana" pitchFamily="34" charset="0"/>
              </a:rPr>
              <a:t>max</a:t>
            </a:r>
            <a:r>
              <a:rPr lang="ru-RU" sz="1600" i="1" smtClean="0">
                <a:latin typeface="Verdana" pitchFamily="34" charset="0"/>
              </a:rPr>
              <a:t>1, но </a:t>
            </a:r>
            <a:r>
              <a:rPr lang="en-US" sz="1600" i="1" smtClean="0">
                <a:latin typeface="Verdana" pitchFamily="34" charset="0"/>
              </a:rPr>
              <a:t>&gt;</a:t>
            </a:r>
            <a:r>
              <a:rPr lang="ru-RU" sz="1600" i="1" smtClean="0">
                <a:latin typeface="Verdana" pitchFamily="34" charset="0"/>
              </a:rPr>
              <a:t> </a:t>
            </a:r>
            <a:r>
              <a:rPr lang="en-US" sz="1600" i="1" smtClean="0">
                <a:latin typeface="Verdana" pitchFamily="34" charset="0"/>
              </a:rPr>
              <a:t>max</a:t>
            </a:r>
            <a:r>
              <a:rPr lang="ru-RU" sz="1600" i="1" smtClean="0">
                <a:latin typeface="Verdana" pitchFamily="34" charset="0"/>
              </a:rPr>
              <a:t>2, поэтому нужно заменять </a:t>
            </a:r>
            <a:r>
              <a:rPr lang="en-US" sz="1600" i="1" smtClean="0">
                <a:latin typeface="Verdana" pitchFamily="34" charset="0"/>
              </a:rPr>
              <a:t>max</a:t>
            </a:r>
            <a:r>
              <a:rPr lang="ru-RU" sz="1600" i="1" smtClean="0">
                <a:latin typeface="Verdana" pitchFamily="34" charset="0"/>
              </a:rPr>
              <a:t>2 на это число.</a:t>
            </a:r>
            <a:r>
              <a:rPr lang="ru-RU" sz="1600" smtClean="0">
                <a:latin typeface="Verdana" pitchFamily="34" charset="0"/>
              </a:rPr>
              <a:t> </a:t>
            </a:r>
          </a:p>
        </p:txBody>
      </p:sp>
      <p:sp>
        <p:nvSpPr>
          <p:cNvPr id="35849" name="AutoShape 9">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1116013" y="2133600"/>
            <a:ext cx="7704137" cy="719138"/>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2" name="Rectangle 5"/>
          <p:cNvSpPr>
            <a:spLocks noChangeArrowheads="1"/>
          </p:cNvSpPr>
          <p:nvPr/>
        </p:nvSpPr>
        <p:spPr bwMode="auto">
          <a:xfrm>
            <a:off x="1116013" y="3357563"/>
            <a:ext cx="7632700" cy="6477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3" name="Rectangle 5"/>
          <p:cNvSpPr>
            <a:spLocks noChangeArrowheads="1"/>
          </p:cNvSpPr>
          <p:nvPr/>
        </p:nvSpPr>
        <p:spPr bwMode="auto">
          <a:xfrm>
            <a:off x="1042988" y="5516563"/>
            <a:ext cx="7705725" cy="108108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35859" name="Rectangle 19"/>
          <p:cNvSpPr>
            <a:spLocks/>
          </p:cNvSpPr>
          <p:nvPr/>
        </p:nvSpPr>
        <p:spPr bwMode="auto">
          <a:xfrm>
            <a:off x="0" y="1700213"/>
            <a:ext cx="6492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C4_5</a:t>
            </a:r>
            <a:endParaRPr lang="ru-RU" sz="1600" b="1">
              <a:latin typeface="Calibri" pitchFamily="34" charset="0"/>
            </a:endParaRPr>
          </a:p>
        </p:txBody>
      </p:sp>
      <p:sp>
        <p:nvSpPr>
          <p:cNvPr id="35860" name="Rectangle 20"/>
          <p:cNvSpPr>
            <a:spLocks/>
          </p:cNvSpPr>
          <p:nvPr/>
        </p:nvSpPr>
        <p:spPr bwMode="auto">
          <a:xfrm>
            <a:off x="0" y="2997200"/>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4" action="ppaction://hlinkfile"/>
              </a:rPr>
              <a:t>C4_6</a:t>
            </a:r>
            <a:endParaRPr lang="ru-RU" sz="1600" b="1">
              <a:latin typeface="Calibri" pitchFamily="34" charset="0"/>
            </a:endParaRPr>
          </a:p>
        </p:txBody>
      </p:sp>
      <p:sp>
        <p:nvSpPr>
          <p:cNvPr id="35861" name="Rectangle 21"/>
          <p:cNvSpPr>
            <a:spLocks/>
          </p:cNvSpPr>
          <p:nvPr/>
        </p:nvSpPr>
        <p:spPr bwMode="auto">
          <a:xfrm>
            <a:off x="0" y="4221163"/>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5" action="ppaction://hlinkfile"/>
              </a:rPr>
              <a:t>C4_7</a:t>
            </a:r>
            <a:endParaRPr lang="ru-RU" sz="16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22"/>
          <p:cNvSpPr>
            <a:spLocks noGrp="1"/>
          </p:cNvSpPr>
          <p:nvPr>
            <p:ph type="sldNum" sz="quarter" idx="12"/>
          </p:nvPr>
        </p:nvSpPr>
        <p:spPr/>
        <p:txBody>
          <a:bodyPr>
            <a:normAutofit fontScale="85000" lnSpcReduction="20000"/>
          </a:bodyPr>
          <a:lstStyle/>
          <a:p>
            <a:pPr>
              <a:defRPr/>
            </a:pPr>
            <a:fld id="{CB9B297F-E89E-4664-BDBE-2B9EA17D7CD8}" type="slidenum">
              <a:rPr lang="ru-RU"/>
              <a:pPr>
                <a:defRPr/>
              </a:pPr>
              <a:t>24</a:t>
            </a:fld>
            <a:endParaRPr lang="ru-RU"/>
          </a:p>
        </p:txBody>
      </p:sp>
      <p:sp>
        <p:nvSpPr>
          <p:cNvPr id="63490" name="Rectangle 2"/>
          <p:cNvSpPr>
            <a:spLocks noGrp="1" noChangeArrowheads="1"/>
          </p:cNvSpPr>
          <p:nvPr>
            <p:ph type="title"/>
          </p:nvPr>
        </p:nvSpPr>
        <p:spPr>
          <a:xfrm>
            <a:off x="684213" y="463550"/>
            <a:ext cx="7704137" cy="588963"/>
          </a:xfrm>
        </p:spPr>
        <p:txBody>
          <a:bodyPr>
            <a:normAutofit/>
          </a:bodyPr>
          <a:lstStyle/>
          <a:p>
            <a:pPr algn="ctr" eaLnBrk="1" hangingPunct="1"/>
            <a:r>
              <a:rPr lang="ru-RU" sz="2800" b="1" smtClean="0">
                <a:solidFill>
                  <a:srgbClr val="8A2E4E"/>
                </a:solidFill>
                <a:latin typeface="Arial" charset="0"/>
              </a:rPr>
              <a:t>4в.  Задачи для подготовки к  ГИА  и  ЕГЭ</a:t>
            </a:r>
          </a:p>
        </p:txBody>
      </p:sp>
      <p:sp>
        <p:nvSpPr>
          <p:cNvPr id="36868" name="Rectangle 3"/>
          <p:cNvSpPr>
            <a:spLocks noGrp="1" noChangeArrowheads="1"/>
          </p:cNvSpPr>
          <p:nvPr>
            <p:ph sz="quarter" idx="1"/>
          </p:nvPr>
        </p:nvSpPr>
        <p:spPr>
          <a:xfrm>
            <a:off x="827088" y="1628775"/>
            <a:ext cx="8137525" cy="5229225"/>
          </a:xfrm>
        </p:spPr>
        <p:txBody>
          <a:bodyPr/>
          <a:lstStyle/>
          <a:p>
            <a:pPr marL="355600" indent="-355600" eaLnBrk="1" hangingPunct="1">
              <a:lnSpc>
                <a:spcPct val="90000"/>
              </a:lnSpc>
              <a:buFontTx/>
              <a:buNone/>
            </a:pPr>
            <a:r>
              <a:rPr lang="ru-RU" sz="1500" b="1" smtClean="0"/>
              <a:t>4.</a:t>
            </a:r>
            <a:r>
              <a:rPr lang="en-US" sz="1500" b="1" smtClean="0"/>
              <a:t>8</a:t>
            </a:r>
            <a:r>
              <a:rPr lang="ru-RU" sz="1500" smtClean="0"/>
              <a:t>. Напишите программу, которая в последовательности целых чисел определяет произведение двух наибольших чисел. Программа получает на вход целые числа, количество введённых чисел не известно, но не больше 1000. Последовательность чисел заканчивается числом 0. Введённые числа по модулю не превышают 30 000. </a:t>
            </a:r>
            <a:endParaRPr lang="en-US" sz="1500" smtClean="0"/>
          </a:p>
          <a:p>
            <a:pPr marL="355600" indent="-355600" eaLnBrk="1" hangingPunct="1">
              <a:lnSpc>
                <a:spcPct val="90000"/>
              </a:lnSpc>
              <a:buFontTx/>
              <a:buNone/>
            </a:pPr>
            <a:r>
              <a:rPr lang="en-US" sz="1800" b="1" smtClean="0">
                <a:latin typeface="Calibri" pitchFamily="34" charset="0"/>
              </a:rPr>
              <a:t>       </a:t>
            </a:r>
            <a:r>
              <a:rPr lang="ru-RU" sz="1400" b="1" smtClean="0"/>
              <a:t>Алгоритм.</a:t>
            </a:r>
            <a:r>
              <a:rPr lang="ru-RU" sz="1400" smtClean="0"/>
              <a:t> </a:t>
            </a:r>
            <a:r>
              <a:rPr lang="ru-RU" sz="1400" i="1" smtClean="0"/>
              <a:t>Использовать алгоритм задачи 4.7.</a:t>
            </a:r>
            <a:r>
              <a:rPr lang="ru-RU" sz="1400" b="1" i="1" smtClean="0"/>
              <a:t> </a:t>
            </a:r>
            <a:r>
              <a:rPr lang="ru-RU" sz="1400" i="1" smtClean="0"/>
              <a:t>Наибольшее произведение могут дать как 2 положительных числа, так и 2 отрицательных. В последовательности находим 2 максимальных и 2 минимальных числа, и определяем наибольшее произведение.</a:t>
            </a:r>
            <a:r>
              <a:rPr lang="en-US" sz="1600" smtClean="0">
                <a:latin typeface="Calibri" pitchFamily="34" charset="0"/>
              </a:rPr>
              <a:t> </a:t>
            </a:r>
            <a:endParaRPr lang="ru-RU" sz="1600" smtClean="0"/>
          </a:p>
          <a:p>
            <a:pPr marL="355600" indent="-355600" eaLnBrk="1" hangingPunct="1">
              <a:lnSpc>
                <a:spcPct val="90000"/>
              </a:lnSpc>
              <a:buFontTx/>
              <a:buNone/>
            </a:pPr>
            <a:r>
              <a:rPr lang="ru-RU" sz="1500" b="1" smtClean="0"/>
              <a:t>4.</a:t>
            </a:r>
            <a:r>
              <a:rPr lang="en-US" sz="1500" b="1" smtClean="0"/>
              <a:t>9</a:t>
            </a:r>
            <a:r>
              <a:rPr lang="ru-RU" sz="1500" smtClean="0"/>
              <a:t>. Напишите программу, которая из введенного с клавиатуры натурального числа удаляет все цифры 5. Программа получает на вход целое число, не превышающее 30 000. Программа должна вывести одно число – число, полученное из исходного, после удаления всех цифр 5 из его записи</a:t>
            </a:r>
            <a:r>
              <a:rPr lang="en-US" sz="1500" smtClean="0">
                <a:latin typeface="Calibri" pitchFamily="34" charset="0"/>
              </a:rPr>
              <a:t>.</a:t>
            </a:r>
          </a:p>
          <a:p>
            <a:pPr marL="355600" indent="-355600" eaLnBrk="1" hangingPunct="1">
              <a:lnSpc>
                <a:spcPct val="90000"/>
              </a:lnSpc>
              <a:buFontTx/>
              <a:buNone/>
            </a:pPr>
            <a:r>
              <a:rPr lang="en-US" sz="1500" smtClean="0">
                <a:latin typeface="Calibri" pitchFamily="34" charset="0"/>
              </a:rPr>
              <a:t>         </a:t>
            </a:r>
            <a:r>
              <a:rPr lang="ru-RU" sz="1400" b="1" smtClean="0"/>
              <a:t>Алгоритм.</a:t>
            </a:r>
            <a:r>
              <a:rPr lang="ru-RU" sz="1400" smtClean="0"/>
              <a:t> </a:t>
            </a:r>
            <a:r>
              <a:rPr lang="ru-RU" sz="1400" i="1" smtClean="0"/>
              <a:t>Делим число до тех пор, пока оно не станет =0. Если цифра числа не равна 5 - оставляем ее. Используем позиционность 10 СС. Особенность: оставшиеся цифры должны сохранять последовательность. </a:t>
            </a:r>
            <a:r>
              <a:rPr lang="en-US" sz="1400" i="1" smtClean="0">
                <a:latin typeface="Calibri" pitchFamily="34" charset="0"/>
              </a:rPr>
              <a:t>k</a:t>
            </a:r>
            <a:r>
              <a:rPr lang="ru-RU" sz="1400" i="1" smtClean="0"/>
              <a:t>=</a:t>
            </a:r>
            <a:r>
              <a:rPr lang="en-US" sz="1400" i="1" smtClean="0">
                <a:latin typeface="Calibri" pitchFamily="34" charset="0"/>
              </a:rPr>
              <a:t>k</a:t>
            </a:r>
            <a:r>
              <a:rPr lang="ru-RU" sz="1400" i="1" smtClean="0"/>
              <a:t>*10 отвечает за сдвиг числа влево каждый раз на разряд, а - </a:t>
            </a:r>
            <a:r>
              <a:rPr lang="en-US" sz="1400" i="1" smtClean="0">
                <a:latin typeface="Calibri" pitchFamily="34" charset="0"/>
              </a:rPr>
              <a:t>z</a:t>
            </a:r>
            <a:r>
              <a:rPr lang="ru-RU" sz="1400" i="1" smtClean="0"/>
              <a:t>*</a:t>
            </a:r>
            <a:r>
              <a:rPr lang="en-US" sz="1400" i="1" smtClean="0">
                <a:latin typeface="Calibri" pitchFamily="34" charset="0"/>
              </a:rPr>
              <a:t>k</a:t>
            </a:r>
            <a:r>
              <a:rPr lang="ru-RU" sz="1400" i="1" smtClean="0"/>
              <a:t> цифра </a:t>
            </a:r>
            <a:r>
              <a:rPr lang="en-US" sz="1400" i="1" smtClean="0">
                <a:latin typeface="Calibri" pitchFamily="34" charset="0"/>
              </a:rPr>
              <a:t>z</a:t>
            </a:r>
            <a:r>
              <a:rPr lang="ru-RU" sz="1400" i="1" smtClean="0"/>
              <a:t>  в своем разряде. Пример. Дано число 1253, получим новое </a:t>
            </a:r>
            <a:r>
              <a:rPr lang="en-US" sz="1400" i="1" smtClean="0">
                <a:latin typeface="Calibri" pitchFamily="34" charset="0"/>
              </a:rPr>
              <a:t>n</a:t>
            </a:r>
            <a:r>
              <a:rPr lang="ru-RU" sz="1400" i="1" smtClean="0"/>
              <a:t> = 1 +2 *10 + 1* 100 = 123.</a:t>
            </a:r>
            <a:endParaRPr lang="en-US" sz="1400" smtClean="0"/>
          </a:p>
          <a:p>
            <a:pPr marL="355600" indent="-355600" eaLnBrk="1" hangingPunct="1">
              <a:lnSpc>
                <a:spcPct val="90000"/>
              </a:lnSpc>
              <a:buFontTx/>
              <a:buNone/>
            </a:pPr>
            <a:r>
              <a:rPr lang="ru-RU" sz="1500" b="1" smtClean="0"/>
              <a:t>4.</a:t>
            </a:r>
            <a:r>
              <a:rPr lang="en-US" sz="1500" b="1" smtClean="0">
                <a:latin typeface="Calibri" pitchFamily="34" charset="0"/>
              </a:rPr>
              <a:t>10</a:t>
            </a:r>
            <a:r>
              <a:rPr lang="ru-RU" sz="1500" b="1" smtClean="0"/>
              <a:t>.</a:t>
            </a:r>
            <a:r>
              <a:rPr lang="ru-RU" sz="1500" smtClean="0"/>
              <a:t> Напишите программу, которая в последовательности целых чисел находит наименьшие порядковые номера двух соседних чисел, произведение которых меньше 50. Программа должна вывести  2 числа (разделенных пробелом) – порядковые номера двух соседних чисел, произведение которых меньше 50.</a:t>
            </a:r>
          </a:p>
          <a:p>
            <a:pPr marL="355600" indent="-355600" eaLnBrk="1" hangingPunct="1">
              <a:lnSpc>
                <a:spcPct val="90000"/>
              </a:lnSpc>
              <a:buFontTx/>
              <a:buNone/>
            </a:pPr>
            <a:r>
              <a:rPr lang="en-US" sz="1800" smtClean="0"/>
              <a:t>	</a:t>
            </a:r>
            <a:r>
              <a:rPr lang="ru-RU" sz="1400" b="1" smtClean="0"/>
              <a:t>Алгоритм.</a:t>
            </a:r>
            <a:r>
              <a:rPr lang="ru-RU" sz="1400" smtClean="0"/>
              <a:t> </a:t>
            </a:r>
            <a:r>
              <a:rPr lang="ru-RU" sz="1400" i="1" smtClean="0"/>
              <a:t>Для решения этой задачи лучше использовать цикл </a:t>
            </a:r>
            <a:r>
              <a:rPr lang="en-US" sz="1400" smtClean="0">
                <a:latin typeface="Calibri" pitchFamily="34" charset="0"/>
              </a:rPr>
              <a:t>do</a:t>
            </a:r>
            <a:r>
              <a:rPr lang="ru-RU" sz="1400" smtClean="0"/>
              <a:t>…</a:t>
            </a:r>
            <a:r>
              <a:rPr lang="en-US" sz="1400" smtClean="0">
                <a:latin typeface="Calibri" pitchFamily="34" charset="0"/>
              </a:rPr>
              <a:t>while</a:t>
            </a:r>
            <a:r>
              <a:rPr lang="ru-RU" sz="1400" smtClean="0"/>
              <a:t>. </a:t>
            </a:r>
            <a:r>
              <a:rPr lang="ru-RU" sz="1400" i="1" smtClean="0"/>
              <a:t>Находим произведение двух чисел – предыдущего и текущего. Если произведение чисел &gt; 50, опять переходим к вводу нового числа, до тех пор -  пока оно будет &lt; 50. Также считаем количество введенных чисел, чтобы определить порядковые номера двух соседних чисел, дающих такой результат.</a:t>
            </a:r>
          </a:p>
        </p:txBody>
      </p:sp>
      <p:sp>
        <p:nvSpPr>
          <p:cNvPr id="36874" name="AutoShape 10">
            <a:hlinkClick r:id="rId2" action="ppaction://hlinksldjump" highlightClick="1"/>
          </p:cNvPr>
          <p:cNvSpPr>
            <a:spLocks noChangeArrowheads="1"/>
          </p:cNvSpPr>
          <p:nvPr/>
        </p:nvSpPr>
        <p:spPr bwMode="auto">
          <a:xfrm>
            <a:off x="73025" y="6308725"/>
            <a:ext cx="395288" cy="360363"/>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1258888" y="2636838"/>
            <a:ext cx="7489825" cy="64928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2" name="Rectangle 5"/>
          <p:cNvSpPr>
            <a:spLocks noChangeArrowheads="1"/>
          </p:cNvSpPr>
          <p:nvPr/>
        </p:nvSpPr>
        <p:spPr bwMode="auto">
          <a:xfrm>
            <a:off x="1187450" y="4292600"/>
            <a:ext cx="7634288" cy="72072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щелкните мышью</a:t>
            </a:r>
          </a:p>
        </p:txBody>
      </p:sp>
      <p:sp>
        <p:nvSpPr>
          <p:cNvPr id="3" name="Rectangle 5"/>
          <p:cNvSpPr>
            <a:spLocks noChangeArrowheads="1"/>
          </p:cNvSpPr>
          <p:nvPr/>
        </p:nvSpPr>
        <p:spPr bwMode="auto">
          <a:xfrm rot="10800000" flipV="1">
            <a:off x="1187450" y="6092825"/>
            <a:ext cx="7561263" cy="76517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a:solidFill>
                  <a:schemeClr val="bg1"/>
                </a:solidFill>
              </a:rPr>
              <a:t>Для просмотра ответа щелкните мышью</a:t>
            </a:r>
          </a:p>
          <a:p>
            <a:pPr algn="ctr"/>
            <a:endParaRPr lang="ru-RU" sz="1600">
              <a:solidFill>
                <a:schemeClr val="bg1"/>
              </a:solidFill>
            </a:endParaRPr>
          </a:p>
        </p:txBody>
      </p:sp>
      <p:sp>
        <p:nvSpPr>
          <p:cNvPr id="36882" name="Rectangle 18"/>
          <p:cNvSpPr>
            <a:spLocks/>
          </p:cNvSpPr>
          <p:nvPr/>
        </p:nvSpPr>
        <p:spPr bwMode="auto">
          <a:xfrm>
            <a:off x="0" y="1700213"/>
            <a:ext cx="75565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C4_8</a:t>
            </a:r>
            <a:endParaRPr lang="ru-RU" sz="1600" b="1">
              <a:latin typeface="Calibri" pitchFamily="34" charset="0"/>
            </a:endParaRPr>
          </a:p>
        </p:txBody>
      </p:sp>
      <p:sp>
        <p:nvSpPr>
          <p:cNvPr id="36885" name="Rectangle 21"/>
          <p:cNvSpPr>
            <a:spLocks/>
          </p:cNvSpPr>
          <p:nvPr/>
        </p:nvSpPr>
        <p:spPr bwMode="auto">
          <a:xfrm>
            <a:off x="0" y="3355975"/>
            <a:ext cx="755650"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4" action="ppaction://hlinkfile"/>
              </a:rPr>
              <a:t>C4_9</a:t>
            </a:r>
            <a:endParaRPr lang="ru-RU" sz="1600" b="1">
              <a:latin typeface="Calibri" pitchFamily="34" charset="0"/>
            </a:endParaRPr>
          </a:p>
        </p:txBody>
      </p:sp>
      <p:sp>
        <p:nvSpPr>
          <p:cNvPr id="36886" name="Rectangle 22"/>
          <p:cNvSpPr>
            <a:spLocks/>
          </p:cNvSpPr>
          <p:nvPr/>
        </p:nvSpPr>
        <p:spPr bwMode="auto">
          <a:xfrm>
            <a:off x="0" y="5084763"/>
            <a:ext cx="755650" cy="287337"/>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solidFill>
                  <a:schemeClr val="bg1"/>
                </a:solidFill>
                <a:latin typeface="Calibri" pitchFamily="34" charset="0"/>
                <a:hlinkClick r:id="rId5" action="ppaction://hlinkfile"/>
              </a:rPr>
              <a:t>C4_10</a:t>
            </a:r>
            <a:endParaRPr lang="ru-RU" sz="1600" b="1">
              <a:solidFill>
                <a:schemeClr val="bg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a:spLocks noGrp="1"/>
          </p:cNvSpPr>
          <p:nvPr>
            <p:ph type="sldNum" sz="quarter" idx="12"/>
          </p:nvPr>
        </p:nvSpPr>
        <p:spPr/>
        <p:txBody>
          <a:bodyPr>
            <a:normAutofit fontScale="85000" lnSpcReduction="20000"/>
          </a:bodyPr>
          <a:lstStyle/>
          <a:p>
            <a:pPr>
              <a:defRPr/>
            </a:pPr>
            <a:fld id="{5E6A64E0-3932-442C-A1E5-03F99C165277}" type="slidenum">
              <a:rPr lang="ru-RU"/>
              <a:pPr>
                <a:defRPr/>
              </a:pPr>
              <a:t>25</a:t>
            </a:fld>
            <a:endParaRPr lang="ru-RU"/>
          </a:p>
        </p:txBody>
      </p:sp>
      <p:sp>
        <p:nvSpPr>
          <p:cNvPr id="25602" name="Rectangle 2"/>
          <p:cNvSpPr>
            <a:spLocks noGrp="1" noChangeArrowheads="1"/>
          </p:cNvSpPr>
          <p:nvPr>
            <p:ph type="title" idx="4294967295"/>
          </p:nvPr>
        </p:nvSpPr>
        <p:spPr>
          <a:xfrm>
            <a:off x="468313" y="260350"/>
            <a:ext cx="8243887" cy="915988"/>
          </a:xfrm>
        </p:spPr>
        <p:txBody>
          <a:bodyPr>
            <a:normAutofit/>
          </a:bodyPr>
          <a:lstStyle/>
          <a:p>
            <a:pPr algn="ctr" eaLnBrk="1" hangingPunct="1"/>
            <a:r>
              <a:rPr lang="ru-RU" sz="3200" b="1" smtClean="0">
                <a:solidFill>
                  <a:srgbClr val="8A2E4E"/>
                </a:solidFill>
                <a:latin typeface="Arial" charset="0"/>
              </a:rPr>
              <a:t>5.  Задачи повышенной сложности</a:t>
            </a:r>
          </a:p>
        </p:txBody>
      </p:sp>
      <p:pic>
        <p:nvPicPr>
          <p:cNvPr id="65540" name="Picture 4" descr="3-Reasons-to-follow-your-children-on-social-media-800x410"/>
          <p:cNvPicPr>
            <a:picLocks noChangeAspect="1" noChangeArrowheads="1"/>
          </p:cNvPicPr>
          <p:nvPr/>
        </p:nvPicPr>
        <p:blipFill>
          <a:blip r:embed="rId2" cstate="email"/>
          <a:srcRect/>
          <a:stretch>
            <a:fillRect/>
          </a:stretch>
        </p:blipFill>
        <p:spPr bwMode="auto">
          <a:xfrm>
            <a:off x="1547813" y="4005263"/>
            <a:ext cx="3297237" cy="1803400"/>
          </a:xfrm>
          <a:prstGeom prst="rect">
            <a:avLst/>
          </a:prstGeom>
          <a:noFill/>
          <a:ln w="9525">
            <a:solidFill>
              <a:schemeClr val="accent2"/>
            </a:solidFill>
            <a:miter lim="800000"/>
            <a:headEnd/>
            <a:tailEnd/>
          </a:ln>
        </p:spPr>
      </p:pic>
      <p:pic>
        <p:nvPicPr>
          <p:cNvPr id="65541" name="Picture 5" descr="0-210688-youtube_3cf3079beb"/>
          <p:cNvPicPr>
            <a:picLocks noChangeAspect="1" noChangeArrowheads="1"/>
          </p:cNvPicPr>
          <p:nvPr/>
        </p:nvPicPr>
        <p:blipFill>
          <a:blip r:embed="rId3" cstate="email"/>
          <a:srcRect/>
          <a:stretch>
            <a:fillRect/>
          </a:stretch>
        </p:blipFill>
        <p:spPr bwMode="auto">
          <a:xfrm>
            <a:off x="4500563" y="4292600"/>
            <a:ext cx="3241675" cy="1803400"/>
          </a:xfrm>
          <a:prstGeom prst="rect">
            <a:avLst/>
          </a:prstGeom>
          <a:noFill/>
          <a:ln w="9525">
            <a:solidFill>
              <a:schemeClr val="accent2"/>
            </a:solidFill>
            <a:miter lim="800000"/>
            <a:headEnd/>
            <a:tailEnd/>
          </a:ln>
        </p:spPr>
      </p:pic>
      <p:sp>
        <p:nvSpPr>
          <p:cNvPr id="65542" name="Rectangle 6"/>
          <p:cNvSpPr>
            <a:spLocks noChangeArrowheads="1"/>
          </p:cNvSpPr>
          <p:nvPr/>
        </p:nvSpPr>
        <p:spPr bwMode="auto">
          <a:xfrm>
            <a:off x="1692275" y="2368550"/>
            <a:ext cx="5759450" cy="701675"/>
          </a:xfrm>
          <a:prstGeom prst="rect">
            <a:avLst/>
          </a:prstGeom>
          <a:noFill/>
          <a:ln w="9525">
            <a:noFill/>
            <a:miter lim="800000"/>
            <a:headEnd/>
            <a:tailEnd/>
          </a:ln>
          <a:effectLst/>
        </p:spPr>
        <p:txBody>
          <a:bodyPr anchor="ctr">
            <a:spAutoFit/>
          </a:bodyPr>
          <a:lstStyle/>
          <a:p>
            <a:pPr>
              <a:buFont typeface="Wingdings" pitchFamily="2" charset="2"/>
              <a:buChar char="§"/>
            </a:pPr>
            <a:r>
              <a:rPr lang="ru-RU" sz="2000"/>
              <a:t>Задача 5.1, 5.2, 5.3. </a:t>
            </a:r>
            <a:r>
              <a:rPr lang="ru-RU" sz="2000" i="1">
                <a:hlinkClick r:id="rId4" action="ppaction://hlinksldjump"/>
              </a:rPr>
              <a:t>Подробнее</a:t>
            </a:r>
            <a:r>
              <a:rPr lang="en-US" sz="2000" i="1">
                <a:hlinkClick r:id="rId4" action="ppaction://hlinksldjump"/>
              </a:rPr>
              <a:t>&gt;&gt;</a:t>
            </a:r>
            <a:endParaRPr lang="ru-RU" sz="2000" i="1"/>
          </a:p>
          <a:p>
            <a:pPr>
              <a:buFont typeface="Wingdings" pitchFamily="2" charset="2"/>
              <a:buChar char="§"/>
            </a:pPr>
            <a:r>
              <a:rPr lang="ru-RU" sz="2000"/>
              <a:t>Задача 5.4, 5.5, 5.6. </a:t>
            </a:r>
            <a:r>
              <a:rPr lang="ru-RU" sz="2000" i="1">
                <a:hlinkClick r:id="rId5" action="ppaction://hlinksldjump"/>
              </a:rPr>
              <a:t>Подробнее</a:t>
            </a:r>
            <a:r>
              <a:rPr lang="en-US" sz="2000" i="1">
                <a:hlinkClick r:id="rId5" action="ppaction://hlinksldjump"/>
              </a:rPr>
              <a:t>&gt;&gt;</a:t>
            </a:r>
            <a:endParaRPr lang="ru-RU" sz="2000" i="1"/>
          </a:p>
        </p:txBody>
      </p:sp>
      <p:pic>
        <p:nvPicPr>
          <p:cNvPr id="65543" name="Picture 9" descr="01012"/>
          <p:cNvPicPr>
            <a:picLocks noChangeAspect="1" noChangeArrowheads="1"/>
          </p:cNvPicPr>
          <p:nvPr/>
        </p:nvPicPr>
        <p:blipFill>
          <a:blip r:embed="rId6" cstate="email">
            <a:clrChange>
              <a:clrFrom>
                <a:srgbClr val="FEFEFE"/>
              </a:clrFrom>
              <a:clrTo>
                <a:srgbClr val="FEFEFE">
                  <a:alpha val="0"/>
                </a:srgbClr>
              </a:clrTo>
            </a:clrChange>
          </a:blip>
          <a:srcRect/>
          <a:stretch>
            <a:fillRect/>
          </a:stretch>
        </p:blipFill>
        <p:spPr bwMode="auto">
          <a:xfrm>
            <a:off x="250825" y="549275"/>
            <a:ext cx="539750" cy="576263"/>
          </a:xfrm>
          <a:prstGeom prst="rect">
            <a:avLst/>
          </a:prstGeom>
          <a:noFill/>
          <a:ln w="9525">
            <a:noFill/>
            <a:miter lim="800000"/>
            <a:headEnd/>
            <a:tailEnd/>
          </a:ln>
        </p:spPr>
      </p:pic>
      <p:sp>
        <p:nvSpPr>
          <p:cNvPr id="65544" name="AutoShape 8">
            <a:hlinkClick r:id="rId7"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22"/>
          <p:cNvSpPr>
            <a:spLocks noGrp="1"/>
          </p:cNvSpPr>
          <p:nvPr>
            <p:ph type="sldNum" sz="quarter" idx="12"/>
          </p:nvPr>
        </p:nvSpPr>
        <p:spPr/>
        <p:txBody>
          <a:bodyPr>
            <a:normAutofit fontScale="85000" lnSpcReduction="20000"/>
          </a:bodyPr>
          <a:lstStyle/>
          <a:p>
            <a:pPr>
              <a:defRPr/>
            </a:pPr>
            <a:fld id="{8E648EB0-EEAC-4339-90E8-73DEC8C5DF65}" type="slidenum">
              <a:rPr lang="ru-RU"/>
              <a:pPr>
                <a:defRPr/>
              </a:pPr>
              <a:t>26</a:t>
            </a:fld>
            <a:endParaRPr lang="ru-RU"/>
          </a:p>
        </p:txBody>
      </p:sp>
      <p:sp>
        <p:nvSpPr>
          <p:cNvPr id="1029" name="Rectangle 3"/>
          <p:cNvSpPr>
            <a:spLocks noGrp="1" noChangeArrowheads="1"/>
          </p:cNvSpPr>
          <p:nvPr>
            <p:ph sz="quarter" idx="1"/>
          </p:nvPr>
        </p:nvSpPr>
        <p:spPr>
          <a:xfrm>
            <a:off x="900113" y="1773238"/>
            <a:ext cx="7797800" cy="4751387"/>
          </a:xfrm>
        </p:spPr>
        <p:txBody>
          <a:bodyPr/>
          <a:lstStyle/>
          <a:p>
            <a:pPr marL="355600" indent="-355600" eaLnBrk="1" hangingPunct="1">
              <a:lnSpc>
                <a:spcPct val="80000"/>
              </a:lnSpc>
              <a:buFontTx/>
              <a:buNone/>
            </a:pPr>
            <a:r>
              <a:rPr lang="ru-RU" sz="1800" smtClean="0"/>
              <a:t>5.1. Для заданных чисел </a:t>
            </a:r>
            <a:r>
              <a:rPr lang="en-US" sz="1800" smtClean="0">
                <a:latin typeface="Calibri" pitchFamily="34" charset="0"/>
              </a:rPr>
              <a:t>a</a:t>
            </a:r>
            <a:r>
              <a:rPr lang="ru-RU" sz="1800" smtClean="0"/>
              <a:t> и </a:t>
            </a:r>
            <a:r>
              <a:rPr lang="en-US" sz="1800" smtClean="0">
                <a:latin typeface="Calibri" pitchFamily="34" charset="0"/>
              </a:rPr>
              <a:t>b</a:t>
            </a:r>
            <a:r>
              <a:rPr lang="ru-RU" sz="1800" smtClean="0"/>
              <a:t> (</a:t>
            </a:r>
            <a:r>
              <a:rPr lang="en-US" sz="1800" smtClean="0">
                <a:latin typeface="Calibri" pitchFamily="34" charset="0"/>
              </a:rPr>
              <a:t>a</a:t>
            </a:r>
            <a:r>
              <a:rPr lang="ru-RU" sz="1800" smtClean="0"/>
              <a:t>&gt;1) найти такое наименьшее целое натуральное число k, что </a:t>
            </a:r>
            <a:r>
              <a:rPr lang="en-US" sz="1800" smtClean="0">
                <a:latin typeface="Calibri" pitchFamily="34" charset="0"/>
              </a:rPr>
              <a:t>a</a:t>
            </a:r>
            <a:r>
              <a:rPr lang="ru-RU" sz="1800" baseline="30000" smtClean="0"/>
              <a:t>k</a:t>
            </a:r>
            <a:r>
              <a:rPr lang="ru-RU" sz="1800" smtClean="0"/>
              <a:t>&gt;</a:t>
            </a:r>
            <a:r>
              <a:rPr lang="en-US" sz="1800" smtClean="0">
                <a:latin typeface="Calibri" pitchFamily="34" charset="0"/>
              </a:rPr>
              <a:t>b</a:t>
            </a:r>
            <a:r>
              <a:rPr lang="ru-RU" sz="1800" smtClean="0"/>
              <a:t>.</a:t>
            </a:r>
            <a:endParaRPr lang="ru-RU" sz="1800" b="1" smtClean="0">
              <a:latin typeface="Arial" charset="0"/>
            </a:endParaRPr>
          </a:p>
          <a:p>
            <a:pPr marL="355600" indent="-355600" eaLnBrk="1" hangingPunct="1">
              <a:lnSpc>
                <a:spcPct val="80000"/>
              </a:lnSpc>
              <a:buFontTx/>
              <a:buNone/>
            </a:pPr>
            <a:r>
              <a:rPr lang="ru-RU" sz="1800" b="1" i="1" smtClean="0"/>
              <a:t>	Алгоритм</a:t>
            </a:r>
            <a:r>
              <a:rPr lang="ru-RU" sz="1800" i="1" smtClean="0"/>
              <a:t>. Возведение в степень – это сокращенная форма умножения. Умножаем число само на себя до тех пор, пока результат не станет больше заданного. Количество умножений даст число </a:t>
            </a:r>
            <a:r>
              <a:rPr lang="en-US" sz="1800" i="1" smtClean="0">
                <a:latin typeface="Calibri" pitchFamily="34" charset="0"/>
              </a:rPr>
              <a:t>k.</a:t>
            </a:r>
            <a:endParaRPr lang="ru-RU" sz="1800" smtClean="0"/>
          </a:p>
          <a:p>
            <a:pPr marL="355600" indent="-355600" eaLnBrk="1" hangingPunct="1">
              <a:lnSpc>
                <a:spcPct val="80000"/>
              </a:lnSpc>
              <a:buFontTx/>
              <a:buNone/>
            </a:pPr>
            <a:endParaRPr lang="ru-RU" sz="1800" smtClean="0"/>
          </a:p>
          <a:p>
            <a:pPr marL="355600" indent="-355600" eaLnBrk="1" hangingPunct="1">
              <a:lnSpc>
                <a:spcPct val="80000"/>
              </a:lnSpc>
              <a:buFontTx/>
              <a:buNone/>
            </a:pPr>
            <a:r>
              <a:rPr lang="ru-RU" sz="1800" smtClean="0"/>
              <a:t>5.2. Для заданного натурального числа n найти такое наименьшее число k, что к!&gt;=n.</a:t>
            </a:r>
          </a:p>
          <a:p>
            <a:pPr marL="355600" indent="-355600" eaLnBrk="1" hangingPunct="1">
              <a:lnSpc>
                <a:spcPct val="80000"/>
              </a:lnSpc>
              <a:buFontTx/>
              <a:buNone/>
            </a:pPr>
            <a:r>
              <a:rPr lang="ru-RU" sz="1800" b="1" i="1" smtClean="0"/>
              <a:t>	Алгоритм.</a:t>
            </a:r>
            <a:r>
              <a:rPr lang="ru-RU" sz="1800" b="1" smtClean="0"/>
              <a:t> </a:t>
            </a:r>
            <a:r>
              <a:rPr lang="ru-RU" sz="1800" i="1" smtClean="0"/>
              <a:t>Использовать алгоритм задачи 4.2.</a:t>
            </a:r>
            <a:endParaRPr lang="ru-RU" sz="1800" smtClean="0"/>
          </a:p>
          <a:p>
            <a:pPr marL="355600" indent="-355600" eaLnBrk="1" hangingPunct="1">
              <a:lnSpc>
                <a:spcPct val="80000"/>
              </a:lnSpc>
              <a:buFontTx/>
              <a:buNone/>
            </a:pPr>
            <a:endParaRPr lang="ru-RU" sz="1800" smtClean="0"/>
          </a:p>
          <a:p>
            <a:pPr marL="355600" indent="-355600" eaLnBrk="1" hangingPunct="1">
              <a:lnSpc>
                <a:spcPct val="80000"/>
              </a:lnSpc>
              <a:buFontTx/>
              <a:buNone/>
            </a:pPr>
            <a:r>
              <a:rPr lang="ru-RU" sz="1800" smtClean="0"/>
              <a:t>5.3. Напишите программу, которая в последовательности целых чисел, не превышающих по модулю 30000, находит 3-е положительное число  и его порядковый номер. Программа должна вывести 2 числа (разделенных пробелом) –  это число и его порядковый номер. Если такого числа нет – сообщение “</a:t>
            </a:r>
            <a:r>
              <a:rPr lang="en-US" sz="1800" smtClean="0">
                <a:latin typeface="Calibri" pitchFamily="34" charset="0"/>
              </a:rPr>
              <a:t>no</a:t>
            </a:r>
            <a:r>
              <a:rPr lang="ru-RU" sz="1800" smtClean="0"/>
              <a:t>”.</a:t>
            </a:r>
          </a:p>
          <a:p>
            <a:pPr marL="355600" indent="-355600" eaLnBrk="1" hangingPunct="1">
              <a:lnSpc>
                <a:spcPct val="80000"/>
              </a:lnSpc>
              <a:buFontTx/>
              <a:buNone/>
            </a:pPr>
            <a:r>
              <a:rPr lang="ru-RU" sz="1800" b="1" i="1" smtClean="0"/>
              <a:t>	Алгоритм.  </a:t>
            </a:r>
            <a:r>
              <a:rPr lang="ru-RU" sz="1800" i="1" smtClean="0"/>
              <a:t>Организовать счетчик по количеству введенных положительных чисел и количеству введенных чисел. Как только встретится 3-е положительное число  или число равное 0 – цикл прекратит работу.</a:t>
            </a:r>
            <a:r>
              <a:rPr lang="ru-RU" sz="1800" smtClean="0"/>
              <a:t> </a:t>
            </a:r>
          </a:p>
        </p:txBody>
      </p:sp>
      <p:graphicFrame>
        <p:nvGraphicFramePr>
          <p:cNvPr id="1026" name="Object 4"/>
          <p:cNvGraphicFramePr>
            <a:graphicFrameLocks noChangeAspect="1"/>
          </p:cNvGraphicFramePr>
          <p:nvPr/>
        </p:nvGraphicFramePr>
        <p:xfrm>
          <a:off x="1692275" y="2924175"/>
          <a:ext cx="6958013" cy="4643438"/>
        </p:xfrm>
        <a:graphic>
          <a:graphicData uri="http://schemas.openxmlformats.org/presentationml/2006/ole">
            <p:oleObj spid="_x0000_s1026" name="Документ" r:id="rId3" imgW="6105594" imgH="4073186" progId="Word.Document.8">
              <p:embed/>
            </p:oleObj>
          </a:graphicData>
        </a:graphic>
      </p:graphicFrame>
      <p:sp>
        <p:nvSpPr>
          <p:cNvPr id="1035" name="Rectangle 11"/>
          <p:cNvSpPr>
            <a:spLocks noChangeArrowheads="1"/>
          </p:cNvSpPr>
          <p:nvPr/>
        </p:nvSpPr>
        <p:spPr bwMode="auto">
          <a:xfrm>
            <a:off x="827088" y="404813"/>
            <a:ext cx="7345362" cy="519112"/>
          </a:xfrm>
          <a:prstGeom prst="rect">
            <a:avLst/>
          </a:prstGeom>
          <a:noFill/>
          <a:ln w="9525">
            <a:noFill/>
            <a:miter lim="800000"/>
            <a:headEnd/>
            <a:tailEnd/>
          </a:ln>
          <a:effectLst/>
        </p:spPr>
        <p:txBody>
          <a:bodyPr>
            <a:spAutoFit/>
          </a:bodyPr>
          <a:lstStyle/>
          <a:p>
            <a:pPr algn="ctr"/>
            <a:r>
              <a:rPr lang="ru-RU" sz="2800" b="1">
                <a:solidFill>
                  <a:srgbClr val="8A2E4E"/>
                </a:solidFill>
                <a:latin typeface="Arial" charset="0"/>
              </a:rPr>
              <a:t>Задача 5.1, 5.2, 5.3</a:t>
            </a:r>
          </a:p>
        </p:txBody>
      </p:sp>
      <p:sp>
        <p:nvSpPr>
          <p:cNvPr id="1037" name="AutoShape 13">
            <a:hlinkClick r:id="rId4" action="ppaction://hlinksldjump" highlightClick="1"/>
          </p:cNvPr>
          <p:cNvSpPr>
            <a:spLocks noChangeArrowheads="1"/>
          </p:cNvSpPr>
          <p:nvPr/>
        </p:nvSpPr>
        <p:spPr bwMode="auto">
          <a:xfrm>
            <a:off x="107950" y="6308725"/>
            <a:ext cx="395288" cy="360363"/>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1187450" y="2349500"/>
            <a:ext cx="7489825" cy="79216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a:t>
            </a:r>
          </a:p>
          <a:p>
            <a:pPr algn="ctr"/>
            <a:r>
              <a:rPr lang="ru-RU" sz="1600">
                <a:solidFill>
                  <a:schemeClr val="bg1"/>
                </a:solidFill>
              </a:rPr>
              <a:t>щелкните мышью</a:t>
            </a:r>
          </a:p>
        </p:txBody>
      </p:sp>
      <p:sp>
        <p:nvSpPr>
          <p:cNvPr id="2" name="Rectangle 5"/>
          <p:cNvSpPr>
            <a:spLocks noChangeArrowheads="1"/>
          </p:cNvSpPr>
          <p:nvPr/>
        </p:nvSpPr>
        <p:spPr bwMode="auto">
          <a:xfrm>
            <a:off x="1187450" y="3933825"/>
            <a:ext cx="7489825" cy="4318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a:t>
            </a:r>
          </a:p>
          <a:p>
            <a:pPr algn="ctr"/>
            <a:r>
              <a:rPr lang="ru-RU" sz="1600">
                <a:solidFill>
                  <a:schemeClr val="bg1"/>
                </a:solidFill>
              </a:rPr>
              <a:t>щелкните мышью</a:t>
            </a:r>
          </a:p>
        </p:txBody>
      </p:sp>
      <p:sp>
        <p:nvSpPr>
          <p:cNvPr id="1040" name="Rectangle 16"/>
          <p:cNvSpPr>
            <a:spLocks/>
          </p:cNvSpPr>
          <p:nvPr/>
        </p:nvSpPr>
        <p:spPr bwMode="auto">
          <a:xfrm>
            <a:off x="0" y="1844675"/>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5" action="ppaction://hlinkfile"/>
              </a:rPr>
              <a:t>C5_1</a:t>
            </a:r>
            <a:endParaRPr lang="ru-RU" sz="1600" b="1">
              <a:latin typeface="Calibri" pitchFamily="34" charset="0"/>
            </a:endParaRPr>
          </a:p>
        </p:txBody>
      </p:sp>
      <p:sp>
        <p:nvSpPr>
          <p:cNvPr id="1041" name="Rectangle 17"/>
          <p:cNvSpPr>
            <a:spLocks/>
          </p:cNvSpPr>
          <p:nvPr/>
        </p:nvSpPr>
        <p:spPr bwMode="auto">
          <a:xfrm>
            <a:off x="0" y="3500438"/>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6" action="ppaction://hlinkfile"/>
              </a:rPr>
              <a:t>C5_2</a:t>
            </a:r>
            <a:endParaRPr lang="ru-RU" sz="1600" b="1">
              <a:latin typeface="Calibri" pitchFamily="34" charset="0"/>
            </a:endParaRPr>
          </a:p>
        </p:txBody>
      </p:sp>
      <p:sp>
        <p:nvSpPr>
          <p:cNvPr id="1042" name="Rectangle 18"/>
          <p:cNvSpPr>
            <a:spLocks/>
          </p:cNvSpPr>
          <p:nvPr/>
        </p:nvSpPr>
        <p:spPr bwMode="auto">
          <a:xfrm>
            <a:off x="0" y="4581525"/>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7" action="ppaction://hlinkfile"/>
              </a:rPr>
              <a:t>C5_3</a:t>
            </a:r>
            <a:endParaRPr lang="ru-RU" sz="1600" b="1">
              <a:latin typeface="Calibri" pitchFamily="34" charset="0"/>
            </a:endParaRPr>
          </a:p>
        </p:txBody>
      </p:sp>
      <p:sp>
        <p:nvSpPr>
          <p:cNvPr id="3" name="Rectangle 5"/>
          <p:cNvSpPr>
            <a:spLocks noChangeArrowheads="1"/>
          </p:cNvSpPr>
          <p:nvPr/>
        </p:nvSpPr>
        <p:spPr bwMode="auto">
          <a:xfrm>
            <a:off x="1187450" y="5734050"/>
            <a:ext cx="7489825" cy="8636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a:t>
            </a:r>
          </a:p>
          <a:p>
            <a:pPr algn="ctr"/>
            <a:r>
              <a:rPr lang="ru-RU" sz="1600">
                <a:solidFill>
                  <a:schemeClr val="bg1"/>
                </a:solidFill>
              </a:rPr>
              <a:t>щелкните 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22"/>
          <p:cNvSpPr>
            <a:spLocks noGrp="1"/>
          </p:cNvSpPr>
          <p:nvPr>
            <p:ph type="sldNum" sz="quarter" idx="12"/>
          </p:nvPr>
        </p:nvSpPr>
        <p:spPr/>
        <p:txBody>
          <a:bodyPr>
            <a:normAutofit fontScale="85000" lnSpcReduction="20000"/>
          </a:bodyPr>
          <a:lstStyle/>
          <a:p>
            <a:pPr>
              <a:defRPr/>
            </a:pPr>
            <a:fld id="{F0F05F6A-7146-4FF0-A873-676072185067}" type="slidenum">
              <a:rPr lang="ru-RU"/>
              <a:pPr>
                <a:defRPr/>
              </a:pPr>
              <a:t>27</a:t>
            </a:fld>
            <a:endParaRPr lang="ru-RU"/>
          </a:p>
        </p:txBody>
      </p:sp>
      <p:sp>
        <p:nvSpPr>
          <p:cNvPr id="38916" name="Rectangle 3"/>
          <p:cNvSpPr>
            <a:spLocks noGrp="1" noChangeArrowheads="1"/>
          </p:cNvSpPr>
          <p:nvPr>
            <p:ph sz="quarter" idx="1"/>
          </p:nvPr>
        </p:nvSpPr>
        <p:spPr>
          <a:xfrm>
            <a:off x="971550" y="1700213"/>
            <a:ext cx="7632700" cy="4897437"/>
          </a:xfrm>
        </p:spPr>
        <p:txBody>
          <a:bodyPr/>
          <a:lstStyle/>
          <a:p>
            <a:pPr marL="361950" indent="-361950" eaLnBrk="1" hangingPunct="1">
              <a:lnSpc>
                <a:spcPct val="80000"/>
              </a:lnSpc>
              <a:buFontTx/>
              <a:buNone/>
            </a:pPr>
            <a:r>
              <a:rPr lang="ru-RU" sz="1800" smtClean="0"/>
              <a:t>5.4. Известно, что число делится на 3, когда сумма его цифр делится на 3. Проверить этот признак на примере заданного натурального числа n. </a:t>
            </a:r>
            <a:endParaRPr lang="en-US" sz="1800" smtClean="0"/>
          </a:p>
          <a:p>
            <a:pPr marL="361950" indent="-361950" eaLnBrk="1" hangingPunct="1">
              <a:lnSpc>
                <a:spcPct val="80000"/>
              </a:lnSpc>
              <a:buFontTx/>
              <a:buNone/>
            </a:pPr>
            <a:r>
              <a:rPr lang="ru-RU" sz="1800" smtClean="0"/>
              <a:t>	</a:t>
            </a:r>
            <a:r>
              <a:rPr lang="ru-RU" sz="1800" b="1" i="1" smtClean="0"/>
              <a:t>Алгоритм.</a:t>
            </a:r>
            <a:r>
              <a:rPr lang="ru-RU" sz="1800" i="1" smtClean="0"/>
              <a:t>  Используя операции целочисленного деления найти сумму цифр числа </a:t>
            </a:r>
            <a:r>
              <a:rPr lang="en-US" sz="1800" i="1" smtClean="0">
                <a:latin typeface="Calibri" pitchFamily="34" charset="0"/>
              </a:rPr>
              <a:t>s</a:t>
            </a:r>
            <a:r>
              <a:rPr lang="ru-RU" sz="1800" i="1" smtClean="0"/>
              <a:t>, проверить на кратность 3 (</a:t>
            </a:r>
            <a:r>
              <a:rPr lang="en-US" sz="1800" i="1" smtClean="0">
                <a:latin typeface="Calibri" pitchFamily="34" charset="0"/>
              </a:rPr>
              <a:t>s</a:t>
            </a:r>
            <a:r>
              <a:rPr lang="ru-RU" sz="1800" i="1" smtClean="0"/>
              <a:t> % 3 = 0).</a:t>
            </a:r>
            <a:endParaRPr lang="en-US" sz="1800" i="1" smtClean="0"/>
          </a:p>
          <a:p>
            <a:pPr marL="361950" indent="-361950" eaLnBrk="1" hangingPunct="1">
              <a:lnSpc>
                <a:spcPct val="80000"/>
              </a:lnSpc>
              <a:buFontTx/>
              <a:buNone/>
            </a:pPr>
            <a:endParaRPr lang="ru-RU" sz="1800" smtClean="0"/>
          </a:p>
          <a:p>
            <a:pPr marL="361950" indent="-361950" eaLnBrk="1" hangingPunct="1">
              <a:lnSpc>
                <a:spcPct val="80000"/>
              </a:lnSpc>
              <a:buFontTx/>
              <a:buNone/>
            </a:pPr>
            <a:r>
              <a:rPr lang="ru-RU" sz="1800" smtClean="0"/>
              <a:t>5.5. Посчитать сумму таких натуральных чисел, у которых удалены все четные цифры. </a:t>
            </a:r>
            <a:endParaRPr lang="en-US" sz="1800" smtClean="0">
              <a:latin typeface="Arial" charset="0"/>
            </a:endParaRPr>
          </a:p>
          <a:p>
            <a:pPr marL="361950" indent="-361950" eaLnBrk="1" hangingPunct="1">
              <a:lnSpc>
                <a:spcPct val="80000"/>
              </a:lnSpc>
              <a:buFontTx/>
              <a:buNone/>
            </a:pPr>
            <a:r>
              <a:rPr lang="ru-RU" sz="1800" b="1" smtClean="0"/>
              <a:t>       </a:t>
            </a:r>
            <a:r>
              <a:rPr lang="ru-RU" sz="1800" b="1" i="1" smtClean="0"/>
              <a:t>Алгоритм.</a:t>
            </a:r>
            <a:r>
              <a:rPr lang="ru-RU" sz="1800" i="1" smtClean="0"/>
              <a:t> Организовать вложенные циклы. Во внутреннем цикле из числа удалить все четные цифры (алгоритм задачи № 4.9), во внешнем - подсчитать сумму чисел.</a:t>
            </a:r>
            <a:r>
              <a:rPr lang="ru-RU" sz="1800" smtClean="0"/>
              <a:t> </a:t>
            </a:r>
            <a:endParaRPr lang="en-US" sz="1800" smtClean="0">
              <a:latin typeface="Calibri" pitchFamily="34" charset="0"/>
            </a:endParaRPr>
          </a:p>
          <a:p>
            <a:pPr marL="361950" indent="-361950" eaLnBrk="1" hangingPunct="1">
              <a:lnSpc>
                <a:spcPct val="80000"/>
              </a:lnSpc>
              <a:buFontTx/>
              <a:buNone/>
            </a:pPr>
            <a:endParaRPr lang="en-US" sz="1800" smtClean="0">
              <a:latin typeface="Calibri" pitchFamily="34" charset="0"/>
            </a:endParaRPr>
          </a:p>
          <a:p>
            <a:pPr marL="361950" indent="-361950" eaLnBrk="1" hangingPunct="1">
              <a:lnSpc>
                <a:spcPct val="80000"/>
              </a:lnSpc>
              <a:buFontTx/>
              <a:buNone/>
            </a:pPr>
            <a:r>
              <a:rPr lang="ru-RU" sz="1800" smtClean="0"/>
              <a:t>5.</a:t>
            </a:r>
            <a:r>
              <a:rPr lang="en-US" sz="1800" smtClean="0">
                <a:latin typeface="Calibri" pitchFamily="34" charset="0"/>
              </a:rPr>
              <a:t>6</a:t>
            </a:r>
            <a:r>
              <a:rPr lang="ru-RU" sz="1800" smtClean="0"/>
              <a:t>. Напишите программу, которая в последовательности целых чисел, не превышающих по модулю 500, находит и выводит среднее арифметическое всех положительных чисел, которые кратны первому введенному числу. Если таких чисел нет, нужно вывести сообщение «</a:t>
            </a:r>
            <a:r>
              <a:rPr lang="en-US" sz="1800" smtClean="0">
                <a:latin typeface="Calibri" pitchFamily="34" charset="0"/>
              </a:rPr>
              <a:t>no</a:t>
            </a:r>
            <a:r>
              <a:rPr lang="ru-RU" sz="1800" smtClean="0"/>
              <a:t>». </a:t>
            </a:r>
            <a:endParaRPr lang="en-US" sz="1800" smtClean="0">
              <a:latin typeface="Calibri" pitchFamily="34" charset="0"/>
            </a:endParaRPr>
          </a:p>
          <a:p>
            <a:pPr marL="361950" indent="-361950" eaLnBrk="1" hangingPunct="1">
              <a:lnSpc>
                <a:spcPct val="80000"/>
              </a:lnSpc>
              <a:buFontTx/>
              <a:buNone/>
            </a:pPr>
            <a:r>
              <a:rPr lang="en-US" sz="1800" smtClean="0">
                <a:latin typeface="Calibri" pitchFamily="34" charset="0"/>
              </a:rPr>
              <a:t>       </a:t>
            </a:r>
            <a:r>
              <a:rPr lang="ru-RU" sz="1800" b="1" i="1" smtClean="0"/>
              <a:t>Алгоритм.</a:t>
            </a:r>
            <a:r>
              <a:rPr lang="ru-RU" sz="1800" i="1" smtClean="0"/>
              <a:t> Ввести до цикла 1- число. В цикле проверять: вводимое число на кратность первому, положительность,  подсчитать количество таких чисел.</a:t>
            </a:r>
          </a:p>
        </p:txBody>
      </p:sp>
      <p:sp>
        <p:nvSpPr>
          <p:cNvPr id="38922" name="Rectangle 10"/>
          <p:cNvSpPr>
            <a:spLocks noChangeArrowheads="1"/>
          </p:cNvSpPr>
          <p:nvPr/>
        </p:nvSpPr>
        <p:spPr bwMode="auto">
          <a:xfrm>
            <a:off x="827088" y="404813"/>
            <a:ext cx="7345362" cy="519112"/>
          </a:xfrm>
          <a:prstGeom prst="rect">
            <a:avLst/>
          </a:prstGeom>
          <a:noFill/>
          <a:ln w="9525">
            <a:noFill/>
            <a:miter lim="800000"/>
            <a:headEnd/>
            <a:tailEnd/>
          </a:ln>
          <a:effectLst/>
        </p:spPr>
        <p:txBody>
          <a:bodyPr>
            <a:spAutoFit/>
          </a:bodyPr>
          <a:lstStyle/>
          <a:p>
            <a:pPr algn="ctr"/>
            <a:r>
              <a:rPr lang="ru-RU" sz="2800" b="1">
                <a:solidFill>
                  <a:srgbClr val="8A2E4E"/>
                </a:solidFill>
                <a:latin typeface="Arial" charset="0"/>
              </a:rPr>
              <a:t>Задача 5.4, 5.5</a:t>
            </a:r>
            <a:r>
              <a:rPr lang="en-US" sz="2800" b="1">
                <a:solidFill>
                  <a:srgbClr val="8A2E4E"/>
                </a:solidFill>
                <a:latin typeface="Arial" charset="0"/>
              </a:rPr>
              <a:t>, 5.6</a:t>
            </a:r>
            <a:endParaRPr lang="ru-RU" sz="2800" b="1">
              <a:solidFill>
                <a:srgbClr val="8A2E4E"/>
              </a:solidFill>
              <a:latin typeface="Arial" charset="0"/>
            </a:endParaRPr>
          </a:p>
        </p:txBody>
      </p:sp>
      <p:sp>
        <p:nvSpPr>
          <p:cNvPr id="38924" name="AutoShape 12">
            <a:hlinkClick r:id="rId2" action="ppaction://hlinksldjump" highlightClick="1"/>
          </p:cNvPr>
          <p:cNvSpPr>
            <a:spLocks noChangeArrowheads="1"/>
          </p:cNvSpPr>
          <p:nvPr/>
        </p:nvSpPr>
        <p:spPr bwMode="auto">
          <a:xfrm>
            <a:off x="107950" y="6308725"/>
            <a:ext cx="395288" cy="360363"/>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1403350" y="2276475"/>
            <a:ext cx="7416800" cy="57467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a:t>
            </a:r>
          </a:p>
          <a:p>
            <a:pPr algn="ctr"/>
            <a:r>
              <a:rPr lang="ru-RU" sz="1600">
                <a:solidFill>
                  <a:schemeClr val="bg1"/>
                </a:solidFill>
              </a:rPr>
              <a:t>щелкните мышью</a:t>
            </a:r>
          </a:p>
        </p:txBody>
      </p:sp>
      <p:sp>
        <p:nvSpPr>
          <p:cNvPr id="2" name="Rectangle 5"/>
          <p:cNvSpPr>
            <a:spLocks noChangeArrowheads="1"/>
          </p:cNvSpPr>
          <p:nvPr/>
        </p:nvSpPr>
        <p:spPr bwMode="auto">
          <a:xfrm>
            <a:off x="1331913" y="3644900"/>
            <a:ext cx="7489825" cy="79216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a:t>
            </a:r>
          </a:p>
          <a:p>
            <a:pPr algn="ctr"/>
            <a:r>
              <a:rPr lang="ru-RU" sz="1600">
                <a:solidFill>
                  <a:schemeClr val="bg1"/>
                </a:solidFill>
              </a:rPr>
              <a:t>щелкните мышью</a:t>
            </a:r>
          </a:p>
        </p:txBody>
      </p:sp>
      <p:sp>
        <p:nvSpPr>
          <p:cNvPr id="38928" name="Rectangle 16"/>
          <p:cNvSpPr>
            <a:spLocks/>
          </p:cNvSpPr>
          <p:nvPr/>
        </p:nvSpPr>
        <p:spPr bwMode="auto">
          <a:xfrm>
            <a:off x="0" y="1773238"/>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3" action="ppaction://hlinkfile"/>
              </a:rPr>
              <a:t>C5_4</a:t>
            </a:r>
            <a:endParaRPr lang="ru-RU" sz="1600" b="1">
              <a:latin typeface="Calibri" pitchFamily="34" charset="0"/>
            </a:endParaRPr>
          </a:p>
        </p:txBody>
      </p:sp>
      <p:sp>
        <p:nvSpPr>
          <p:cNvPr id="38929" name="Rectangle 17"/>
          <p:cNvSpPr>
            <a:spLocks/>
          </p:cNvSpPr>
          <p:nvPr/>
        </p:nvSpPr>
        <p:spPr bwMode="auto">
          <a:xfrm>
            <a:off x="0" y="3141663"/>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4" action="ppaction://hlinkfile"/>
              </a:rPr>
              <a:t>C5_5</a:t>
            </a:r>
            <a:endParaRPr lang="ru-RU" sz="1600" b="1">
              <a:latin typeface="Calibri" pitchFamily="34" charset="0"/>
            </a:endParaRPr>
          </a:p>
        </p:txBody>
      </p:sp>
      <p:sp>
        <p:nvSpPr>
          <p:cNvPr id="3" name="Rectangle 5"/>
          <p:cNvSpPr>
            <a:spLocks noChangeArrowheads="1"/>
          </p:cNvSpPr>
          <p:nvPr/>
        </p:nvSpPr>
        <p:spPr bwMode="auto">
          <a:xfrm>
            <a:off x="1403350" y="5876925"/>
            <a:ext cx="7416800" cy="79216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просмотра ответа </a:t>
            </a:r>
          </a:p>
          <a:p>
            <a:pPr algn="ctr"/>
            <a:r>
              <a:rPr lang="ru-RU" sz="1600">
                <a:solidFill>
                  <a:schemeClr val="bg1"/>
                </a:solidFill>
              </a:rPr>
              <a:t>щелкните мышью</a:t>
            </a:r>
          </a:p>
        </p:txBody>
      </p:sp>
      <p:sp>
        <p:nvSpPr>
          <p:cNvPr id="38932" name="Rectangle 20"/>
          <p:cNvSpPr>
            <a:spLocks/>
          </p:cNvSpPr>
          <p:nvPr/>
        </p:nvSpPr>
        <p:spPr bwMode="auto">
          <a:xfrm>
            <a:off x="0" y="4724400"/>
            <a:ext cx="611188" cy="288925"/>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en-US" sz="1600" b="1">
                <a:latin typeface="Calibri" pitchFamily="34" charset="0"/>
                <a:hlinkClick r:id="rId5" action="ppaction://hlinkfile"/>
              </a:rPr>
              <a:t>C5_</a:t>
            </a:r>
            <a:r>
              <a:rPr lang="ru-RU" sz="1600" b="1">
                <a:latin typeface="Calibri" pitchFamily="34" charset="0"/>
                <a:hlinkClick r:id="rId5" action="ppaction://hlinkfile"/>
              </a:rPr>
              <a:t>6</a:t>
            </a:r>
            <a:endParaRPr lang="ru-RU" sz="16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22"/>
          <p:cNvSpPr>
            <a:spLocks noGrp="1"/>
          </p:cNvSpPr>
          <p:nvPr>
            <p:ph type="sldNum" sz="quarter" idx="12"/>
          </p:nvPr>
        </p:nvSpPr>
        <p:spPr/>
        <p:txBody>
          <a:bodyPr>
            <a:normAutofit fontScale="85000" lnSpcReduction="20000"/>
          </a:bodyPr>
          <a:lstStyle/>
          <a:p>
            <a:pPr>
              <a:defRPr/>
            </a:pPr>
            <a:fld id="{DFE3A98A-B82F-4A07-9AE6-A9D85BA15A1D}" type="slidenum">
              <a:rPr lang="ru-RU"/>
              <a:pPr>
                <a:defRPr/>
              </a:pPr>
              <a:t>28</a:t>
            </a:fld>
            <a:endParaRPr lang="ru-RU"/>
          </a:p>
        </p:txBody>
      </p:sp>
      <p:sp>
        <p:nvSpPr>
          <p:cNvPr id="39942" name="Rectangle 2"/>
          <p:cNvSpPr>
            <a:spLocks noChangeArrowheads="1"/>
          </p:cNvSpPr>
          <p:nvPr/>
        </p:nvSpPr>
        <p:spPr bwMode="auto">
          <a:xfrm>
            <a:off x="900113" y="417513"/>
            <a:ext cx="7632700" cy="563562"/>
          </a:xfrm>
          <a:prstGeom prst="rect">
            <a:avLst/>
          </a:prstGeom>
          <a:noFill/>
          <a:ln w="9525">
            <a:noFill/>
            <a:miter lim="800000"/>
            <a:headEnd/>
            <a:tailEnd/>
          </a:ln>
        </p:spPr>
        <p:txBody>
          <a:bodyPr anchor="ctr"/>
          <a:lstStyle/>
          <a:p>
            <a:pPr algn="ctr"/>
            <a:r>
              <a:rPr lang="ru-RU" sz="3200" b="1">
                <a:solidFill>
                  <a:srgbClr val="8A2E4E"/>
                </a:solidFill>
                <a:latin typeface="Arial" charset="0"/>
              </a:rPr>
              <a:t>6. Подведение итогов</a:t>
            </a:r>
          </a:p>
        </p:txBody>
      </p:sp>
      <p:pic>
        <p:nvPicPr>
          <p:cNvPr id="39943" name="Picture 7"/>
          <p:cNvPicPr>
            <a:picLocks noChangeAspect="1" noChangeArrowheads="1"/>
          </p:cNvPicPr>
          <p:nvPr/>
        </p:nvPicPr>
        <p:blipFill>
          <a:blip r:embed="rId2" cstate="email"/>
          <a:srcRect/>
          <a:stretch>
            <a:fillRect/>
          </a:stretch>
        </p:blipFill>
        <p:spPr bwMode="auto">
          <a:xfrm>
            <a:off x="2341563" y="1989138"/>
            <a:ext cx="4967287" cy="3848100"/>
          </a:xfrm>
          <a:prstGeom prst="rect">
            <a:avLst/>
          </a:prstGeom>
          <a:noFill/>
          <a:ln w="38100" cmpd="dbl">
            <a:solidFill>
              <a:schemeClr val="hlink"/>
            </a:solidFill>
            <a:miter lim="800000"/>
            <a:headEnd/>
            <a:tailEnd/>
          </a:ln>
          <a:effectLst/>
        </p:spPr>
      </p:pic>
      <p:pic>
        <p:nvPicPr>
          <p:cNvPr id="39944" name="Picture 10" descr="Картинка 2 из 145476">
            <a:hlinkClick r:id="rId3"/>
          </p:cNvPr>
          <p:cNvPicPr>
            <a:picLocks noChangeAspect="1" noChangeArrowheads="1"/>
          </p:cNvPicPr>
          <p:nvPr/>
        </p:nvPicPr>
        <p:blipFill>
          <a:blip r:embed="rId4" cstate="email"/>
          <a:srcRect/>
          <a:stretch>
            <a:fillRect/>
          </a:stretch>
        </p:blipFill>
        <p:spPr bwMode="auto">
          <a:xfrm>
            <a:off x="250825" y="549275"/>
            <a:ext cx="720725" cy="609600"/>
          </a:xfrm>
          <a:prstGeom prst="rect">
            <a:avLst/>
          </a:prstGeom>
          <a:noFill/>
          <a:ln w="9525">
            <a:noFill/>
            <a:miter lim="800000"/>
            <a:headEnd/>
            <a:tailEnd/>
          </a:ln>
        </p:spPr>
      </p:pic>
      <p:sp>
        <p:nvSpPr>
          <p:cNvPr id="39945" name="AutoShape 9">
            <a:hlinkClick r:id="rId5"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9946" name="Rectangle 10"/>
          <p:cNvSpPr>
            <a:spLocks/>
          </p:cNvSpPr>
          <p:nvPr/>
        </p:nvSpPr>
        <p:spPr bwMode="auto">
          <a:xfrm>
            <a:off x="2700338" y="6092825"/>
            <a:ext cx="4392612" cy="360363"/>
          </a:xfrm>
          <a:prstGeom prst="rect">
            <a:avLst/>
          </a:prstGeom>
          <a:solidFill>
            <a:schemeClr val="accent2"/>
          </a:solidFill>
          <a:ln w="9525">
            <a:noFill/>
            <a:miter lim="800000"/>
            <a:headEnd/>
            <a:tailEnd/>
          </a:ln>
        </p:spPr>
        <p:txBody>
          <a:bodyPr/>
          <a:lstStyle/>
          <a:p>
            <a:pPr marL="319088" indent="-319088" algn="ctr" eaLnBrk="0" hangingPunct="0">
              <a:lnSpc>
                <a:spcPct val="80000"/>
              </a:lnSpc>
              <a:spcBef>
                <a:spcPts val="700"/>
              </a:spcBef>
              <a:buClr>
                <a:schemeClr val="accent2"/>
              </a:buClr>
              <a:buSzPct val="60000"/>
              <a:buFont typeface="Wingdings" pitchFamily="2" charset="2"/>
              <a:buNone/>
            </a:pPr>
            <a:r>
              <a:rPr lang="ru-RU" sz="1600">
                <a:latin typeface="Arial" charset="0"/>
                <a:hlinkClick r:id="rId6" action="ppaction://hlinkfile"/>
              </a:rPr>
              <a:t>Вызвать итоговую таблицу</a:t>
            </a:r>
            <a:endParaRPr lang="ru-RU" sz="160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22"/>
          <p:cNvSpPr>
            <a:spLocks noGrp="1"/>
          </p:cNvSpPr>
          <p:nvPr>
            <p:ph type="sldNum" sz="quarter" idx="12"/>
          </p:nvPr>
        </p:nvSpPr>
        <p:spPr/>
        <p:txBody>
          <a:bodyPr/>
          <a:lstStyle/>
          <a:p>
            <a:pPr>
              <a:defRPr/>
            </a:pPr>
            <a:fld id="{CFF305A1-A283-4CD1-84C3-38EAF5C2BAF8}" type="slidenum">
              <a:rPr lang="ru-RU"/>
              <a:pPr>
                <a:defRPr/>
              </a:pPr>
              <a:t>29</a:t>
            </a:fld>
            <a:endParaRPr lang="ru-RU"/>
          </a:p>
        </p:txBody>
      </p:sp>
      <p:sp>
        <p:nvSpPr>
          <p:cNvPr id="64514" name="Rectangle 2"/>
          <p:cNvSpPr>
            <a:spLocks noGrp="1" noChangeArrowheads="1"/>
          </p:cNvSpPr>
          <p:nvPr>
            <p:ph type="title"/>
          </p:nvPr>
        </p:nvSpPr>
        <p:spPr>
          <a:xfrm>
            <a:off x="1258888" y="320675"/>
            <a:ext cx="7129462" cy="804863"/>
          </a:xfrm>
        </p:spPr>
        <p:txBody>
          <a:bodyPr>
            <a:normAutofit/>
          </a:bodyPr>
          <a:lstStyle/>
          <a:p>
            <a:pPr algn="ctr" eaLnBrk="1" hangingPunct="1"/>
            <a:r>
              <a:rPr lang="ru-RU" sz="2800" b="1" smtClean="0">
                <a:solidFill>
                  <a:srgbClr val="8A2E4E"/>
                </a:solidFill>
                <a:latin typeface="Arial" charset="0"/>
              </a:rPr>
              <a:t>7. Материалы для самоподготовки и самообразования</a:t>
            </a:r>
          </a:p>
        </p:txBody>
      </p:sp>
      <p:pic>
        <p:nvPicPr>
          <p:cNvPr id="40966" name="Picture 6"/>
          <p:cNvPicPr>
            <a:picLocks noChangeAspect="1" noChangeArrowheads="1"/>
          </p:cNvPicPr>
          <p:nvPr/>
        </p:nvPicPr>
        <p:blipFill>
          <a:blip r:embed="rId2" cstate="email"/>
          <a:srcRect/>
          <a:stretch>
            <a:fillRect/>
          </a:stretch>
        </p:blipFill>
        <p:spPr bwMode="auto">
          <a:xfrm>
            <a:off x="1547813" y="2133600"/>
            <a:ext cx="6337300" cy="3600450"/>
          </a:xfrm>
          <a:prstGeom prst="rect">
            <a:avLst/>
          </a:prstGeom>
          <a:noFill/>
          <a:ln w="9525">
            <a:solidFill>
              <a:schemeClr val="accent2"/>
            </a:solidFill>
            <a:miter lim="800000"/>
            <a:headEnd/>
            <a:tailEnd/>
          </a:ln>
          <a:effectLst/>
        </p:spPr>
      </p:pic>
      <p:pic>
        <p:nvPicPr>
          <p:cNvPr id="40967" name="Picture 98" descr="3c5"/>
          <p:cNvPicPr>
            <a:picLocks noChangeAspect="1" noChangeArrowheads="1" noCrop="1"/>
          </p:cNvPicPr>
          <p:nvPr/>
        </p:nvPicPr>
        <p:blipFill>
          <a:blip r:embed="rId3" cstate="email"/>
          <a:srcRect/>
          <a:stretch>
            <a:fillRect/>
          </a:stretch>
        </p:blipFill>
        <p:spPr bwMode="auto">
          <a:xfrm flipH="1">
            <a:off x="179388" y="549275"/>
            <a:ext cx="792162" cy="595313"/>
          </a:xfrm>
          <a:prstGeom prst="rect">
            <a:avLst/>
          </a:prstGeom>
          <a:noFill/>
          <a:ln w="9525">
            <a:noFill/>
            <a:miter lim="800000"/>
            <a:headEnd/>
            <a:tailEnd/>
          </a:ln>
        </p:spPr>
      </p:pic>
      <p:sp>
        <p:nvSpPr>
          <p:cNvPr id="40968" name="AutoShape 8">
            <a:hlinkClick r:id="rId4"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22"/>
          <p:cNvSpPr>
            <a:spLocks noGrp="1"/>
          </p:cNvSpPr>
          <p:nvPr>
            <p:ph type="sldNum" sz="quarter" idx="12"/>
          </p:nvPr>
        </p:nvSpPr>
        <p:spPr/>
        <p:txBody>
          <a:bodyPr>
            <a:normAutofit fontScale="85000" lnSpcReduction="20000"/>
          </a:bodyPr>
          <a:lstStyle/>
          <a:p>
            <a:pPr>
              <a:defRPr/>
            </a:pPr>
            <a:fld id="{372180F5-26EA-4181-BAD8-7E24354C1949}" type="slidenum">
              <a:rPr lang="ru-RU"/>
              <a:pPr>
                <a:defRPr/>
              </a:pPr>
              <a:t>3</a:t>
            </a:fld>
            <a:endParaRPr lang="ru-RU"/>
          </a:p>
        </p:txBody>
      </p:sp>
      <p:sp>
        <p:nvSpPr>
          <p:cNvPr id="11266" name="Текст 2"/>
          <p:cNvSpPr>
            <a:spLocks/>
          </p:cNvSpPr>
          <p:nvPr/>
        </p:nvSpPr>
        <p:spPr bwMode="auto">
          <a:xfrm>
            <a:off x="684213" y="142875"/>
            <a:ext cx="8208962" cy="990600"/>
          </a:xfrm>
          <a:prstGeom prst="rect">
            <a:avLst/>
          </a:prstGeom>
          <a:noFill/>
          <a:ln w="9525">
            <a:noFill/>
            <a:miter lim="800000"/>
            <a:headEnd/>
            <a:tailEnd/>
          </a:ln>
        </p:spPr>
        <p:txBody>
          <a:bodyPr anchor="ctr"/>
          <a:lstStyle/>
          <a:p>
            <a:pPr algn="ctr"/>
            <a:r>
              <a:rPr lang="ru-RU" sz="3600" b="1">
                <a:solidFill>
                  <a:srgbClr val="8A2E4E"/>
                </a:solidFill>
                <a:latin typeface="Arial" charset="0"/>
              </a:rPr>
              <a:t>1. Повторение</a:t>
            </a:r>
          </a:p>
        </p:txBody>
      </p:sp>
      <p:sp>
        <p:nvSpPr>
          <p:cNvPr id="14344" name="Rectangle 2"/>
          <p:cNvSpPr>
            <a:spLocks noChangeArrowheads="1"/>
          </p:cNvSpPr>
          <p:nvPr/>
        </p:nvSpPr>
        <p:spPr bwMode="auto">
          <a:xfrm>
            <a:off x="1692275" y="2060575"/>
            <a:ext cx="6480175" cy="1787525"/>
          </a:xfrm>
          <a:prstGeom prst="rect">
            <a:avLst/>
          </a:prstGeom>
          <a:noFill/>
          <a:ln w="9525">
            <a:noFill/>
            <a:miter lim="800000"/>
            <a:headEnd/>
            <a:tailEnd/>
          </a:ln>
        </p:spPr>
        <p:txBody>
          <a:bodyPr anchor="ctr"/>
          <a:lstStyle/>
          <a:p>
            <a:pPr marL="180975" indent="-180975" eaLnBrk="0" hangingPunct="0">
              <a:buFont typeface="Wingdings" pitchFamily="2" charset="2"/>
              <a:buNone/>
            </a:pPr>
            <a:r>
              <a:rPr lang="ru-RU" sz="1600">
                <a:latin typeface="Arial" charset="0"/>
              </a:rPr>
              <a:t>   </a:t>
            </a:r>
            <a:r>
              <a:rPr lang="ru-RU" sz="1600"/>
              <a:t>Задание 1.1. Устный опрос. </a:t>
            </a:r>
            <a:r>
              <a:rPr lang="ru-RU" sz="1600" i="1">
                <a:hlinkClick r:id="rId2" action="ppaction://hlinksldjump"/>
              </a:rPr>
              <a:t>Подробнее</a:t>
            </a:r>
            <a:r>
              <a:rPr lang="en-US" sz="1600" i="1">
                <a:hlinkClick r:id="rId2" action="ppaction://hlinksldjump"/>
              </a:rPr>
              <a:t>&gt;&gt;</a:t>
            </a:r>
            <a:r>
              <a:rPr lang="ru-RU" sz="1600" i="1"/>
              <a:t/>
            </a:r>
            <a:br>
              <a:rPr lang="ru-RU" sz="1600" i="1"/>
            </a:br>
            <a:r>
              <a:rPr lang="ru-RU" sz="1600"/>
              <a:t/>
            </a:r>
            <a:br>
              <a:rPr lang="ru-RU" sz="1600"/>
            </a:br>
            <a:r>
              <a:rPr lang="ru-RU" sz="1600"/>
              <a:t>Задание 1.2. Перевод на язык программирования команд. </a:t>
            </a:r>
            <a:r>
              <a:rPr lang="ru-RU" sz="1600" i="1">
                <a:hlinkClick r:id="rId3" action="ppaction://hlinksldjump"/>
              </a:rPr>
              <a:t>Подробнее</a:t>
            </a:r>
            <a:r>
              <a:rPr lang="en-US" sz="1600" i="1">
                <a:hlinkClick r:id="rId3" action="ppaction://hlinksldjump"/>
              </a:rPr>
              <a:t>&gt;&gt;</a:t>
            </a:r>
            <a:r>
              <a:rPr lang="ru-RU" sz="1600" i="1"/>
              <a:t/>
            </a:r>
            <a:br>
              <a:rPr lang="ru-RU" sz="1600" i="1"/>
            </a:br>
            <a:r>
              <a:rPr lang="ru-RU" sz="1600" i="1"/>
              <a:t/>
            </a:r>
            <a:br>
              <a:rPr lang="ru-RU" sz="1600" i="1"/>
            </a:br>
            <a:r>
              <a:rPr lang="ru-RU" sz="1600"/>
              <a:t>Задание 1.3. </a:t>
            </a:r>
            <a:r>
              <a:rPr lang="en-US" sz="1600"/>
              <a:t> </a:t>
            </a:r>
            <a:r>
              <a:rPr lang="ru-RU" sz="1600"/>
              <a:t>Продолжить</a:t>
            </a:r>
            <a:r>
              <a:rPr lang="en-US" sz="1600"/>
              <a:t>. </a:t>
            </a:r>
            <a:r>
              <a:rPr lang="ru-RU" sz="1600" i="1">
                <a:hlinkClick r:id="rId4" action="ppaction://hlinksldjump"/>
              </a:rPr>
              <a:t>Подробнее</a:t>
            </a:r>
            <a:r>
              <a:rPr lang="en-US" sz="1600" i="1">
                <a:hlinkClick r:id="rId4" action="ppaction://hlinksldjump"/>
              </a:rPr>
              <a:t>&gt;&gt;</a:t>
            </a:r>
            <a:endParaRPr lang="ru-RU" sz="1600" i="1"/>
          </a:p>
        </p:txBody>
      </p:sp>
      <p:pic>
        <p:nvPicPr>
          <p:cNvPr id="14354" name="Picture 18" descr="3-Reasons-to-follow-your-children-on-social-media-800x410"/>
          <p:cNvPicPr>
            <a:picLocks noChangeAspect="1" noChangeArrowheads="1"/>
          </p:cNvPicPr>
          <p:nvPr/>
        </p:nvPicPr>
        <p:blipFill>
          <a:blip r:embed="rId5" cstate="email"/>
          <a:srcRect/>
          <a:stretch>
            <a:fillRect/>
          </a:stretch>
        </p:blipFill>
        <p:spPr bwMode="auto">
          <a:xfrm>
            <a:off x="1547813" y="4292600"/>
            <a:ext cx="3297237" cy="1803400"/>
          </a:xfrm>
          <a:prstGeom prst="rect">
            <a:avLst/>
          </a:prstGeom>
          <a:noFill/>
          <a:ln w="9525">
            <a:solidFill>
              <a:schemeClr val="accent2"/>
            </a:solidFill>
            <a:miter lim="800000"/>
            <a:headEnd/>
            <a:tailEnd/>
          </a:ln>
        </p:spPr>
      </p:pic>
      <p:pic>
        <p:nvPicPr>
          <p:cNvPr id="14355" name="Picture 19" descr="0-210688-youtube_3cf3079beb"/>
          <p:cNvPicPr>
            <a:picLocks noChangeAspect="1" noChangeArrowheads="1"/>
          </p:cNvPicPr>
          <p:nvPr/>
        </p:nvPicPr>
        <p:blipFill>
          <a:blip r:embed="rId6" cstate="email"/>
          <a:srcRect/>
          <a:stretch>
            <a:fillRect/>
          </a:stretch>
        </p:blipFill>
        <p:spPr bwMode="auto">
          <a:xfrm>
            <a:off x="4714875" y="4579938"/>
            <a:ext cx="3241675" cy="1803400"/>
          </a:xfrm>
          <a:prstGeom prst="rect">
            <a:avLst/>
          </a:prstGeom>
          <a:noFill/>
          <a:ln w="9525">
            <a:solidFill>
              <a:schemeClr val="accent2"/>
            </a:solidFill>
            <a:miter lim="800000"/>
            <a:headEnd/>
            <a:tailEnd/>
          </a:ln>
        </p:spPr>
      </p:pic>
      <p:pic>
        <p:nvPicPr>
          <p:cNvPr id="14356" name="Picture 4" descr="E:\Документы Жанны\сайт информатики\Анимашки\компьютеры\51.gif"/>
          <p:cNvPicPr>
            <a:picLocks noChangeAspect="1" noChangeArrowheads="1" noCrop="1"/>
          </p:cNvPicPr>
          <p:nvPr/>
        </p:nvPicPr>
        <p:blipFill>
          <a:blip r:embed="rId7" cstate="email"/>
          <a:srcRect/>
          <a:stretch>
            <a:fillRect/>
          </a:stretch>
        </p:blipFill>
        <p:spPr bwMode="auto">
          <a:xfrm>
            <a:off x="323850" y="620713"/>
            <a:ext cx="503238" cy="463550"/>
          </a:xfrm>
          <a:prstGeom prst="rect">
            <a:avLst/>
          </a:prstGeom>
          <a:noFill/>
          <a:ln w="9525">
            <a:noFill/>
            <a:miter lim="800000"/>
            <a:headEnd/>
            <a:tailEnd/>
          </a:ln>
        </p:spPr>
      </p:pic>
      <p:sp>
        <p:nvSpPr>
          <p:cNvPr id="14357" name="AutoShape 21">
            <a:hlinkClick r:id="rId8"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2"/>
          <p:cNvSpPr>
            <a:spLocks noGrp="1"/>
          </p:cNvSpPr>
          <p:nvPr>
            <p:ph type="sldNum" sz="quarter" idx="12"/>
          </p:nvPr>
        </p:nvSpPr>
        <p:spPr/>
        <p:txBody>
          <a:bodyPr/>
          <a:lstStyle/>
          <a:p>
            <a:pPr>
              <a:defRPr/>
            </a:pPr>
            <a:fld id="{8A94680B-B995-46B7-84B0-D6A4BC22794C}" type="slidenum">
              <a:rPr lang="ru-RU"/>
              <a:pPr>
                <a:defRPr/>
              </a:pPr>
              <a:t>30</a:t>
            </a:fld>
            <a:endParaRPr lang="ru-RU"/>
          </a:p>
        </p:txBody>
      </p:sp>
      <p:sp>
        <p:nvSpPr>
          <p:cNvPr id="57346" name="Rectangle 2"/>
          <p:cNvSpPr>
            <a:spLocks noGrp="1" noChangeArrowheads="1"/>
          </p:cNvSpPr>
          <p:nvPr>
            <p:ph type="title"/>
          </p:nvPr>
        </p:nvSpPr>
        <p:spPr>
          <a:xfrm>
            <a:off x="900113" y="260350"/>
            <a:ext cx="7416800" cy="733425"/>
          </a:xfrm>
        </p:spPr>
        <p:txBody>
          <a:bodyPr>
            <a:normAutofit/>
          </a:bodyPr>
          <a:lstStyle/>
          <a:p>
            <a:pPr algn="ctr" eaLnBrk="1" hangingPunct="1"/>
            <a:r>
              <a:rPr lang="ru-RU" sz="3600" b="1" smtClean="0">
                <a:solidFill>
                  <a:srgbClr val="8A2E4E"/>
                </a:solidFill>
                <a:latin typeface="Arial" charset="0"/>
              </a:rPr>
              <a:t>  </a:t>
            </a:r>
            <a:r>
              <a:rPr lang="ru-RU" sz="2800" b="1" smtClean="0">
                <a:solidFill>
                  <a:srgbClr val="8A2E4E"/>
                </a:solidFill>
                <a:latin typeface="Arial" charset="0"/>
              </a:rPr>
              <a:t>Чтобы научиться бегать,</a:t>
            </a:r>
            <a:br>
              <a:rPr lang="ru-RU" sz="2800" b="1" smtClean="0">
                <a:solidFill>
                  <a:srgbClr val="8A2E4E"/>
                </a:solidFill>
                <a:latin typeface="Arial" charset="0"/>
              </a:rPr>
            </a:br>
            <a:r>
              <a:rPr lang="ru-RU" sz="2800" b="1" smtClean="0">
                <a:solidFill>
                  <a:srgbClr val="8A2E4E"/>
                </a:solidFill>
                <a:latin typeface="Arial" charset="0"/>
              </a:rPr>
              <a:t>нужно сначала научиться ходить</a:t>
            </a:r>
          </a:p>
        </p:txBody>
      </p:sp>
      <p:sp>
        <p:nvSpPr>
          <p:cNvPr id="41988" name="Rectangle 3"/>
          <p:cNvSpPr>
            <a:spLocks noGrp="1" noChangeArrowheads="1"/>
          </p:cNvSpPr>
          <p:nvPr>
            <p:ph sz="quarter" idx="1"/>
          </p:nvPr>
        </p:nvSpPr>
        <p:spPr>
          <a:xfrm>
            <a:off x="827088" y="1989138"/>
            <a:ext cx="8137525" cy="4392612"/>
          </a:xfrm>
          <a:noFill/>
        </p:spPr>
        <p:txBody>
          <a:bodyPr/>
          <a:lstStyle/>
          <a:p>
            <a:pPr marL="355600" indent="-355600">
              <a:buFont typeface="Wingdings" pitchFamily="2" charset="2"/>
              <a:buNone/>
            </a:pPr>
            <a:r>
              <a:rPr lang="ru-RU" sz="2200" smtClean="0">
                <a:latin typeface="Verdana" pitchFamily="34" charset="0"/>
              </a:rPr>
              <a:t>1. В чем отличие цикла </a:t>
            </a:r>
            <a:r>
              <a:rPr lang="en-US" sz="2200" smtClean="0">
                <a:latin typeface="Verdana" pitchFamily="34" charset="0"/>
              </a:rPr>
              <a:t>do</a:t>
            </a:r>
            <a:r>
              <a:rPr lang="ru-RU" sz="2200" smtClean="0">
                <a:latin typeface="Verdana" pitchFamily="34" charset="0"/>
              </a:rPr>
              <a:t> .. </a:t>
            </a:r>
            <a:r>
              <a:rPr lang="en-US" sz="2200" smtClean="0">
                <a:latin typeface="Verdana" pitchFamily="34" charset="0"/>
              </a:rPr>
              <a:t>while </a:t>
            </a:r>
            <a:r>
              <a:rPr lang="ru-RU" sz="2200" smtClean="0">
                <a:latin typeface="Verdana" pitchFamily="34" charset="0"/>
              </a:rPr>
              <a:t>от цикла </a:t>
            </a:r>
            <a:r>
              <a:rPr lang="en-US" sz="2200" smtClean="0">
                <a:latin typeface="Verdana" pitchFamily="34" charset="0"/>
              </a:rPr>
              <a:t>while</a:t>
            </a:r>
            <a:r>
              <a:rPr lang="ru-RU" sz="2200" smtClean="0">
                <a:latin typeface="Verdana" pitchFamily="34" charset="0"/>
              </a:rPr>
              <a:t>?  </a:t>
            </a:r>
          </a:p>
          <a:p>
            <a:pPr marL="355600" indent="-355600">
              <a:buFont typeface="Wingdings" pitchFamily="2" charset="2"/>
              <a:buNone/>
            </a:pPr>
            <a:r>
              <a:rPr lang="ru-RU" sz="2200" smtClean="0">
                <a:latin typeface="Verdana" pitchFamily="34" charset="0"/>
              </a:rPr>
              <a:t>2. Можно ли цикл </a:t>
            </a:r>
            <a:r>
              <a:rPr lang="en-US" sz="2200" smtClean="0">
                <a:latin typeface="Verdana" pitchFamily="34" charset="0"/>
              </a:rPr>
              <a:t>for </a:t>
            </a:r>
            <a:r>
              <a:rPr lang="ru-RU" sz="2200" smtClean="0">
                <a:latin typeface="Verdana" pitchFamily="34" charset="0"/>
              </a:rPr>
              <a:t>заменять циклом </a:t>
            </a:r>
            <a:r>
              <a:rPr lang="en-US" sz="2200" smtClean="0">
                <a:latin typeface="Verdana" pitchFamily="34" charset="0"/>
              </a:rPr>
              <a:t>while</a:t>
            </a:r>
            <a:r>
              <a:rPr lang="ru-RU" sz="2200" smtClean="0">
                <a:latin typeface="Verdana" pitchFamily="34" charset="0"/>
              </a:rPr>
              <a:t>? </a:t>
            </a:r>
          </a:p>
          <a:p>
            <a:pPr marL="355600" indent="-355600">
              <a:buFont typeface="Wingdings" pitchFamily="2" charset="2"/>
              <a:buNone/>
            </a:pPr>
            <a:r>
              <a:rPr lang="ru-RU" sz="2200" smtClean="0">
                <a:latin typeface="Verdana" pitchFamily="34" charset="0"/>
              </a:rPr>
              <a:t>3. Какой цикл удобнее использовать для проверки корректности вводимых данных?  </a:t>
            </a:r>
          </a:p>
          <a:p>
            <a:pPr marL="355600" indent="-355600">
              <a:buFont typeface="Wingdings" pitchFamily="2" charset="2"/>
              <a:buNone/>
            </a:pPr>
            <a:r>
              <a:rPr lang="ru-RU" sz="2200" smtClean="0">
                <a:latin typeface="Verdana" pitchFamily="34" charset="0"/>
              </a:rPr>
              <a:t>4. Когда тело цикла заключается в операторные скобки?  </a:t>
            </a:r>
          </a:p>
          <a:p>
            <a:pPr marL="355600" indent="-355600">
              <a:buFont typeface="Wingdings" pitchFamily="2" charset="2"/>
              <a:buNone/>
            </a:pPr>
            <a:r>
              <a:rPr lang="ru-RU" sz="2200" smtClean="0">
                <a:latin typeface="Verdana" pitchFamily="34" charset="0"/>
              </a:rPr>
              <a:t>5. В чем особенности применения оператора цикла </a:t>
            </a:r>
            <a:r>
              <a:rPr lang="en-US" sz="2200" smtClean="0">
                <a:latin typeface="Verdana" pitchFamily="34" charset="0"/>
              </a:rPr>
              <a:t>while</a:t>
            </a:r>
            <a:r>
              <a:rPr lang="ru-RU" sz="2200" smtClean="0">
                <a:latin typeface="Verdana" pitchFamily="34" charset="0"/>
              </a:rPr>
              <a:t>?  </a:t>
            </a:r>
          </a:p>
          <a:p>
            <a:pPr marL="355600" indent="-355600">
              <a:buFont typeface="Wingdings" pitchFamily="2" charset="2"/>
              <a:buNone/>
            </a:pPr>
            <a:r>
              <a:rPr lang="ru-RU" sz="2200" smtClean="0">
                <a:latin typeface="Verdana" pitchFamily="34" charset="0"/>
              </a:rPr>
              <a:t>6. В чем особенности применения оператора цикла </a:t>
            </a:r>
            <a:r>
              <a:rPr lang="en-US" sz="2200" smtClean="0">
                <a:latin typeface="Verdana" pitchFamily="34" charset="0"/>
              </a:rPr>
              <a:t>do </a:t>
            </a:r>
            <a:r>
              <a:rPr lang="ru-RU" sz="2200" smtClean="0">
                <a:latin typeface="Verdana" pitchFamily="34" charset="0"/>
              </a:rPr>
              <a:t>… </a:t>
            </a:r>
            <a:r>
              <a:rPr lang="en-US" sz="2200" smtClean="0">
                <a:latin typeface="Verdana" pitchFamily="34" charset="0"/>
              </a:rPr>
              <a:t>while</a:t>
            </a:r>
            <a:r>
              <a:rPr lang="ru-RU" sz="2200" smtClean="0">
                <a:latin typeface="Verdana" pitchFamily="34" charset="0"/>
              </a:rPr>
              <a:t>?  </a:t>
            </a:r>
          </a:p>
          <a:p>
            <a:pPr marL="355600" indent="-355600">
              <a:buFont typeface="Wingdings" pitchFamily="2" charset="2"/>
              <a:buNone/>
            </a:pPr>
            <a:r>
              <a:rPr lang="ru-RU" sz="2200" smtClean="0">
                <a:latin typeface="Verdana" pitchFamily="34" charset="0"/>
              </a:rPr>
              <a:t>7. Как Вы понимаете эпиграф к занятию?</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22"/>
          <p:cNvSpPr>
            <a:spLocks noGrp="1"/>
          </p:cNvSpPr>
          <p:nvPr>
            <p:ph type="sldNum" sz="quarter" idx="12"/>
          </p:nvPr>
        </p:nvSpPr>
        <p:spPr/>
        <p:txBody>
          <a:bodyPr/>
          <a:lstStyle/>
          <a:p>
            <a:pPr>
              <a:defRPr/>
            </a:pPr>
            <a:fld id="{9281997E-3FF4-4B7F-BAFB-4E26AE7CB274}" type="slidenum">
              <a:rPr lang="ru-RU"/>
              <a:pPr>
                <a:defRPr/>
              </a:pPr>
              <a:t>31</a:t>
            </a:fld>
            <a:endParaRPr lang="ru-RU"/>
          </a:p>
        </p:txBody>
      </p:sp>
      <p:sp>
        <p:nvSpPr>
          <p:cNvPr id="24579" name="Rectangle 3"/>
          <p:cNvSpPr>
            <a:spLocks noGrp="1" noChangeArrowheads="1"/>
          </p:cNvSpPr>
          <p:nvPr>
            <p:ph sz="quarter" idx="1"/>
          </p:nvPr>
        </p:nvSpPr>
        <p:spPr>
          <a:xfrm>
            <a:off x="971550" y="1700213"/>
            <a:ext cx="7632700" cy="4968875"/>
          </a:xfrm>
        </p:spPr>
        <p:txBody>
          <a:bodyPr>
            <a:normAutofit/>
          </a:bodyPr>
          <a:lstStyle/>
          <a:p>
            <a:pPr marL="400050" indent="-400050" algn="ctr" eaLnBrk="1" hangingPunct="1">
              <a:lnSpc>
                <a:spcPct val="80000"/>
              </a:lnSpc>
              <a:buFontTx/>
              <a:buNone/>
            </a:pPr>
            <a:r>
              <a:rPr lang="ru-RU" sz="1300" b="1" smtClean="0">
                <a:solidFill>
                  <a:schemeClr val="hlink"/>
                </a:solidFill>
                <a:latin typeface="Verdana" pitchFamily="34" charset="0"/>
              </a:rPr>
              <a:t>Литература:</a:t>
            </a:r>
          </a:p>
          <a:p>
            <a:pPr marL="400050" indent="-400050" algn="ctr" eaLnBrk="1" hangingPunct="1">
              <a:lnSpc>
                <a:spcPct val="80000"/>
              </a:lnSpc>
              <a:buFontTx/>
              <a:buNone/>
            </a:pPr>
            <a:endParaRPr lang="ru-RU" sz="600" smtClean="0">
              <a:solidFill>
                <a:schemeClr val="hlink"/>
              </a:solidFill>
              <a:latin typeface="Verdana" pitchFamily="34" charset="0"/>
            </a:endParaRPr>
          </a:p>
          <a:p>
            <a:pPr marL="400050" indent="-400050" eaLnBrk="1" hangingPunct="1">
              <a:lnSpc>
                <a:spcPct val="80000"/>
              </a:lnSpc>
              <a:buFontTx/>
              <a:buNone/>
            </a:pPr>
            <a:r>
              <a:rPr lang="ru-RU" sz="1300" smtClean="0">
                <a:latin typeface="Verdana" pitchFamily="34" charset="0"/>
              </a:rPr>
              <a:t>1. Динман М.И. С++. Освой на примерах. — СПб-Петербург, 2006.</a:t>
            </a:r>
          </a:p>
          <a:p>
            <a:pPr marL="400050" indent="-400050" eaLnBrk="1" hangingPunct="1">
              <a:lnSpc>
                <a:spcPct val="80000"/>
              </a:lnSpc>
              <a:buFontTx/>
              <a:buNone/>
            </a:pPr>
            <a:r>
              <a:rPr lang="ru-RU" sz="1300" smtClean="0">
                <a:latin typeface="Verdana" pitchFamily="34" charset="0"/>
              </a:rPr>
              <a:t>3. Культин Н. С/С++ в задачах и примерах. — СПб-Петербург, 2006.</a:t>
            </a:r>
          </a:p>
          <a:p>
            <a:pPr marL="400050" indent="-400050" eaLnBrk="1" hangingPunct="1">
              <a:lnSpc>
                <a:spcPct val="80000"/>
              </a:lnSpc>
              <a:buFontTx/>
              <a:buNone/>
            </a:pPr>
            <a:r>
              <a:rPr lang="ru-RU" sz="1300" smtClean="0">
                <a:latin typeface="Verdana" pitchFamily="34" charset="0"/>
              </a:rPr>
              <a:t>4. Крупняк А.Б. Самоучитель С++. — СПБ.: Питер,</a:t>
            </a:r>
            <a:r>
              <a:rPr lang="ru-RU" sz="1300" smtClean="0">
                <a:latin typeface="Arial" charset="0"/>
              </a:rPr>
              <a:t> 2005.</a:t>
            </a:r>
          </a:p>
          <a:p>
            <a:pPr marL="400050" indent="-400050" eaLnBrk="1" hangingPunct="1">
              <a:lnSpc>
                <a:spcPct val="80000"/>
              </a:lnSpc>
              <a:buFontTx/>
              <a:buChar char=""/>
            </a:pPr>
            <a:endParaRPr lang="ru-RU" sz="1300" smtClean="0">
              <a:latin typeface="Verdana" pitchFamily="34" charset="0"/>
            </a:endParaRPr>
          </a:p>
          <a:p>
            <a:pPr marL="400050" indent="-400050" algn="ctr" eaLnBrk="1" hangingPunct="1">
              <a:lnSpc>
                <a:spcPct val="80000"/>
              </a:lnSpc>
              <a:buFontTx/>
              <a:buNone/>
            </a:pPr>
            <a:r>
              <a:rPr lang="ru-RU" sz="1300" b="1" smtClean="0">
                <a:solidFill>
                  <a:schemeClr val="hlink"/>
                </a:solidFill>
                <a:latin typeface="Verdana" pitchFamily="34" charset="0"/>
              </a:rPr>
              <a:t>Интернет-источники:</a:t>
            </a:r>
          </a:p>
          <a:p>
            <a:pPr marL="400050" indent="-400050" algn="ctr" eaLnBrk="1" hangingPunct="1">
              <a:lnSpc>
                <a:spcPct val="80000"/>
              </a:lnSpc>
              <a:buFontTx/>
              <a:buNone/>
            </a:pPr>
            <a:endParaRPr lang="ru-RU" sz="600" b="1" smtClean="0">
              <a:solidFill>
                <a:schemeClr val="hlink"/>
              </a:solidFill>
              <a:latin typeface="Verdana" pitchFamily="34" charset="0"/>
            </a:endParaRPr>
          </a:p>
          <a:p>
            <a:pPr marL="400050" indent="-400050" eaLnBrk="1" hangingPunct="1">
              <a:lnSpc>
                <a:spcPct val="80000"/>
              </a:lnSpc>
              <a:buFontTx/>
              <a:buNone/>
            </a:pPr>
            <a:r>
              <a:rPr lang="ru-RU" sz="1300" smtClean="0">
                <a:latin typeface="Verdana" pitchFamily="34" charset="0"/>
              </a:rPr>
              <a:t>1. Гущин Д.Д. Задания В2. Оператор присваивания и ветвления. </a:t>
            </a:r>
            <a:r>
              <a:rPr lang="ru-RU" sz="1300" smtClean="0">
                <a:latin typeface="Verdana" pitchFamily="34" charset="0"/>
                <a:hlinkClick r:id="rId2"/>
              </a:rPr>
              <a:t>http://inf.reshuege.ru/test?theme=176</a:t>
            </a:r>
            <a:r>
              <a:rPr lang="ru-RU" sz="1300" smtClean="0">
                <a:latin typeface="Verdana" pitchFamily="34" charset="0"/>
              </a:rPr>
              <a:t> </a:t>
            </a:r>
          </a:p>
          <a:p>
            <a:pPr marL="400050" indent="-400050" eaLnBrk="1" hangingPunct="1">
              <a:lnSpc>
                <a:spcPct val="80000"/>
              </a:lnSpc>
              <a:buFontTx/>
              <a:buNone/>
            </a:pPr>
            <a:r>
              <a:rPr lang="ru-RU" sz="1300" smtClean="0">
                <a:latin typeface="Verdana" pitchFamily="34" charset="0"/>
              </a:rPr>
              <a:t>2. Гущин Д.Д. Задания В5. Анализ программ с циклами. </a:t>
            </a:r>
            <a:r>
              <a:rPr lang="ru-RU" sz="1300" smtClean="0">
                <a:latin typeface="Verdana" pitchFamily="34" charset="0"/>
                <a:hlinkClick r:id="rId2"/>
              </a:rPr>
              <a:t>http://inf.reshuege.ru/test?theme=176</a:t>
            </a:r>
            <a:endParaRPr lang="ru-RU" sz="1300" smtClean="0">
              <a:latin typeface="Verdana" pitchFamily="34" charset="0"/>
            </a:endParaRPr>
          </a:p>
          <a:p>
            <a:pPr marL="400050" indent="-400050" eaLnBrk="1" hangingPunct="1">
              <a:lnSpc>
                <a:spcPct val="80000"/>
              </a:lnSpc>
              <a:buFontTx/>
              <a:buNone/>
            </a:pPr>
            <a:r>
              <a:rPr lang="ru-RU" sz="1300" smtClean="0">
                <a:latin typeface="Verdana" pitchFamily="34" charset="0"/>
              </a:rPr>
              <a:t>3. Калинина Н.А., Костюкова Н.И. Основы программирования на языке С. </a:t>
            </a:r>
            <a:r>
              <a:rPr lang="ru-RU" sz="1300" u="sng" smtClean="0">
                <a:latin typeface="Verdana" pitchFamily="34" charset="0"/>
                <a:hlinkClick r:id="rId3"/>
              </a:rPr>
              <a:t>http://www.intuit.ru/department/pl/c/1/1.html</a:t>
            </a:r>
            <a:r>
              <a:rPr lang="ru-RU" sz="1300" u="sng" smtClean="0">
                <a:latin typeface="Verdana" pitchFamily="34" charset="0"/>
              </a:rPr>
              <a:t> </a:t>
            </a:r>
          </a:p>
          <a:p>
            <a:pPr marL="400050" indent="-400050" eaLnBrk="1" hangingPunct="1">
              <a:lnSpc>
                <a:spcPct val="80000"/>
              </a:lnSpc>
              <a:buFontTx/>
              <a:buNone/>
            </a:pPr>
            <a:r>
              <a:rPr lang="ru-RU" sz="1300" smtClean="0">
                <a:latin typeface="Verdana" pitchFamily="34" charset="0"/>
              </a:rPr>
              <a:t>4. Основы программирования для начинающих. </a:t>
            </a:r>
            <a:r>
              <a:rPr lang="ru-RU" sz="1300" smtClean="0">
                <a:latin typeface="Verdana" pitchFamily="34" charset="0"/>
                <a:hlinkClick r:id="rId4"/>
              </a:rPr>
              <a:t>http://iguania.ru/</a:t>
            </a:r>
            <a:r>
              <a:rPr lang="ru-RU" sz="1300" smtClean="0">
                <a:latin typeface="Verdana" pitchFamily="34" charset="0"/>
              </a:rPr>
              <a:t>        </a:t>
            </a:r>
          </a:p>
          <a:p>
            <a:pPr marL="400050" indent="-400050" eaLnBrk="1" hangingPunct="1">
              <a:lnSpc>
                <a:spcPct val="80000"/>
              </a:lnSpc>
              <a:buFontTx/>
              <a:buNone/>
            </a:pPr>
            <a:r>
              <a:rPr lang="ru-RU" sz="1300" smtClean="0">
                <a:latin typeface="Verdana" pitchFamily="34" charset="0"/>
              </a:rPr>
              <a:t>5. Поляков К.Ю. Программирование на языке Си. </a:t>
            </a:r>
            <a:r>
              <a:rPr lang="ru-RU" sz="1300" u="sng" smtClean="0">
                <a:latin typeface="Verdana" pitchFamily="34" charset="0"/>
                <a:hlinkClick r:id="rId5"/>
              </a:rPr>
              <a:t>http://kpolyakov.narod.ru/school/c.htm</a:t>
            </a:r>
            <a:r>
              <a:rPr lang="ru-RU" sz="1300" u="sng" smtClean="0">
                <a:latin typeface="Verdana" pitchFamily="34" charset="0"/>
              </a:rPr>
              <a:t>.</a:t>
            </a:r>
          </a:p>
          <a:p>
            <a:pPr marL="400050" indent="-400050" eaLnBrk="1" hangingPunct="1">
              <a:lnSpc>
                <a:spcPct val="80000"/>
              </a:lnSpc>
              <a:buFontTx/>
              <a:buNone/>
            </a:pPr>
            <a:r>
              <a:rPr lang="ru-RU" sz="1300" smtClean="0">
                <a:latin typeface="Verdana" pitchFamily="34" charset="0"/>
              </a:rPr>
              <a:t>6. Поляков К.Ю. Задания В2. Оператор присваивания и ветвления. </a:t>
            </a:r>
            <a:r>
              <a:rPr lang="ru-RU" sz="1300" smtClean="0">
                <a:latin typeface="Verdana" pitchFamily="34" charset="0"/>
                <a:hlinkClick r:id="rId6"/>
              </a:rPr>
              <a:t>http://kpolyakov.narod.ru/school/ege.htm/</a:t>
            </a:r>
            <a:r>
              <a:rPr lang="ru-RU" sz="1300" smtClean="0">
                <a:latin typeface="Verdana" pitchFamily="34" charset="0"/>
              </a:rPr>
              <a:t> </a:t>
            </a:r>
          </a:p>
          <a:p>
            <a:pPr marL="400050" indent="-400050" eaLnBrk="1" hangingPunct="1">
              <a:lnSpc>
                <a:spcPct val="80000"/>
              </a:lnSpc>
              <a:buFontTx/>
              <a:buNone/>
            </a:pPr>
            <a:r>
              <a:rPr lang="ru-RU" sz="1300" smtClean="0">
                <a:latin typeface="Verdana" pitchFamily="34" charset="0"/>
              </a:rPr>
              <a:t>7. Поляков К.Ю. Задания В5. Анализ программ с циклами. </a:t>
            </a:r>
            <a:r>
              <a:rPr lang="ru-RU" sz="1300" smtClean="0">
                <a:latin typeface="Verdana" pitchFamily="34" charset="0"/>
                <a:hlinkClick r:id="rId6"/>
              </a:rPr>
              <a:t>http://kpolyakov.narod.ru/school/ege.htm/</a:t>
            </a:r>
            <a:r>
              <a:rPr lang="ru-RU" sz="1300" smtClean="0">
                <a:latin typeface="Verdana" pitchFamily="34" charset="0"/>
              </a:rPr>
              <a:t> </a:t>
            </a:r>
          </a:p>
          <a:p>
            <a:pPr marL="400050" indent="-400050" eaLnBrk="1" hangingPunct="1">
              <a:lnSpc>
                <a:spcPct val="80000"/>
              </a:lnSpc>
              <a:buFontTx/>
              <a:buNone/>
            </a:pPr>
            <a:r>
              <a:rPr lang="ru-RU" sz="1300" smtClean="0">
                <a:latin typeface="Verdana" pitchFamily="34" charset="0"/>
              </a:rPr>
              <a:t> </a:t>
            </a:r>
          </a:p>
        </p:txBody>
      </p:sp>
      <p:pic>
        <p:nvPicPr>
          <p:cNvPr id="43014" name="Picture 5" descr="P5"/>
          <p:cNvPicPr>
            <a:picLocks noChangeAspect="1" noChangeArrowheads="1" noCrop="1"/>
          </p:cNvPicPr>
          <p:nvPr/>
        </p:nvPicPr>
        <p:blipFill>
          <a:blip r:embed="rId7" cstate="email"/>
          <a:srcRect/>
          <a:stretch>
            <a:fillRect/>
          </a:stretch>
        </p:blipFill>
        <p:spPr bwMode="auto">
          <a:xfrm>
            <a:off x="250825" y="476250"/>
            <a:ext cx="720725" cy="649288"/>
          </a:xfrm>
          <a:prstGeom prst="rect">
            <a:avLst/>
          </a:prstGeom>
          <a:noFill/>
          <a:ln w="9525">
            <a:noFill/>
            <a:miter lim="800000"/>
            <a:headEnd/>
            <a:tailEnd/>
          </a:ln>
        </p:spPr>
      </p:pic>
      <p:sp>
        <p:nvSpPr>
          <p:cNvPr id="11266" name="Текст 2"/>
          <p:cNvSpPr>
            <a:spLocks/>
          </p:cNvSpPr>
          <p:nvPr/>
        </p:nvSpPr>
        <p:spPr bwMode="auto">
          <a:xfrm>
            <a:off x="684213" y="260350"/>
            <a:ext cx="8208962" cy="873125"/>
          </a:xfrm>
          <a:prstGeom prst="rect">
            <a:avLst/>
          </a:prstGeom>
          <a:noFill/>
          <a:ln w="9525">
            <a:noFill/>
            <a:miter lim="800000"/>
            <a:headEnd/>
            <a:tailEnd/>
          </a:ln>
        </p:spPr>
        <p:txBody>
          <a:bodyPr anchor="ctr"/>
          <a:lstStyle/>
          <a:p>
            <a:pPr algn="ctr"/>
            <a:r>
              <a:rPr lang="ru-RU" sz="2800" b="1">
                <a:solidFill>
                  <a:srgbClr val="8A2E4E"/>
                </a:solidFill>
                <a:latin typeface="Arial" charset="0"/>
              </a:rPr>
              <a:t>Материалы для самоподготовки и самообразования</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Номер слайда 22"/>
          <p:cNvSpPr>
            <a:spLocks noGrp="1"/>
          </p:cNvSpPr>
          <p:nvPr>
            <p:ph type="sldNum" sz="quarter" idx="12"/>
          </p:nvPr>
        </p:nvSpPr>
        <p:spPr/>
        <p:txBody>
          <a:bodyPr>
            <a:normAutofit fontScale="85000" lnSpcReduction="20000"/>
          </a:bodyPr>
          <a:lstStyle/>
          <a:p>
            <a:pPr>
              <a:defRPr/>
            </a:pPr>
            <a:fld id="{C0EF6C71-30DB-413A-AA50-231F1310DBF7}" type="slidenum">
              <a:rPr lang="ru-RU"/>
              <a:pPr>
                <a:defRPr/>
              </a:pPr>
              <a:t>4</a:t>
            </a:fld>
            <a:endParaRPr lang="ru-RU"/>
          </a:p>
        </p:txBody>
      </p:sp>
      <p:sp>
        <p:nvSpPr>
          <p:cNvPr id="16386" name="Rectangle 2"/>
          <p:cNvSpPr>
            <a:spLocks noGrp="1" noChangeArrowheads="1"/>
          </p:cNvSpPr>
          <p:nvPr>
            <p:ph type="title"/>
          </p:nvPr>
        </p:nvSpPr>
        <p:spPr>
          <a:xfrm>
            <a:off x="935038" y="476250"/>
            <a:ext cx="7958137" cy="563563"/>
          </a:xfrm>
        </p:spPr>
        <p:txBody>
          <a:bodyPr/>
          <a:lstStyle/>
          <a:p>
            <a:pPr algn="ctr" eaLnBrk="1" hangingPunct="1"/>
            <a:r>
              <a:rPr lang="ru-RU" sz="2400" b="1" smtClean="0">
                <a:solidFill>
                  <a:srgbClr val="8A2E4E"/>
                </a:solidFill>
                <a:latin typeface="Arial" charset="0"/>
              </a:rPr>
              <a:t>Задание 1.1. Устный опрос</a:t>
            </a:r>
          </a:p>
        </p:txBody>
      </p:sp>
      <p:graphicFrame>
        <p:nvGraphicFramePr>
          <p:cNvPr id="16654" name="Group 270"/>
          <p:cNvGraphicFramePr>
            <a:graphicFrameLocks noGrp="1"/>
          </p:cNvGraphicFramePr>
          <p:nvPr/>
        </p:nvGraphicFramePr>
        <p:xfrm>
          <a:off x="755650" y="1844675"/>
          <a:ext cx="7920038" cy="4599051"/>
        </p:xfrm>
        <a:graphic>
          <a:graphicData uri="http://schemas.openxmlformats.org/drawingml/2006/table">
            <a:tbl>
              <a:tblPr/>
              <a:tblGrid>
                <a:gridCol w="4879975"/>
                <a:gridCol w="3040063"/>
              </a:tblGrid>
              <a:tr h="677863">
                <a:tc>
                  <a:txBody>
                    <a:bodyPr/>
                    <a:lstStyle/>
                    <a:p>
                      <a:pPr marL="266700" marR="0" lvl="0" indent="-266700" algn="l" defTabSz="914400" rtl="0" eaLnBrk="1" fontAlgn="base" latinLnBrk="0" hangingPunct="1">
                        <a:lnSpc>
                          <a:spcPct val="80000"/>
                        </a:lnSpc>
                        <a:spcBef>
                          <a:spcPts val="700"/>
                        </a:spcBef>
                        <a:spcAft>
                          <a:spcPct val="0"/>
                        </a:spcAft>
                        <a:buClr>
                          <a:schemeClr val="accent2"/>
                        </a:buClr>
                        <a:buSzPct val="60000"/>
                        <a:buFontTx/>
                        <a:buNone/>
                        <a:tabLst/>
                      </a:pPr>
                      <a:r>
                        <a:rPr kumimoji="0" lang="ru-RU" sz="1400" b="0" i="0" u="none" strike="noStrike" cap="none" normalizeH="0" baseline="0" smtClean="0">
                          <a:ln>
                            <a:noFill/>
                          </a:ln>
                          <a:solidFill>
                            <a:schemeClr val="tx1"/>
                          </a:solidFill>
                          <a:effectLst/>
                          <a:latin typeface="Verdana" pitchFamily="34" charset="0"/>
                        </a:rPr>
                        <a:t>1. Какие числа называются натуральными?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Натуральными числами называются числа, полученные при счете.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76275">
                <a:tc>
                  <a:txBody>
                    <a:bodyPr/>
                    <a:lstStyle/>
                    <a:p>
                      <a:pPr marL="266700" marR="0" lvl="0" indent="-266700" algn="l" defTabSz="914400" rtl="0" eaLnBrk="1" fontAlgn="base" latinLnBrk="0" hangingPunct="1">
                        <a:lnSpc>
                          <a:spcPct val="80000"/>
                        </a:lnSpc>
                        <a:spcBef>
                          <a:spcPts val="700"/>
                        </a:spcBef>
                        <a:spcAft>
                          <a:spcPct val="0"/>
                        </a:spcAft>
                        <a:buClr>
                          <a:schemeClr val="accent2"/>
                        </a:buClr>
                        <a:buSzPct val="60000"/>
                        <a:buFontTx/>
                        <a:buNone/>
                        <a:tabLst/>
                      </a:pPr>
                      <a:r>
                        <a:rPr kumimoji="0" lang="ru-RU" sz="1400" b="0" i="0" u="none" strike="noStrike" cap="none" normalizeH="0" baseline="0" smtClean="0">
                          <a:ln>
                            <a:noFill/>
                          </a:ln>
                          <a:solidFill>
                            <a:schemeClr val="tx1"/>
                          </a:solidFill>
                          <a:effectLst/>
                          <a:latin typeface="Verdana" pitchFamily="34" charset="0"/>
                        </a:rPr>
                        <a:t>2. Какие числа называются целыми?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Verdana" pitchFamily="34" charset="0"/>
                        </a:rPr>
                        <a:t>Целыми числами называются натуральные числа, им противоположные и ноль.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77863">
                <a:tc>
                  <a:txBody>
                    <a:bodyPr/>
                    <a:lstStyle/>
                    <a:p>
                      <a:pPr marL="266700" marR="0" lvl="0" indent="-266700" algn="l" defTabSz="914400" rtl="0" eaLnBrk="1" fontAlgn="base" latinLnBrk="0" hangingPunct="1">
                        <a:lnSpc>
                          <a:spcPct val="80000"/>
                        </a:lnSpc>
                        <a:spcBef>
                          <a:spcPts val="700"/>
                        </a:spcBef>
                        <a:spcAft>
                          <a:spcPct val="0"/>
                        </a:spcAft>
                        <a:buClr>
                          <a:schemeClr val="accent2"/>
                        </a:buClr>
                        <a:buSzPct val="60000"/>
                        <a:buFontTx/>
                        <a:buNone/>
                        <a:tabLst/>
                      </a:pPr>
                      <a:endParaRPr kumimoji="0" lang="ru-RU" sz="1400" b="0" i="0" u="none" strike="noStrike" cap="none" normalizeH="0" baseline="0" smtClean="0">
                        <a:ln>
                          <a:noFill/>
                        </a:ln>
                        <a:solidFill>
                          <a:schemeClr val="tx1"/>
                        </a:solidFill>
                        <a:effectLst/>
                        <a:latin typeface="Verdana" pitchFamily="34" charset="0"/>
                      </a:endParaRPr>
                    </a:p>
                    <a:p>
                      <a:pPr marL="266700" marR="0" lvl="0" indent="-266700" algn="l" defTabSz="914400" rtl="0" eaLnBrk="1" fontAlgn="base" latinLnBrk="0" hangingPunct="1">
                        <a:lnSpc>
                          <a:spcPct val="80000"/>
                        </a:lnSpc>
                        <a:spcBef>
                          <a:spcPts val="700"/>
                        </a:spcBef>
                        <a:spcAft>
                          <a:spcPct val="0"/>
                        </a:spcAft>
                        <a:buClr>
                          <a:schemeClr val="accent2"/>
                        </a:buClr>
                        <a:buSzPct val="60000"/>
                        <a:buFontTx/>
                        <a:buNone/>
                        <a:tabLst/>
                      </a:pPr>
                      <a:r>
                        <a:rPr kumimoji="0" lang="ru-RU" sz="1400" b="0" i="0" u="none" strike="noStrike" cap="none" normalizeH="0" baseline="0" smtClean="0">
                          <a:ln>
                            <a:noFill/>
                          </a:ln>
                          <a:solidFill>
                            <a:schemeClr val="tx1"/>
                          </a:solidFill>
                          <a:effectLst/>
                          <a:latin typeface="Verdana" pitchFamily="34" charset="0"/>
                        </a:rPr>
                        <a:t>3. Какие числа называются вещественными?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ts val="700"/>
                        </a:spcBef>
                        <a:spcAft>
                          <a:spcPct val="0"/>
                        </a:spcAft>
                        <a:buClr>
                          <a:schemeClr val="accent2"/>
                        </a:buClr>
                        <a:buSzPct val="60000"/>
                        <a:buFontTx/>
                        <a:buNone/>
                        <a:tabLst/>
                      </a:pPr>
                      <a:endParaRPr kumimoji="0" lang="ru-RU" sz="14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80000"/>
                        </a:lnSpc>
                        <a:spcBef>
                          <a:spcPts val="700"/>
                        </a:spcBef>
                        <a:spcAft>
                          <a:spcPct val="0"/>
                        </a:spcAft>
                        <a:buClr>
                          <a:schemeClr val="accent2"/>
                        </a:buClr>
                        <a:buSzPct val="60000"/>
                        <a:buFontTx/>
                        <a:buNone/>
                        <a:tabLst/>
                      </a:pPr>
                      <a:r>
                        <a:rPr kumimoji="0" lang="ru-RU" sz="1400" b="0" i="0" u="none" strike="noStrike" cap="none" normalizeH="0" baseline="0" smtClean="0">
                          <a:ln>
                            <a:noFill/>
                          </a:ln>
                          <a:solidFill>
                            <a:schemeClr val="tx1"/>
                          </a:solidFill>
                          <a:effectLst/>
                          <a:latin typeface="Verdana" pitchFamily="34" charset="0"/>
                        </a:rPr>
                        <a:t>Вещественными/рациональными называются числа вида </a:t>
                      </a:r>
                      <a:r>
                        <a:rPr kumimoji="0" lang="en-US" sz="1400" b="0" i="0" u="none" strike="noStrike" cap="none" normalizeH="0" baseline="0" smtClean="0">
                          <a:ln>
                            <a:noFill/>
                          </a:ln>
                          <a:solidFill>
                            <a:schemeClr val="tx1"/>
                          </a:solidFill>
                          <a:effectLst/>
                          <a:latin typeface="Verdana" pitchFamily="34" charset="0"/>
                        </a:rPr>
                        <a:t>p/g</a:t>
                      </a:r>
                      <a:r>
                        <a:rPr kumimoji="0" lang="ru-RU" sz="1400" b="0" i="0" u="none" strike="noStrike" cap="none" normalizeH="0" baseline="0" smtClean="0">
                          <a:ln>
                            <a:noFill/>
                          </a:ln>
                          <a:solidFill>
                            <a:schemeClr val="tx1"/>
                          </a:solidFill>
                          <a:effectLst/>
                          <a:latin typeface="Verdana" pitchFamily="34" charset="0"/>
                        </a:rPr>
                        <a:t>, </a:t>
                      </a:r>
                      <a:r>
                        <a:rPr kumimoji="0" lang="en-US" sz="1400" b="0" i="0" u="none" strike="noStrike" cap="none" normalizeH="0" baseline="0" smtClean="0">
                          <a:ln>
                            <a:noFill/>
                          </a:ln>
                          <a:solidFill>
                            <a:schemeClr val="tx1"/>
                          </a:solidFill>
                          <a:effectLst/>
                          <a:latin typeface="Verdana" pitchFamily="34" charset="0"/>
                        </a:rPr>
                        <a:t>p – </a:t>
                      </a:r>
                      <a:r>
                        <a:rPr kumimoji="0" lang="ru-RU" sz="1400" b="0" i="0" u="none" strike="noStrike" cap="none" normalizeH="0" baseline="0" smtClean="0">
                          <a:ln>
                            <a:noFill/>
                          </a:ln>
                          <a:solidFill>
                            <a:schemeClr val="tx1"/>
                          </a:solidFill>
                          <a:effectLst/>
                          <a:latin typeface="Verdana" pitchFamily="34" charset="0"/>
                        </a:rPr>
                        <a:t>целое число, </a:t>
                      </a:r>
                      <a:r>
                        <a:rPr kumimoji="0" lang="en-US" sz="1400" b="0" i="0" u="none" strike="noStrike" cap="none" normalizeH="0" baseline="0" smtClean="0">
                          <a:ln>
                            <a:noFill/>
                          </a:ln>
                          <a:solidFill>
                            <a:schemeClr val="tx1"/>
                          </a:solidFill>
                          <a:effectLst/>
                          <a:latin typeface="Verdana" pitchFamily="34" charset="0"/>
                        </a:rPr>
                        <a:t>g – </a:t>
                      </a:r>
                      <a:r>
                        <a:rPr kumimoji="0" lang="ru-RU" sz="1400" b="0" i="0" u="none" strike="noStrike" cap="none" normalizeH="0" baseline="0" smtClean="0">
                          <a:ln>
                            <a:noFill/>
                          </a:ln>
                          <a:solidFill>
                            <a:schemeClr val="tx1"/>
                          </a:solidFill>
                          <a:effectLst/>
                          <a:latin typeface="Verdana" pitchFamily="34" charset="0"/>
                        </a:rPr>
                        <a:t>натуральное число.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63575">
                <a:tc>
                  <a:txBody>
                    <a:bodyPr/>
                    <a:lstStyle/>
                    <a:p>
                      <a:pPr marL="266700" marR="0" lvl="0" indent="-266700" algn="l" defTabSz="914400" rtl="0" eaLnBrk="1" fontAlgn="base" latinLnBrk="0" hangingPunct="1">
                        <a:lnSpc>
                          <a:spcPct val="80000"/>
                        </a:lnSpc>
                        <a:spcBef>
                          <a:spcPts val="700"/>
                        </a:spcBef>
                        <a:spcAft>
                          <a:spcPct val="0"/>
                        </a:spcAft>
                        <a:buClr>
                          <a:schemeClr val="accent2"/>
                        </a:buClr>
                        <a:buSzPct val="60000"/>
                        <a:buFontTx/>
                        <a:buNone/>
                        <a:tabLst/>
                      </a:pPr>
                      <a:r>
                        <a:rPr kumimoji="0" lang="en-US" sz="1400" b="0" i="0" u="none" strike="noStrike" cap="none" normalizeH="0" baseline="0" smtClean="0">
                          <a:ln>
                            <a:noFill/>
                          </a:ln>
                          <a:solidFill>
                            <a:schemeClr val="tx1"/>
                          </a:solidFill>
                          <a:effectLst/>
                          <a:latin typeface="Verdana" pitchFamily="34" charset="0"/>
                        </a:rPr>
                        <a:t>4.</a:t>
                      </a:r>
                      <a:r>
                        <a:rPr kumimoji="0" lang="ru-RU" sz="1400" b="0" i="0" u="none" strike="noStrike" cap="none" normalizeH="0" baseline="0" smtClean="0">
                          <a:ln>
                            <a:noFill/>
                          </a:ln>
                          <a:solidFill>
                            <a:schemeClr val="tx1"/>
                          </a:solidFill>
                          <a:effectLst/>
                          <a:latin typeface="Verdana" pitchFamily="34" charset="0"/>
                        </a:rPr>
                        <a:t> Как описывается целый тип данных в языке программирования  С/С</a:t>
                      </a:r>
                      <a:r>
                        <a:rPr kumimoji="0" lang="en-US" sz="1400" b="0" i="0" u="none" strike="noStrike" cap="none" normalizeH="0" baseline="0" smtClean="0">
                          <a:ln>
                            <a:noFill/>
                          </a:ln>
                          <a:solidFill>
                            <a:schemeClr val="tx1"/>
                          </a:solidFill>
                          <a:effectLst/>
                          <a:latin typeface="Verdana" pitchFamily="34" charset="0"/>
                        </a:rPr>
                        <a:t>++</a:t>
                      </a:r>
                      <a:r>
                        <a:rPr kumimoji="0" lang="ru-RU" sz="14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0000"/>
                        </a:lnSpc>
                        <a:spcBef>
                          <a:spcPts val="700"/>
                        </a:spcBef>
                        <a:spcAft>
                          <a:spcPct val="0"/>
                        </a:spcAft>
                        <a:buClr>
                          <a:schemeClr val="accent2"/>
                        </a:buClr>
                        <a:buSzPct val="60000"/>
                        <a:buFontTx/>
                        <a:buNone/>
                        <a:tabLst/>
                      </a:pPr>
                      <a:r>
                        <a:rPr kumimoji="0" lang="ru-RU" sz="1400" b="0" i="0" u="none" strike="noStrike" cap="none" normalizeH="0" baseline="0" smtClean="0">
                          <a:ln>
                            <a:noFill/>
                          </a:ln>
                          <a:solidFill>
                            <a:schemeClr val="tx1"/>
                          </a:solidFill>
                          <a:effectLst/>
                          <a:latin typeface="Verdana" pitchFamily="34" charset="0"/>
                        </a:rPr>
                        <a:t> </a:t>
                      </a:r>
                      <a:r>
                        <a:rPr kumimoji="0" lang="en-US" sz="1400" b="0" i="0" u="none" strike="noStrike" cap="none" normalizeH="0" baseline="0" smtClean="0">
                          <a:ln>
                            <a:noFill/>
                          </a:ln>
                          <a:solidFill>
                            <a:schemeClr val="tx1"/>
                          </a:solidFill>
                          <a:effectLst/>
                          <a:latin typeface="Verdana" pitchFamily="34" charset="0"/>
                        </a:rPr>
                        <a:t>int, long int.</a:t>
                      </a:r>
                      <a:endParaRPr kumimoji="0" lang="ru-RU"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76275">
                <a:tc>
                  <a:txBody>
                    <a:bodyPr/>
                    <a:lstStyle/>
                    <a:p>
                      <a:pPr marL="266700" marR="0" lvl="0" indent="-266700" algn="l" defTabSz="914400" rtl="0" eaLnBrk="1" fontAlgn="base" latinLnBrk="0" hangingPunct="1">
                        <a:lnSpc>
                          <a:spcPct val="70000"/>
                        </a:lnSpc>
                        <a:spcBef>
                          <a:spcPts val="100"/>
                        </a:spcBef>
                        <a:spcAft>
                          <a:spcPct val="0"/>
                        </a:spcAft>
                        <a:buClr>
                          <a:schemeClr val="accent2"/>
                        </a:buClr>
                        <a:buSzPct val="60000"/>
                        <a:buFontTx/>
                        <a:buNone/>
                        <a:tabLst/>
                      </a:pPr>
                      <a:r>
                        <a:rPr kumimoji="0" lang="en-US" sz="1400" b="0" i="0" u="none" strike="noStrike" cap="none" normalizeH="0" baseline="0" smtClean="0">
                          <a:ln>
                            <a:noFill/>
                          </a:ln>
                          <a:solidFill>
                            <a:schemeClr val="tx1"/>
                          </a:solidFill>
                          <a:effectLst/>
                          <a:latin typeface="Verdana" pitchFamily="34" charset="0"/>
                        </a:rPr>
                        <a:t>5. </a:t>
                      </a:r>
                      <a:r>
                        <a:rPr kumimoji="0" lang="ru-RU" sz="1400" b="0" i="0" u="none" strike="noStrike" cap="none" normalizeH="0" baseline="0" smtClean="0">
                          <a:ln>
                            <a:noFill/>
                          </a:ln>
                          <a:solidFill>
                            <a:schemeClr val="tx1"/>
                          </a:solidFill>
                          <a:effectLst/>
                          <a:latin typeface="Verdana" pitchFamily="34" charset="0"/>
                        </a:rPr>
                        <a:t>Как описывается вещественный тип данных в языке программирования  С/С++?</a:t>
                      </a:r>
                      <a:r>
                        <a:rPr kumimoji="0" lang="ru-RU" sz="2500" b="0" i="0" u="none" strike="noStrike" cap="none" normalizeH="0" baseline="0" smtClean="0">
                          <a:ln>
                            <a:noFill/>
                          </a:ln>
                          <a:solidFill>
                            <a:schemeClr val="tx1"/>
                          </a:solidFill>
                          <a:effectLst/>
                          <a:latin typeface="Calibri" pitchFamily="34" charset="0"/>
                        </a:rPr>
                        <a:t> </a:t>
                      </a:r>
                      <a:endParaRPr kumimoji="0" lang="en-US" sz="1400" b="0" i="0" u="none" strike="noStrike" cap="none" normalizeH="0" baseline="0" smtClean="0">
                        <a:ln>
                          <a:noFill/>
                        </a:ln>
                        <a:solidFill>
                          <a:schemeClr val="tx1"/>
                        </a:solidFill>
                        <a:effectLst/>
                        <a:latin typeface="Verdana" pitchFamily="34" charset="0"/>
                      </a:endParaRPr>
                    </a:p>
                    <a:p>
                      <a:pPr marL="266700" marR="0" lvl="0" indent="-266700" algn="r" defTabSz="914400" rtl="0" eaLnBrk="1" fontAlgn="base" latinLnBrk="0" hangingPunct="1">
                        <a:lnSpc>
                          <a:spcPct val="80000"/>
                        </a:lnSpc>
                        <a:spcBef>
                          <a:spcPts val="700"/>
                        </a:spcBef>
                        <a:spcAft>
                          <a:spcPct val="0"/>
                        </a:spcAft>
                        <a:buClr>
                          <a:schemeClr val="accent2"/>
                        </a:buClr>
                        <a:buSzPct val="60000"/>
                        <a:buFontTx/>
                        <a:buNone/>
                        <a:tabLst/>
                      </a:pPr>
                      <a:endParaRPr kumimoji="0" lang="ru-RU"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1400" b="0" i="0" u="none" strike="noStrike" cap="none" normalizeH="0" baseline="0" smtClean="0">
                          <a:ln>
                            <a:noFill/>
                          </a:ln>
                          <a:solidFill>
                            <a:schemeClr val="tx1"/>
                          </a:solidFill>
                          <a:effectLst/>
                          <a:latin typeface="Arial" charset="0"/>
                        </a:rPr>
                        <a:t> </a:t>
                      </a:r>
                      <a:r>
                        <a:rPr kumimoji="0" lang="en-US" sz="1400" b="0" i="0" u="none" strike="noStrike" cap="none" normalizeH="0" baseline="0" smtClean="0">
                          <a:ln>
                            <a:noFill/>
                          </a:ln>
                          <a:solidFill>
                            <a:schemeClr val="tx1"/>
                          </a:solidFill>
                          <a:effectLst/>
                          <a:latin typeface="Verdana" pitchFamily="34" charset="0"/>
                        </a:rPr>
                        <a:t>float, double</a:t>
                      </a:r>
                      <a:r>
                        <a:rPr kumimoji="0" lang="en-US" sz="1400" b="0" i="0" u="none" strike="noStrike" cap="none" normalizeH="0" baseline="0" smtClean="0">
                          <a:ln>
                            <a:noFill/>
                          </a:ln>
                          <a:solidFill>
                            <a:schemeClr val="tx1"/>
                          </a:solidFill>
                          <a:effectLst/>
                          <a:latin typeface="Arial" charset="0"/>
                        </a:rPr>
                        <a:t>.</a:t>
                      </a: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63575">
                <a:tc>
                  <a:txBody>
                    <a:bodyPr/>
                    <a:lstStyle/>
                    <a:p>
                      <a:pPr marL="0" marR="0" lvl="0" indent="0" algn="l" defTabSz="914400" rtl="0" eaLnBrk="1" fontAlgn="base" latinLnBrk="0" hangingPunct="1">
                        <a:lnSpc>
                          <a:spcPct val="80000"/>
                        </a:lnSpc>
                        <a:spcBef>
                          <a:spcPts val="700"/>
                        </a:spcBef>
                        <a:spcAft>
                          <a:spcPct val="0"/>
                        </a:spcAft>
                        <a:buClr>
                          <a:schemeClr val="accent2"/>
                        </a:buClr>
                        <a:buSzPct val="60000"/>
                        <a:buFontTx/>
                        <a:buNone/>
                        <a:tabLst/>
                      </a:pPr>
                      <a:endParaRPr kumimoji="0" lang="ru-RU" sz="500" b="0" i="0"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80000"/>
                        </a:lnSpc>
                        <a:spcBef>
                          <a:spcPts val="700"/>
                        </a:spcBef>
                        <a:spcAft>
                          <a:spcPct val="0"/>
                        </a:spcAft>
                        <a:buClr>
                          <a:schemeClr val="accent2"/>
                        </a:buClr>
                        <a:buSzPct val="60000"/>
                        <a:buFontTx/>
                        <a:buNone/>
                        <a:tabLst/>
                      </a:pPr>
                      <a:r>
                        <a:rPr kumimoji="0" lang="ru-RU" sz="1400" b="0" i="0" u="none" strike="noStrike" cap="none" normalizeH="0" baseline="0" smtClean="0">
                          <a:ln>
                            <a:noFill/>
                          </a:ln>
                          <a:solidFill>
                            <a:schemeClr val="tx1"/>
                          </a:solidFill>
                          <a:effectLst/>
                          <a:latin typeface="Verdana" pitchFamily="34" charset="0"/>
                        </a:rPr>
                        <a:t>6. </a:t>
                      </a:r>
                      <a:r>
                        <a:rPr kumimoji="0" lang="en-US" sz="1400" b="0" i="0" u="none" strike="noStrike" cap="none" normalizeH="0" baseline="0" smtClean="0">
                          <a:ln>
                            <a:noFill/>
                          </a:ln>
                          <a:solidFill>
                            <a:schemeClr val="tx1"/>
                          </a:solidFill>
                          <a:effectLst/>
                          <a:latin typeface="Verdana" pitchFamily="34" charset="0"/>
                        </a:rPr>
                        <a:t> </a:t>
                      </a:r>
                      <a:r>
                        <a:rPr kumimoji="0" lang="ru-RU" sz="1400" b="0" i="0" u="none" strike="noStrike" cap="none" normalizeH="0" baseline="0" smtClean="0">
                          <a:ln>
                            <a:noFill/>
                          </a:ln>
                          <a:solidFill>
                            <a:schemeClr val="tx1"/>
                          </a:solidFill>
                          <a:effectLst/>
                          <a:latin typeface="Verdana" pitchFamily="34" charset="0"/>
                        </a:rPr>
                        <a:t>Конструкции, реализующие циклы в С/С++?</a:t>
                      </a:r>
                    </a:p>
                    <a:p>
                      <a:pPr marL="0" marR="0" lvl="0" indent="0" algn="r" defTabSz="914400" rtl="0" eaLnBrk="1" fontAlgn="base" latinLnBrk="0" hangingPunct="1">
                        <a:lnSpc>
                          <a:spcPct val="80000"/>
                        </a:lnSpc>
                        <a:spcBef>
                          <a:spcPts val="700"/>
                        </a:spcBef>
                        <a:spcAft>
                          <a:spcPct val="0"/>
                        </a:spcAft>
                        <a:buClr>
                          <a:schemeClr val="accent2"/>
                        </a:buClr>
                        <a:buSzPct val="60000"/>
                        <a:buFontTx/>
                        <a:buNone/>
                        <a:tabLst/>
                      </a:pPr>
                      <a:endParaRPr kumimoji="0" lang="ru-RU"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ru-RU" sz="1400" b="0" i="0" u="none" strike="noStrike" cap="none" normalizeH="0" baseline="0" smtClean="0">
                          <a:ln>
                            <a:noFill/>
                          </a:ln>
                          <a:solidFill>
                            <a:schemeClr val="tx1"/>
                          </a:solidFill>
                          <a:effectLst/>
                          <a:latin typeface="Arial" charset="0"/>
                        </a:rPr>
                        <a:t>Цикл с параметром и условные циклы</a:t>
                      </a:r>
                      <a:r>
                        <a:rPr kumimoji="0" lang="en-US" sz="1400" b="0" i="0" u="none" strike="noStrike" cap="none" normalizeH="0" baseline="0" smtClean="0">
                          <a:ln>
                            <a:noFill/>
                          </a:ln>
                          <a:solidFill>
                            <a:schemeClr val="tx1"/>
                          </a:solidFill>
                          <a:effectLst/>
                          <a:latin typeface="Arial" charset="0"/>
                        </a:rPr>
                        <a:t>: for, while, do … while</a:t>
                      </a:r>
                      <a:endParaRPr kumimoji="0" lang="ru-RU"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6607" name="AutoShape 223">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5580063" y="1844675"/>
            <a:ext cx="2952750" cy="72072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2" name="Rectangle 5"/>
          <p:cNvSpPr>
            <a:spLocks noChangeArrowheads="1"/>
          </p:cNvSpPr>
          <p:nvPr/>
        </p:nvSpPr>
        <p:spPr bwMode="auto">
          <a:xfrm>
            <a:off x="5580063" y="2636838"/>
            <a:ext cx="2952750" cy="647700"/>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3" name="Rectangle 5"/>
          <p:cNvSpPr>
            <a:spLocks noChangeArrowheads="1"/>
          </p:cNvSpPr>
          <p:nvPr/>
        </p:nvSpPr>
        <p:spPr bwMode="auto">
          <a:xfrm>
            <a:off x="5580063" y="3573463"/>
            <a:ext cx="2952750" cy="71913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4" name="Rectangle 5"/>
          <p:cNvSpPr>
            <a:spLocks noChangeArrowheads="1"/>
          </p:cNvSpPr>
          <p:nvPr/>
        </p:nvSpPr>
        <p:spPr bwMode="auto">
          <a:xfrm>
            <a:off x="5580063" y="4365625"/>
            <a:ext cx="2952750" cy="503238"/>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5" name="Rectangle 5"/>
          <p:cNvSpPr>
            <a:spLocks noChangeArrowheads="1"/>
          </p:cNvSpPr>
          <p:nvPr/>
        </p:nvSpPr>
        <p:spPr bwMode="auto">
          <a:xfrm>
            <a:off x="5580063" y="5013325"/>
            <a:ext cx="2952750" cy="72072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
        <p:nvSpPr>
          <p:cNvPr id="6" name="Rectangle 5"/>
          <p:cNvSpPr>
            <a:spLocks noChangeArrowheads="1"/>
          </p:cNvSpPr>
          <p:nvPr/>
        </p:nvSpPr>
        <p:spPr bwMode="auto">
          <a:xfrm>
            <a:off x="5580063" y="5805488"/>
            <a:ext cx="2952750" cy="720725"/>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400">
                <a:solidFill>
                  <a:schemeClr val="bg1"/>
                </a:solidFill>
              </a:rPr>
              <a:t>Для просмотра ответа </a:t>
            </a:r>
          </a:p>
          <a:p>
            <a:pPr algn="ctr"/>
            <a:r>
              <a:rPr lang="ru-RU" sz="1400">
                <a:solidFill>
                  <a:schemeClr val="bg1"/>
                </a:solidFill>
              </a:rPr>
              <a:t>щелкните мышью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2" grpId="0" animBg="1"/>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Номер слайда 5"/>
          <p:cNvSpPr>
            <a:spLocks noGrp="1"/>
          </p:cNvSpPr>
          <p:nvPr>
            <p:ph type="sldNum" sz="quarter" idx="12"/>
          </p:nvPr>
        </p:nvSpPr>
        <p:spPr/>
        <p:txBody>
          <a:bodyPr/>
          <a:lstStyle/>
          <a:p>
            <a:pPr>
              <a:defRPr/>
            </a:pPr>
            <a:fld id="{EB5568A6-DC32-48A1-866F-8899FD02B6EC}" type="slidenum">
              <a:rPr lang="ru-RU"/>
              <a:pPr>
                <a:defRPr/>
              </a:pPr>
              <a:t>5</a:t>
            </a:fld>
            <a:endParaRPr lang="ru-RU"/>
          </a:p>
        </p:txBody>
      </p:sp>
      <p:sp>
        <p:nvSpPr>
          <p:cNvPr id="38983" name="Rectangle 71"/>
          <p:cNvSpPr>
            <a:spLocks noGrp="1" noChangeArrowheads="1"/>
          </p:cNvSpPr>
          <p:nvPr>
            <p:ph type="title"/>
          </p:nvPr>
        </p:nvSpPr>
        <p:spPr>
          <a:xfrm>
            <a:off x="539750" y="333375"/>
            <a:ext cx="8243888" cy="804863"/>
          </a:xfrm>
        </p:spPr>
        <p:txBody>
          <a:bodyPr>
            <a:normAutofit fontScale="90000"/>
          </a:bodyPr>
          <a:lstStyle/>
          <a:p>
            <a:pPr algn="ctr" eaLnBrk="1" hangingPunct="1"/>
            <a:r>
              <a:rPr lang="ru-RU" sz="2400" b="1" smtClean="0">
                <a:solidFill>
                  <a:srgbClr val="8A2E4E"/>
                </a:solidFill>
                <a:latin typeface="Arial" charset="0"/>
              </a:rPr>
              <a:t>Задание 1.2. Перевести на язык программирования следующие команды</a:t>
            </a:r>
          </a:p>
        </p:txBody>
      </p:sp>
      <p:sp>
        <p:nvSpPr>
          <p:cNvPr id="17449" name="Номер слайда 5"/>
          <p:cNvSpPr txBox="1">
            <a:spLocks noGrp="1"/>
          </p:cNvSpPr>
          <p:nvPr/>
        </p:nvSpPr>
        <p:spPr bwMode="auto">
          <a:xfrm>
            <a:off x="6588125" y="6237288"/>
            <a:ext cx="2133600" cy="457200"/>
          </a:xfrm>
          <a:prstGeom prst="rect">
            <a:avLst/>
          </a:prstGeom>
          <a:noFill/>
          <a:ln w="9525">
            <a:noFill/>
            <a:miter lim="800000"/>
            <a:headEnd/>
            <a:tailEnd/>
          </a:ln>
        </p:spPr>
        <p:txBody>
          <a:bodyPr anchor="ctr"/>
          <a:lstStyle/>
          <a:p>
            <a:pPr algn="ctr"/>
            <a:fld id="{8CCF742B-340A-4772-B926-7335DBB80BF7}" type="slidenum">
              <a:rPr lang="ru-RU" sz="1400" b="1">
                <a:solidFill>
                  <a:srgbClr val="FFFFFF"/>
                </a:solidFill>
              </a:rPr>
              <a:pPr algn="ctr"/>
              <a:t>5</a:t>
            </a:fld>
            <a:endParaRPr lang="ru-RU" sz="1400" b="1">
              <a:solidFill>
                <a:srgbClr val="FFFFFF"/>
              </a:solidFill>
            </a:endParaRPr>
          </a:p>
        </p:txBody>
      </p:sp>
      <p:sp>
        <p:nvSpPr>
          <p:cNvPr id="17534" name="AutoShape 126">
            <a:hlinkClick r:id="rId3"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graphicFrame>
        <p:nvGraphicFramePr>
          <p:cNvPr id="17852" name="Group 444"/>
          <p:cNvGraphicFramePr>
            <a:graphicFrameLocks noGrp="1"/>
          </p:cNvGraphicFramePr>
          <p:nvPr/>
        </p:nvGraphicFramePr>
        <p:xfrm>
          <a:off x="684213" y="1690688"/>
          <a:ext cx="8280400" cy="4907280"/>
        </p:xfrm>
        <a:graphic>
          <a:graphicData uri="http://schemas.openxmlformats.org/drawingml/2006/table">
            <a:tbl>
              <a:tblPr/>
              <a:tblGrid>
                <a:gridCol w="574675"/>
                <a:gridCol w="3990975"/>
                <a:gridCol w="3714750"/>
              </a:tblGrid>
              <a:tr h="3857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Times New Roman"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Times New Roman" pitchFamily="18" charset="0"/>
                        </a:rPr>
                        <a:t>п/п</a:t>
                      </a:r>
                      <a:endParaRPr kumimoji="0" lang="ru-RU" sz="1600" b="1" i="0" u="none" strike="noStrike" cap="none" normalizeH="0" baseline="0" smtClean="0">
                        <a:ln>
                          <a:noFill/>
                        </a:ln>
                        <a:solidFill>
                          <a:schemeClr val="tx1"/>
                        </a:solidFill>
                        <a:effectLst/>
                        <a:latin typeface="Verdana" pitchFamily="34"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Times New Roman" pitchFamily="18" charset="0"/>
                        </a:rPr>
                        <a:t>Задание</a:t>
                      </a:r>
                      <a:endParaRPr kumimoji="0" lang="ru-RU" sz="1600" b="1" i="0" u="none" strike="noStrike" cap="none" normalizeH="0" baseline="0" smtClean="0">
                        <a:ln>
                          <a:noFill/>
                        </a:ln>
                        <a:solidFill>
                          <a:schemeClr val="tx1"/>
                        </a:solidFill>
                        <a:effectLst/>
                        <a:latin typeface="Verdana" pitchFamily="34"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Times New Roman" pitchFamily="18" charset="0"/>
                        </a:rPr>
                        <a:t>Ответ</a:t>
                      </a:r>
                      <a:endParaRPr kumimoji="0" lang="ru-RU" sz="1600" b="1" i="0" u="none" strike="noStrike" cap="none" normalizeH="0" baseline="0" smtClean="0">
                        <a:ln>
                          <a:noFill/>
                        </a:ln>
                        <a:solidFill>
                          <a:schemeClr val="tx1"/>
                        </a:solidFill>
                        <a:effectLst/>
                        <a:latin typeface="Verdana" pitchFamily="34" charset="0"/>
                        <a:cs typeface="Arial" charset="0"/>
                      </a:endParaRPr>
                    </a:p>
                  </a:txBody>
                  <a:tcPr anchor="ct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1</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4</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4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2</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7</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7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3</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оканчивается на 4</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10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4</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4</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оканчивается на 7</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10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7</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5</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4 и оканчивается на 7</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4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 &amp;&amp;  (n % 10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7)</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6</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7 и оканчивается на 4</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7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  &amp;&amp; (n % 10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4)</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7</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7 или оканчивается на 4</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7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 || (n % 10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4)</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8</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7 или кратно 4</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7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 || (n % 4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9</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a:t>
                      </a:r>
                      <a:r>
                        <a:rPr kumimoji="0" lang="en-US" sz="1600" b="0" i="0" u="none" strike="noStrike" cap="none" normalizeH="0" baseline="0" smtClean="0">
                          <a:ln>
                            <a:noFill/>
                          </a:ln>
                          <a:solidFill>
                            <a:schemeClr val="tx1"/>
                          </a:solidFill>
                          <a:effectLst/>
                          <a:latin typeface="Verdana" pitchFamily="34" charset="0"/>
                          <a:cs typeface="Times New Roman" pitchFamily="18" charset="0"/>
                        </a:rPr>
                        <a:t>n</a:t>
                      </a:r>
                      <a:r>
                        <a:rPr kumimoji="0" lang="ru-RU" sz="1600" b="0" i="0" u="none" strike="noStrike" cap="none" normalizeH="0" baseline="0" smtClean="0">
                          <a:ln>
                            <a:noFill/>
                          </a:ln>
                          <a:solidFill>
                            <a:schemeClr val="tx1"/>
                          </a:solidFill>
                          <a:effectLst/>
                          <a:latin typeface="Verdana" pitchFamily="34" charset="0"/>
                          <a:cs typeface="Times New Roman" pitchFamily="18" charset="0"/>
                        </a:rPr>
                        <a:t> кратно 7 и кратно 4</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(n % 7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 &amp;&amp; (n % 4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0)</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10</a:t>
                      </a:r>
                      <a:r>
                        <a:rPr kumimoji="0" lang="ru-RU" sz="1600" b="0" i="0" u="none" strike="noStrike" cap="none" normalizeH="0" baseline="0" smtClean="0">
                          <a:ln>
                            <a:noFill/>
                          </a:ln>
                          <a:solidFill>
                            <a:schemeClr val="tx1"/>
                          </a:solidFill>
                          <a:effectLst/>
                          <a:latin typeface="Arial" charset="0"/>
                          <a:cs typeface="Times New Roman" pitchFamily="18" charset="0"/>
                        </a:rPr>
                        <a:t>.</a:t>
                      </a:r>
                      <a:endParaRPr kumimoji="0" lang="en-US"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Times New Roman" pitchFamily="18" charset="0"/>
                        </a:rPr>
                        <a:t>Число оканчивается на 4</a:t>
                      </a:r>
                      <a:r>
                        <a:rPr kumimoji="0" lang="ru-RU" sz="1600" b="0" i="0" u="none" strike="noStrike" cap="none" normalizeH="0" baseline="0" smtClean="0">
                          <a:ln>
                            <a:noFill/>
                          </a:ln>
                          <a:solidFill>
                            <a:schemeClr val="tx1"/>
                          </a:solidFill>
                          <a:effectLst/>
                          <a:latin typeface="Arial" charset="0"/>
                          <a:cs typeface="Times New Roman" pitchFamily="18" charset="0"/>
                        </a:rPr>
                        <a:t> или на 7</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 </a:t>
                      </a:r>
                      <a:r>
                        <a:rPr kumimoji="0" lang="ru-RU" sz="1600" b="0" i="0" u="none" strike="noStrike" cap="none" normalizeH="0" baseline="0" smtClean="0">
                          <a:ln>
                            <a:noFill/>
                          </a:ln>
                          <a:solidFill>
                            <a:schemeClr val="tx1"/>
                          </a:solidFill>
                          <a:effectLst/>
                          <a:latin typeface="Arial"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n </a:t>
                      </a:r>
                      <a:r>
                        <a:rPr kumimoji="0" lang="ru-RU" sz="1600" b="0" i="0" u="none" strike="noStrike" cap="none" normalizeH="0" baseline="0" smtClean="0">
                          <a:ln>
                            <a:noFill/>
                          </a:ln>
                          <a:solidFill>
                            <a:schemeClr val="tx1"/>
                          </a:solidFill>
                          <a:effectLst/>
                          <a:latin typeface="Verdana" pitchFamily="34" charset="0"/>
                          <a:cs typeface="Times New Roman" pitchFamily="18" charset="0"/>
                        </a:rPr>
                        <a:t>%</a:t>
                      </a:r>
                      <a:r>
                        <a:rPr kumimoji="0" lang="en-US" sz="1600" b="0" i="0" u="none" strike="noStrike" cap="none" normalizeH="0" baseline="0" smtClean="0">
                          <a:ln>
                            <a:noFill/>
                          </a:ln>
                          <a:solidFill>
                            <a:schemeClr val="tx1"/>
                          </a:solidFill>
                          <a:effectLst/>
                          <a:latin typeface="Verdana" pitchFamily="34" charset="0"/>
                          <a:cs typeface="Times New Roman" pitchFamily="18" charset="0"/>
                        </a:rPr>
                        <a:t> 10</a:t>
                      </a:r>
                      <a:r>
                        <a:rPr kumimoji="0" lang="ru-RU" sz="1600" b="0" i="0" u="none" strike="noStrike" cap="none" normalizeH="0" baseline="0" smtClean="0">
                          <a:ln>
                            <a:noFill/>
                          </a:ln>
                          <a:solidFill>
                            <a:schemeClr val="tx1"/>
                          </a:solidFill>
                          <a:effectLst/>
                          <a:latin typeface="Verdana" pitchFamily="34" charset="0"/>
                          <a:cs typeface="Times New Roman" pitchFamily="18" charset="0"/>
                        </a:rPr>
                        <a:t> == 4</a:t>
                      </a:r>
                      <a:r>
                        <a:rPr kumimoji="0" lang="ru-RU" sz="1600" b="0" i="0" u="none" strike="noStrike" cap="none" normalizeH="0" baseline="0" smtClean="0">
                          <a:ln>
                            <a:noFill/>
                          </a:ln>
                          <a:solidFill>
                            <a:schemeClr val="tx1"/>
                          </a:solidFill>
                          <a:effectLst/>
                          <a:latin typeface="Arial" charset="0"/>
                          <a:cs typeface="Times New Roman" pitchFamily="18" charset="0"/>
                        </a:rPr>
                        <a:t>)</a:t>
                      </a:r>
                      <a:r>
                        <a:rPr kumimoji="0" lang="en-US" sz="1600" b="0" i="0" u="none" strike="noStrike" cap="none" normalizeH="0" baseline="0" smtClean="0">
                          <a:ln>
                            <a:noFill/>
                          </a:ln>
                          <a:solidFill>
                            <a:schemeClr val="tx1"/>
                          </a:solidFill>
                          <a:effectLst/>
                          <a:latin typeface="Arial" charset="0"/>
                          <a:cs typeface="Times New Roman" pitchFamily="18" charset="0"/>
                        </a:rPr>
                        <a:t> || (a % 10  == 7)</a:t>
                      </a:r>
                      <a:endParaRPr kumimoji="0" lang="ru-RU"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3077" name="Rectangle 5"/>
          <p:cNvSpPr>
            <a:spLocks noChangeArrowheads="1"/>
          </p:cNvSpPr>
          <p:nvPr/>
        </p:nvSpPr>
        <p:spPr bwMode="auto">
          <a:xfrm>
            <a:off x="5113338" y="1700213"/>
            <a:ext cx="3851275" cy="3960812"/>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Номер слайда 5"/>
          <p:cNvSpPr>
            <a:spLocks noGrp="1"/>
          </p:cNvSpPr>
          <p:nvPr>
            <p:ph type="sldNum" sz="quarter" idx="12"/>
          </p:nvPr>
        </p:nvSpPr>
        <p:spPr/>
        <p:txBody>
          <a:bodyPr/>
          <a:lstStyle/>
          <a:p>
            <a:pPr>
              <a:defRPr/>
            </a:pPr>
            <a:fld id="{A85BD5A8-688B-4BF1-9596-FFB8EE538618}" type="slidenum">
              <a:rPr lang="ru-RU"/>
              <a:pPr>
                <a:defRPr/>
              </a:pPr>
              <a:t>6</a:t>
            </a:fld>
            <a:endParaRPr lang="ru-RU"/>
          </a:p>
        </p:txBody>
      </p:sp>
      <p:sp>
        <p:nvSpPr>
          <p:cNvPr id="4098" name="Rectangle 2"/>
          <p:cNvSpPr>
            <a:spLocks noGrp="1" noChangeArrowheads="1"/>
          </p:cNvSpPr>
          <p:nvPr>
            <p:ph type="title"/>
          </p:nvPr>
        </p:nvSpPr>
        <p:spPr>
          <a:xfrm>
            <a:off x="971550" y="404813"/>
            <a:ext cx="7559675" cy="503237"/>
          </a:xfrm>
        </p:spPr>
        <p:txBody>
          <a:bodyPr>
            <a:normAutofit/>
          </a:bodyPr>
          <a:lstStyle/>
          <a:p>
            <a:pPr algn="ctr" eaLnBrk="1" hangingPunct="1"/>
            <a:r>
              <a:rPr lang="ru-RU" sz="2200" smtClean="0"/>
              <a:t> </a:t>
            </a:r>
            <a:r>
              <a:rPr lang="ru-RU" sz="2400" b="1" smtClean="0">
                <a:solidFill>
                  <a:srgbClr val="8A2E4E"/>
                </a:solidFill>
                <a:latin typeface="Arial" charset="0"/>
              </a:rPr>
              <a:t>Задание 1.3.  Продолжить</a:t>
            </a:r>
          </a:p>
        </p:txBody>
      </p:sp>
      <p:graphicFrame>
        <p:nvGraphicFramePr>
          <p:cNvPr id="18645" name="Group 213"/>
          <p:cNvGraphicFramePr>
            <a:graphicFrameLocks noGrp="1"/>
          </p:cNvGraphicFramePr>
          <p:nvPr>
            <p:ph type="tbl" idx="1"/>
          </p:nvPr>
        </p:nvGraphicFramePr>
        <p:xfrm>
          <a:off x="539750" y="1700213"/>
          <a:ext cx="7993063" cy="5376418"/>
        </p:xfrm>
        <a:graphic>
          <a:graphicData uri="http://schemas.openxmlformats.org/drawingml/2006/table">
            <a:tbl>
              <a:tblPr/>
              <a:tblGrid>
                <a:gridCol w="576263"/>
                <a:gridCol w="5583237"/>
                <a:gridCol w="1833563"/>
              </a:tblGrid>
              <a:tr h="417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Arial" charset="0"/>
                        </a:rPr>
                        <a:t>№</a:t>
                      </a:r>
                      <a:endParaRPr kumimoji="0" lang="en-US" sz="1600" b="1" i="0" u="none" strike="noStrike" cap="none" normalizeH="0" baseline="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п/п</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Arial" charset="0"/>
                        </a:rPr>
                        <a:t>Задание</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Verdana" pitchFamily="34" charset="0"/>
                          <a:cs typeface="Arial" charset="0"/>
                        </a:rPr>
                        <a:t>Ответ</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Arial" charset="0"/>
                        </a:rPr>
                        <a:t>n++ </a:t>
                      </a:r>
                      <a:r>
                        <a:rPr kumimoji="0" lang="ru-RU" sz="1600" b="0" i="0" u="none" strike="noStrike" cap="none" normalizeH="0" baseline="0" smtClean="0">
                          <a:ln>
                            <a:noFill/>
                          </a:ln>
                          <a:solidFill>
                            <a:schemeClr val="tx1"/>
                          </a:solidFill>
                          <a:effectLst/>
                          <a:latin typeface="Verdana" pitchFamily="34" charset="0"/>
                          <a:cs typeface="Arial" charset="0"/>
                        </a:rPr>
                        <a:t>операция</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инкремента</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2.</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Операция </a:t>
                      </a:r>
                      <a:r>
                        <a:rPr kumimoji="0" lang="en-US" sz="1600" b="0" i="0" u="none" strike="noStrike" cap="none" normalizeH="0" baseline="0" smtClean="0">
                          <a:ln>
                            <a:noFill/>
                          </a:ln>
                          <a:solidFill>
                            <a:schemeClr val="tx1"/>
                          </a:solidFill>
                          <a:effectLst/>
                          <a:latin typeface="Verdana" pitchFamily="34" charset="0"/>
                          <a:cs typeface="Arial" charset="0"/>
                        </a:rPr>
                        <a:t>n++</a:t>
                      </a:r>
                      <a:r>
                        <a:rPr kumimoji="0" lang="ru-RU" sz="1600" b="0" i="0" u="none" strike="noStrike" cap="none" normalizeH="0" baseline="0" smtClean="0">
                          <a:ln>
                            <a:noFill/>
                          </a:ln>
                          <a:solidFill>
                            <a:schemeClr val="tx1"/>
                          </a:solidFill>
                          <a:effectLst/>
                          <a:latin typeface="Verdana" pitchFamily="34" charset="0"/>
                          <a:cs typeface="Arial" charset="0"/>
                        </a:rPr>
                        <a:t> увеличивает значение переменной на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241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3.</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Arial" charset="0"/>
                        </a:rPr>
                        <a:t>n</a:t>
                      </a:r>
                      <a:r>
                        <a:rPr kumimoji="0" lang="ru-RU" sz="1600" b="0" i="0" u="none" strike="noStrike" cap="none" normalizeH="0" baseline="0" smtClean="0">
                          <a:ln>
                            <a:noFill/>
                          </a:ln>
                          <a:solidFill>
                            <a:schemeClr val="tx1"/>
                          </a:solidFill>
                          <a:effectLst/>
                          <a:latin typeface="Verdana" pitchFamily="34" charset="0"/>
                          <a:cs typeface="Arial" charset="0"/>
                        </a:rPr>
                        <a:t>--</a:t>
                      </a:r>
                      <a:r>
                        <a:rPr kumimoji="0" lang="en-US" sz="1600" b="0" i="0" u="none" strike="noStrike" cap="none" normalizeH="0" baseline="0" smtClean="0">
                          <a:ln>
                            <a:noFill/>
                          </a:ln>
                          <a:solidFill>
                            <a:schemeClr val="tx1"/>
                          </a:solidFill>
                          <a:effectLst/>
                          <a:latin typeface="Verdana" pitchFamily="34" charset="0"/>
                          <a:cs typeface="Arial" charset="0"/>
                        </a:rPr>
                        <a:t> </a:t>
                      </a:r>
                      <a:r>
                        <a:rPr kumimoji="0" lang="ru-RU" sz="1600" b="0" i="0" u="none" strike="noStrike" cap="none" normalizeH="0" baseline="0" smtClean="0">
                          <a:ln>
                            <a:noFill/>
                          </a:ln>
                          <a:solidFill>
                            <a:schemeClr val="tx1"/>
                          </a:solidFill>
                          <a:effectLst/>
                          <a:latin typeface="Verdana" pitchFamily="34" charset="0"/>
                          <a:cs typeface="Arial" charset="0"/>
                        </a:rPr>
                        <a:t>операция</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декремента</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4.</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Операция </a:t>
                      </a:r>
                      <a:r>
                        <a:rPr kumimoji="0" lang="en-US" sz="1600" b="0" i="0" u="none" strike="noStrike" cap="none" normalizeH="0" baseline="0" smtClean="0">
                          <a:ln>
                            <a:noFill/>
                          </a:ln>
                          <a:solidFill>
                            <a:schemeClr val="tx1"/>
                          </a:solidFill>
                          <a:effectLst/>
                          <a:latin typeface="Verdana" pitchFamily="34" charset="0"/>
                          <a:cs typeface="Arial" charset="0"/>
                        </a:rPr>
                        <a:t>n</a:t>
                      </a:r>
                      <a:r>
                        <a:rPr kumimoji="0" lang="ru-RU" sz="1600" b="0" i="0" u="none" strike="noStrike" cap="none" normalizeH="0" baseline="0" smtClean="0">
                          <a:ln>
                            <a:noFill/>
                          </a:ln>
                          <a:solidFill>
                            <a:schemeClr val="tx1"/>
                          </a:solidFill>
                          <a:effectLst/>
                          <a:latin typeface="Verdana" pitchFamily="34" charset="0"/>
                          <a:cs typeface="Arial" charset="0"/>
                        </a:rPr>
                        <a:t>--  уменьшает значение переменной на</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241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5.</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rPr>
                        <a:t>Операции </a:t>
                      </a:r>
                      <a:r>
                        <a:rPr kumimoji="0" lang="en-US" sz="1600" b="0" i="1" u="none" strike="noStrike" cap="none" normalizeH="0" baseline="0" smtClean="0">
                          <a:ln>
                            <a:noFill/>
                          </a:ln>
                          <a:solidFill>
                            <a:schemeClr val="tx1"/>
                          </a:solidFill>
                          <a:effectLst/>
                          <a:latin typeface="Verdana" pitchFamily="34" charset="0"/>
                        </a:rPr>
                        <a:t>n++</a:t>
                      </a:r>
                      <a:r>
                        <a:rPr kumimoji="0" lang="ru-RU" sz="1600" b="0" i="0" u="none" strike="noStrike" cap="none" normalizeH="0" baseline="0" smtClean="0">
                          <a:ln>
                            <a:noFill/>
                          </a:ln>
                          <a:solidFill>
                            <a:schemeClr val="tx1"/>
                          </a:solidFill>
                          <a:effectLst/>
                          <a:latin typeface="Verdana" pitchFamily="34" charset="0"/>
                        </a:rPr>
                        <a:t> и </a:t>
                      </a:r>
                      <a:r>
                        <a:rPr kumimoji="0" lang="en-US" sz="1600" b="0" i="1" u="none" strike="noStrike" cap="none" normalizeH="0" baseline="0" smtClean="0">
                          <a:ln>
                            <a:noFill/>
                          </a:ln>
                          <a:solidFill>
                            <a:schemeClr val="tx1"/>
                          </a:solidFill>
                          <a:effectLst/>
                          <a:latin typeface="Verdana" pitchFamily="34" charset="0"/>
                        </a:rPr>
                        <a:t>n--</a:t>
                      </a:r>
                      <a:r>
                        <a:rPr kumimoji="0" lang="ru-RU" sz="1600" b="0" i="1" u="none" strike="noStrike" cap="none" normalizeH="0" baseline="0" smtClean="0">
                          <a:ln>
                            <a:noFill/>
                          </a:ln>
                          <a:solidFill>
                            <a:schemeClr val="tx1"/>
                          </a:solidFill>
                          <a:effectLst/>
                          <a:latin typeface="Verdana" pitchFamily="34" charset="0"/>
                        </a:rPr>
                        <a:t> </a:t>
                      </a:r>
                      <a:r>
                        <a:rPr kumimoji="0" lang="ru-RU" sz="1600" b="0" i="0" u="none" strike="noStrike" cap="none" normalizeH="0" baseline="0" smtClean="0">
                          <a:ln>
                            <a:noFill/>
                          </a:ln>
                          <a:solidFill>
                            <a:schemeClr val="tx1"/>
                          </a:solidFill>
                          <a:effectLst/>
                          <a:latin typeface="Verdana" pitchFamily="34" charset="0"/>
                        </a:rPr>
                        <a:t> могут применяться только к</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переменным</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rPr>
                        <a:t>Операции </a:t>
                      </a:r>
                      <a:r>
                        <a:rPr kumimoji="0" lang="en-US" sz="1600" b="0" i="1" u="none" strike="noStrike" cap="none" normalizeH="0" baseline="0" smtClean="0">
                          <a:ln>
                            <a:noFill/>
                          </a:ln>
                          <a:solidFill>
                            <a:schemeClr val="tx1"/>
                          </a:solidFill>
                          <a:effectLst/>
                          <a:latin typeface="Verdana" pitchFamily="34" charset="0"/>
                        </a:rPr>
                        <a:t>n++</a:t>
                      </a:r>
                      <a:r>
                        <a:rPr kumimoji="0" lang="ru-RU" sz="1600" b="0" i="1" u="none" strike="noStrike" cap="none" normalizeH="0" baseline="0" smtClean="0">
                          <a:ln>
                            <a:noFill/>
                          </a:ln>
                          <a:solidFill>
                            <a:schemeClr val="tx1"/>
                          </a:solidFill>
                          <a:effectLst/>
                          <a:latin typeface="Verdana" pitchFamily="34" charset="0"/>
                        </a:rPr>
                        <a:t> </a:t>
                      </a:r>
                      <a:r>
                        <a:rPr kumimoji="0" lang="ru-RU" sz="1600" b="0" i="0" u="none" strike="noStrike" cap="none" normalizeH="0" baseline="0" smtClean="0">
                          <a:ln>
                            <a:noFill/>
                          </a:ln>
                          <a:solidFill>
                            <a:schemeClr val="tx1"/>
                          </a:solidFill>
                          <a:effectLst/>
                          <a:latin typeface="Verdana" pitchFamily="34" charset="0"/>
                        </a:rPr>
                        <a:t> и </a:t>
                      </a:r>
                      <a:r>
                        <a:rPr kumimoji="0" lang="en-US" sz="1600" b="0" i="1" u="none" strike="noStrike" cap="none" normalizeH="0" baseline="0" smtClean="0">
                          <a:ln>
                            <a:noFill/>
                          </a:ln>
                          <a:solidFill>
                            <a:schemeClr val="tx1"/>
                          </a:solidFill>
                          <a:effectLst/>
                          <a:latin typeface="Verdana" pitchFamily="34" charset="0"/>
                        </a:rPr>
                        <a:t>n--</a:t>
                      </a:r>
                      <a:r>
                        <a:rPr kumimoji="0" lang="ru-RU" sz="1600" b="0" i="1" u="none" strike="noStrike" cap="none" normalizeH="0" baseline="0" smtClean="0">
                          <a:ln>
                            <a:noFill/>
                          </a:ln>
                          <a:solidFill>
                            <a:schemeClr val="tx1"/>
                          </a:solidFill>
                          <a:effectLst/>
                          <a:latin typeface="Verdana" pitchFamily="34" charset="0"/>
                        </a:rPr>
                        <a:t> не </a:t>
                      </a:r>
                      <a:r>
                        <a:rPr kumimoji="0" lang="ru-RU" sz="1600" b="0" i="0" u="none" strike="noStrike" cap="none" normalizeH="0" baseline="0" smtClean="0">
                          <a:ln>
                            <a:noFill/>
                          </a:ln>
                          <a:solidFill>
                            <a:schemeClr val="tx1"/>
                          </a:solidFill>
                          <a:effectLst/>
                          <a:latin typeface="Verdana" pitchFamily="34" charset="0"/>
                        </a:rPr>
                        <a:t> могут применяться  к</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константам и выражениям</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7.</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rPr>
                        <a:t>Операция отношения «равно» записывается как</a:t>
                      </a:r>
                      <a:r>
                        <a:rPr kumimoji="0" lang="ru-RU" sz="25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241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8.</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rPr>
                        <a:t>Операция отношения « не равно» записывается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9.</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rPr>
                        <a:t>Логическая операция  «дизъюнкция, логическое сложение ИЛИ» записывается как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Arial" charset="0"/>
                        </a:rPr>
                        <a:t>||</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cs typeface="Arial" charset="0"/>
                        </a:rPr>
                        <a:t>10.</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Verdana" pitchFamily="34" charset="0"/>
                        </a:rPr>
                        <a:t>Логическая операция  «конъюнкция, логическое умножение - И» записывается как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Arial" charset="0"/>
                        </a:rPr>
                        <a:t>&amp;&amp;</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18473" name="Номер слайда 5"/>
          <p:cNvSpPr txBox="1">
            <a:spLocks noGrp="1"/>
          </p:cNvSpPr>
          <p:nvPr/>
        </p:nvSpPr>
        <p:spPr bwMode="auto">
          <a:xfrm>
            <a:off x="6588125" y="6237288"/>
            <a:ext cx="2133600" cy="457200"/>
          </a:xfrm>
          <a:prstGeom prst="rect">
            <a:avLst/>
          </a:prstGeom>
          <a:noFill/>
          <a:ln w="9525">
            <a:noFill/>
            <a:miter lim="800000"/>
            <a:headEnd/>
            <a:tailEnd/>
          </a:ln>
        </p:spPr>
        <p:txBody>
          <a:bodyPr anchor="ctr"/>
          <a:lstStyle/>
          <a:p>
            <a:pPr algn="ctr"/>
            <a:fld id="{DBFEA91A-27CD-485F-91E9-B91B4D8947B9}" type="slidenum">
              <a:rPr lang="ru-RU" sz="1400" b="1">
                <a:solidFill>
                  <a:srgbClr val="FFFFFF"/>
                </a:solidFill>
              </a:rPr>
              <a:pPr algn="ctr"/>
              <a:t>6</a:t>
            </a:fld>
            <a:endParaRPr lang="ru-RU" sz="1400" b="1">
              <a:solidFill>
                <a:srgbClr val="FFFFFF"/>
              </a:solidFill>
            </a:endParaRPr>
          </a:p>
        </p:txBody>
      </p:sp>
      <p:sp>
        <p:nvSpPr>
          <p:cNvPr id="18474" name="Rectangle 67"/>
          <p:cNvSpPr>
            <a:spLocks noChangeArrowheads="1"/>
          </p:cNvSpPr>
          <p:nvPr/>
        </p:nvSpPr>
        <p:spPr bwMode="auto">
          <a:xfrm>
            <a:off x="4787900" y="1196975"/>
            <a:ext cx="2674938" cy="388938"/>
          </a:xfrm>
          <a:prstGeom prst="rect">
            <a:avLst/>
          </a:prstGeom>
          <a:noFill/>
          <a:ln w="9525">
            <a:noFill/>
            <a:miter lim="800000"/>
            <a:headEnd/>
            <a:tailEnd/>
          </a:ln>
        </p:spPr>
        <p:txBody>
          <a:bodyPr/>
          <a:lstStyle/>
          <a:p>
            <a:pPr marL="342900" indent="-342900">
              <a:spcBef>
                <a:spcPct val="20000"/>
              </a:spcBef>
            </a:pPr>
            <a:endParaRPr lang="ru-RU" b="1"/>
          </a:p>
        </p:txBody>
      </p:sp>
      <p:sp>
        <p:nvSpPr>
          <p:cNvPr id="18546" name="AutoShape 114">
            <a:hlinkClick r:id="rId3"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6659563" y="1700213"/>
            <a:ext cx="1871662" cy="4897437"/>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22"/>
          <p:cNvSpPr>
            <a:spLocks noGrp="1"/>
          </p:cNvSpPr>
          <p:nvPr>
            <p:ph type="sldNum" sz="quarter" idx="12"/>
          </p:nvPr>
        </p:nvSpPr>
        <p:spPr/>
        <p:txBody>
          <a:bodyPr>
            <a:normAutofit fontScale="85000" lnSpcReduction="20000"/>
          </a:bodyPr>
          <a:lstStyle/>
          <a:p>
            <a:pPr>
              <a:defRPr/>
            </a:pPr>
            <a:fld id="{8A16B828-C3F7-4285-86A7-E6BB3C9E1A34}" type="slidenum">
              <a:rPr lang="ru-RU"/>
              <a:pPr>
                <a:defRPr/>
              </a:pPr>
              <a:t>7</a:t>
            </a:fld>
            <a:endParaRPr lang="ru-RU"/>
          </a:p>
        </p:txBody>
      </p:sp>
      <p:sp>
        <p:nvSpPr>
          <p:cNvPr id="19458" name="Rectangle 2"/>
          <p:cNvSpPr>
            <a:spLocks noGrp="1" noChangeArrowheads="1"/>
          </p:cNvSpPr>
          <p:nvPr>
            <p:ph type="title"/>
          </p:nvPr>
        </p:nvSpPr>
        <p:spPr>
          <a:xfrm>
            <a:off x="971550" y="228600"/>
            <a:ext cx="7200900" cy="990600"/>
          </a:xfrm>
        </p:spPr>
        <p:txBody>
          <a:bodyPr/>
          <a:lstStyle/>
          <a:p>
            <a:pPr algn="ctr" eaLnBrk="1" hangingPunct="1"/>
            <a:r>
              <a:rPr lang="ru-RU" sz="3600" b="1" smtClean="0">
                <a:solidFill>
                  <a:srgbClr val="8A2E4E"/>
                </a:solidFill>
                <a:latin typeface="Arial" charset="0"/>
              </a:rPr>
              <a:t>2. Самоконтроль</a:t>
            </a:r>
          </a:p>
        </p:txBody>
      </p:sp>
      <p:sp>
        <p:nvSpPr>
          <p:cNvPr id="19463" name="Rectangle 7"/>
          <p:cNvSpPr>
            <a:spLocks noChangeArrowheads="1"/>
          </p:cNvSpPr>
          <p:nvPr/>
        </p:nvSpPr>
        <p:spPr bwMode="auto">
          <a:xfrm>
            <a:off x="755650" y="1822450"/>
            <a:ext cx="8064500" cy="2047875"/>
          </a:xfrm>
          <a:prstGeom prst="rect">
            <a:avLst/>
          </a:prstGeom>
          <a:noFill/>
          <a:ln w="9525">
            <a:noFill/>
            <a:miter lim="800000"/>
            <a:headEnd/>
            <a:tailEnd/>
          </a:ln>
          <a:effectLst/>
        </p:spPr>
        <p:txBody>
          <a:bodyPr anchor="ctr">
            <a:spAutoFit/>
          </a:bodyPr>
          <a:lstStyle/>
          <a:p>
            <a:pPr marL="180975" indent="-180975">
              <a:buFont typeface="Wingdings" pitchFamily="2" charset="2"/>
              <a:buChar char="§"/>
            </a:pPr>
            <a:r>
              <a:rPr lang="ru-RU" sz="1600"/>
              <a:t>Задание 2.1. Найти и объяснить ошибки. </a:t>
            </a:r>
            <a:r>
              <a:rPr lang="ru-RU" sz="1600" i="1">
                <a:hlinkClick r:id="rId2" action="ppaction://hlinksldjump"/>
              </a:rPr>
              <a:t>Подробнее</a:t>
            </a:r>
            <a:r>
              <a:rPr lang="en-US" sz="1600" i="1">
                <a:hlinkClick r:id="rId2" action="ppaction://hlinksldjump"/>
              </a:rPr>
              <a:t>&gt;&gt;</a:t>
            </a:r>
            <a:endParaRPr lang="ru-RU" sz="1600" i="1"/>
          </a:p>
          <a:p>
            <a:pPr marL="180975" indent="-180975">
              <a:buFont typeface="Wingdings" pitchFamily="2" charset="2"/>
              <a:buChar char="§"/>
            </a:pPr>
            <a:r>
              <a:rPr lang="ru-RU" sz="1600"/>
              <a:t>Задание 2.2. Записать в сокращенном виде операции. </a:t>
            </a:r>
            <a:r>
              <a:rPr lang="ru-RU" sz="1600" i="1">
                <a:hlinkClick r:id="rId3" action="ppaction://hlinksldjump"/>
              </a:rPr>
              <a:t>Подробнее</a:t>
            </a:r>
            <a:r>
              <a:rPr lang="en-US" sz="1600" i="1">
                <a:hlinkClick r:id="rId3" action="ppaction://hlinksldjump"/>
              </a:rPr>
              <a:t>&gt;&gt;</a:t>
            </a:r>
            <a:endParaRPr lang="ru-RU" sz="1600" i="1"/>
          </a:p>
          <a:p>
            <a:pPr marL="180975" indent="-180975">
              <a:buFont typeface="Wingdings" pitchFamily="2" charset="2"/>
              <a:buChar char="§"/>
            </a:pPr>
            <a:r>
              <a:rPr lang="ru-RU" sz="1600"/>
              <a:t>Задание 2.3. Записать цикл. </a:t>
            </a:r>
            <a:r>
              <a:rPr lang="ru-RU" sz="1600" i="1">
                <a:hlinkClick r:id="rId4" action="ppaction://hlinksldjump"/>
              </a:rPr>
              <a:t>Подробнее</a:t>
            </a:r>
            <a:r>
              <a:rPr lang="en-US" sz="1600" i="1">
                <a:hlinkClick r:id="rId4" action="ppaction://hlinksldjump"/>
              </a:rPr>
              <a:t>&gt;&gt;</a:t>
            </a:r>
            <a:endParaRPr lang="ru-RU" sz="1600" i="1"/>
          </a:p>
          <a:p>
            <a:pPr marL="180975" indent="-180975">
              <a:buFont typeface="Wingdings" pitchFamily="2" charset="2"/>
              <a:buChar char="§"/>
            </a:pPr>
            <a:r>
              <a:rPr lang="ru-RU" sz="1600"/>
              <a:t>Задание 2.4. Определить значение переменной. </a:t>
            </a:r>
            <a:r>
              <a:rPr lang="ru-RU" sz="1600" i="1">
                <a:hlinkClick r:id="rId5" action="ppaction://hlinksldjump"/>
              </a:rPr>
              <a:t>Подробнее</a:t>
            </a:r>
            <a:r>
              <a:rPr lang="en-US" sz="1600" i="1">
                <a:hlinkClick r:id="rId5" action="ppaction://hlinksldjump"/>
              </a:rPr>
              <a:t>&gt;&gt;</a:t>
            </a:r>
            <a:endParaRPr lang="ru-RU" sz="1600" i="1"/>
          </a:p>
          <a:p>
            <a:pPr marL="180975" indent="-180975">
              <a:buFont typeface="Wingdings" pitchFamily="2" charset="2"/>
              <a:buChar char="§"/>
            </a:pPr>
            <a:r>
              <a:rPr lang="ru-RU" sz="1600"/>
              <a:t>Задание 2.5. Чему равны значения переменных после выполнения последовательных действий. </a:t>
            </a:r>
            <a:r>
              <a:rPr lang="ru-RU" sz="1600" i="1">
                <a:hlinkClick r:id="rId6" action="ppaction://hlinksldjump"/>
              </a:rPr>
              <a:t>Подробнее</a:t>
            </a:r>
            <a:r>
              <a:rPr lang="en-US" sz="1600" i="1">
                <a:hlinkClick r:id="rId6" action="ppaction://hlinksldjump"/>
              </a:rPr>
              <a:t>&gt;&gt;</a:t>
            </a:r>
            <a:endParaRPr lang="ru-RU" sz="1600" i="1"/>
          </a:p>
          <a:p>
            <a:pPr marL="180975" indent="-180975">
              <a:buFont typeface="Wingdings" pitchFamily="2" charset="2"/>
              <a:buChar char="§"/>
            </a:pPr>
            <a:r>
              <a:rPr lang="ru-RU" sz="1600"/>
              <a:t>Слово учителя. </a:t>
            </a:r>
            <a:r>
              <a:rPr lang="ru-RU" sz="1600" i="1">
                <a:hlinkClick r:id="rId7" action="ppaction://hlinksldjump"/>
              </a:rPr>
              <a:t>Подробнее</a:t>
            </a:r>
            <a:r>
              <a:rPr lang="en-US" sz="1600" i="1">
                <a:hlinkClick r:id="rId7" action="ppaction://hlinksldjump"/>
              </a:rPr>
              <a:t>&gt;&gt;</a:t>
            </a:r>
            <a:endParaRPr lang="ru-RU" sz="1600" i="1"/>
          </a:p>
          <a:p>
            <a:pPr marL="180975" indent="-180975">
              <a:buFont typeface="Wingdings" pitchFamily="2" charset="2"/>
              <a:buChar char="§"/>
            </a:pPr>
            <a:r>
              <a:rPr lang="ru-RU" sz="1600"/>
              <a:t>Перечень возможных ошибок. </a:t>
            </a:r>
            <a:r>
              <a:rPr lang="ru-RU" sz="1600" i="1">
                <a:hlinkClick r:id="rId8" action="ppaction://hlinksldjump"/>
              </a:rPr>
              <a:t>Подробнее</a:t>
            </a:r>
            <a:r>
              <a:rPr lang="en-US" sz="1600" i="1">
                <a:hlinkClick r:id="rId8" action="ppaction://hlinksldjump"/>
              </a:rPr>
              <a:t>&gt;&gt;</a:t>
            </a:r>
            <a:endParaRPr lang="ru-RU" sz="1600"/>
          </a:p>
        </p:txBody>
      </p:sp>
      <p:pic>
        <p:nvPicPr>
          <p:cNvPr id="19464" name="Picture 8" descr="3-Reasons-to-follow-your-children-on-social-media-800x410"/>
          <p:cNvPicPr>
            <a:picLocks noChangeAspect="1" noChangeArrowheads="1"/>
          </p:cNvPicPr>
          <p:nvPr/>
        </p:nvPicPr>
        <p:blipFill>
          <a:blip r:embed="rId9" cstate="email"/>
          <a:srcRect/>
          <a:stretch>
            <a:fillRect/>
          </a:stretch>
        </p:blipFill>
        <p:spPr bwMode="auto">
          <a:xfrm>
            <a:off x="1547813" y="4292600"/>
            <a:ext cx="3297237" cy="1803400"/>
          </a:xfrm>
          <a:prstGeom prst="rect">
            <a:avLst/>
          </a:prstGeom>
          <a:noFill/>
          <a:ln w="9525">
            <a:solidFill>
              <a:schemeClr val="accent2"/>
            </a:solidFill>
            <a:miter lim="800000"/>
            <a:headEnd/>
            <a:tailEnd/>
          </a:ln>
        </p:spPr>
      </p:pic>
      <p:pic>
        <p:nvPicPr>
          <p:cNvPr id="19465" name="Picture 9" descr="0-210688-youtube_3cf3079beb"/>
          <p:cNvPicPr>
            <a:picLocks noChangeAspect="1" noChangeArrowheads="1"/>
          </p:cNvPicPr>
          <p:nvPr/>
        </p:nvPicPr>
        <p:blipFill>
          <a:blip r:embed="rId10" cstate="email"/>
          <a:srcRect/>
          <a:stretch>
            <a:fillRect/>
          </a:stretch>
        </p:blipFill>
        <p:spPr bwMode="auto">
          <a:xfrm>
            <a:off x="4714875" y="4579938"/>
            <a:ext cx="3241675" cy="1803400"/>
          </a:xfrm>
          <a:prstGeom prst="rect">
            <a:avLst/>
          </a:prstGeom>
          <a:noFill/>
          <a:ln w="9525">
            <a:solidFill>
              <a:schemeClr val="accent2"/>
            </a:solidFill>
            <a:miter lim="800000"/>
            <a:headEnd/>
            <a:tailEnd/>
          </a:ln>
        </p:spPr>
      </p:pic>
      <p:pic>
        <p:nvPicPr>
          <p:cNvPr id="73780" name="Picture 52" descr="Рисунок3"/>
          <p:cNvPicPr>
            <a:picLocks noChangeAspect="1" noChangeArrowheads="1" noCrop="1"/>
          </p:cNvPicPr>
          <p:nvPr/>
        </p:nvPicPr>
        <p:blipFill>
          <a:blip r:embed="rId11" cstate="email"/>
          <a:srcRect/>
          <a:stretch>
            <a:fillRect/>
          </a:stretch>
        </p:blipFill>
        <p:spPr bwMode="auto">
          <a:xfrm>
            <a:off x="250825" y="620713"/>
            <a:ext cx="611188" cy="460375"/>
          </a:xfrm>
          <a:prstGeom prst="rect">
            <a:avLst/>
          </a:prstGeom>
          <a:noFill/>
          <a:ln w="9525">
            <a:noFill/>
            <a:miter lim="800000"/>
            <a:headEnd/>
            <a:tailEnd/>
          </a:ln>
        </p:spPr>
      </p:pic>
      <p:sp>
        <p:nvSpPr>
          <p:cNvPr id="19467" name="AutoShape 11">
            <a:hlinkClick r:id="rId1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07134D25-7F07-44DC-8E9A-669168424A5F}" type="slidenum">
              <a:rPr lang="ru-RU"/>
              <a:pPr>
                <a:defRPr/>
              </a:pPr>
              <a:t>8</a:t>
            </a:fld>
            <a:endParaRPr lang="ru-RU"/>
          </a:p>
        </p:txBody>
      </p:sp>
      <p:sp>
        <p:nvSpPr>
          <p:cNvPr id="20482" name="Rectangle 2"/>
          <p:cNvSpPr>
            <a:spLocks noGrp="1" noChangeArrowheads="1"/>
          </p:cNvSpPr>
          <p:nvPr>
            <p:ph type="title"/>
          </p:nvPr>
        </p:nvSpPr>
        <p:spPr>
          <a:xfrm>
            <a:off x="971550" y="334963"/>
            <a:ext cx="7561263" cy="646112"/>
          </a:xfrm>
        </p:spPr>
        <p:txBody>
          <a:bodyPr/>
          <a:lstStyle/>
          <a:p>
            <a:pPr algn="ctr" eaLnBrk="1" hangingPunct="1"/>
            <a:r>
              <a:rPr lang="ru-RU" sz="2400" b="1" smtClean="0">
                <a:solidFill>
                  <a:srgbClr val="8A2E4E"/>
                </a:solidFill>
                <a:latin typeface="Arial" charset="0"/>
              </a:rPr>
              <a:t>Задание 2.1. Найти и объяснить ошибки</a:t>
            </a:r>
            <a:r>
              <a:rPr lang="en-US" sz="3600" smtClean="0"/>
              <a:t> </a:t>
            </a:r>
            <a:r>
              <a:rPr lang="ru-RU" sz="3600" smtClean="0"/>
              <a:t> </a:t>
            </a:r>
          </a:p>
        </p:txBody>
      </p:sp>
      <p:graphicFrame>
        <p:nvGraphicFramePr>
          <p:cNvPr id="20635" name="Group 155"/>
          <p:cNvGraphicFramePr>
            <a:graphicFrameLocks noGrp="1"/>
          </p:cNvGraphicFramePr>
          <p:nvPr>
            <p:ph type="tbl" idx="1"/>
          </p:nvPr>
        </p:nvGraphicFramePr>
        <p:xfrm>
          <a:off x="898525" y="1628775"/>
          <a:ext cx="7273925" cy="5007801"/>
        </p:xfrm>
        <a:graphic>
          <a:graphicData uri="http://schemas.openxmlformats.org/drawingml/2006/table">
            <a:tbl>
              <a:tblPr/>
              <a:tblGrid>
                <a:gridCol w="795338"/>
                <a:gridCol w="3033712"/>
                <a:gridCol w="3444875"/>
              </a:tblGrid>
              <a:tr h="557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Verdana" pitchFamily="34" charset="0"/>
                          <a:cs typeface="Arial" charset="0"/>
                        </a:rPr>
                        <a:t>№ п/п</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Verdana" pitchFamily="34" charset="0"/>
                          <a:cs typeface="Arial" charset="0"/>
                        </a:rPr>
                        <a:t>Пример </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Verdana" pitchFamily="34" charset="0"/>
                          <a:cs typeface="Arial" charset="0"/>
                        </a:rPr>
                        <a:t>Ответ </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int 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i&lt;=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CC0000"/>
                          </a:solidFill>
                          <a:effectLst/>
                          <a:latin typeface="Verdana" pitchFamily="34" charset="0"/>
                          <a:cs typeface="Times New Roman" pitchFamily="18" charset="0"/>
                        </a:rPr>
                        <a:t>(</a:t>
                      </a:r>
                      <a:r>
                        <a:rPr kumimoji="0" lang="en-US" sz="1800" b="0" i="0" u="none" strike="noStrike" cap="none" normalizeH="0" baseline="0" smtClean="0">
                          <a:ln>
                            <a:noFill/>
                          </a:ln>
                          <a:solidFill>
                            <a:schemeClr val="tx1"/>
                          </a:solidFill>
                          <a:effectLst/>
                          <a:latin typeface="Verdana" pitchFamily="34" charset="0"/>
                          <a:cs typeface="Times New Roman" pitchFamily="18" charset="0"/>
                        </a:rPr>
                        <a:t>int</a:t>
                      </a:r>
                      <a:r>
                        <a:rPr kumimoji="0" lang="en-US" sz="1800" b="0" i="0" u="none" strike="noStrike" cap="none" normalizeH="0" baseline="0" smtClean="0">
                          <a:ln>
                            <a:noFill/>
                          </a:ln>
                          <a:solidFill>
                            <a:srgbClr val="CC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i&lt;=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CC0000"/>
                          </a:solidFill>
                          <a:effectLst/>
                          <a:latin typeface="Verdana" pitchFamily="34" charset="0"/>
                          <a:cs typeface="Times New Roman" pitchFamily="18" charset="0"/>
                        </a:rPr>
                        <a:t>)</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2.</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int (i=1,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i&lt;=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 (</a:t>
                      </a:r>
                      <a:r>
                        <a:rPr kumimoji="0" lang="en-US" sz="1800" b="0" i="0" u="none" strike="noStrike" cap="none" normalizeH="0" baseline="0" smtClean="0">
                          <a:ln>
                            <a:noFill/>
                          </a:ln>
                          <a:solidFill>
                            <a:schemeClr val="tx1"/>
                          </a:solidFill>
                          <a:effectLst/>
                          <a:latin typeface="Verdana" pitchFamily="34" charset="0"/>
                          <a:cs typeface="Times New Roman" pitchFamily="18" charset="0"/>
                        </a:rPr>
                        <a:t>int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 i=1</a:t>
                      </a:r>
                      <a:r>
                        <a:rPr kumimoji="0" lang="ru-RU" sz="1800" b="0" i="0" u="none" strike="noStrike" cap="none" normalizeH="0" baseline="0" smtClean="0">
                          <a:ln>
                            <a:noFill/>
                          </a:ln>
                          <a:solidFill>
                            <a:srgbClr val="CC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i&lt;=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CC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3.</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int (i=1;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en-US" sz="1800" b="0" i="0" u="none" strike="noStrike" cap="none" normalizeH="0" baseline="0" smtClean="0">
                          <a:ln>
                            <a:noFill/>
                          </a:ln>
                          <a:solidFill>
                            <a:srgbClr val="000000"/>
                          </a:solidFill>
                          <a:effectLst/>
                          <a:latin typeface="Verdana" pitchFamily="34" charset="0"/>
                          <a:cs typeface="Times New Roman" pitchFamily="18" charset="0"/>
                        </a:rPr>
                        <a:t>&gt;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 (</a:t>
                      </a:r>
                      <a:r>
                        <a:rPr kumimoji="0" lang="en-US" sz="1800" b="0" i="0" u="none" strike="noStrike" cap="none" normalizeH="0" baseline="0" smtClean="0">
                          <a:ln>
                            <a:noFill/>
                          </a:ln>
                          <a:solidFill>
                            <a:schemeClr val="tx1"/>
                          </a:solidFill>
                          <a:effectLst/>
                          <a:latin typeface="Verdana" pitchFamily="34" charset="0"/>
                          <a:cs typeface="Times New Roman" pitchFamily="18" charset="0"/>
                        </a:rPr>
                        <a:t>int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 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CC0000"/>
                          </a:solidFill>
                          <a:effectLst/>
                          <a:latin typeface="Verdana" pitchFamily="34" charset="0"/>
                          <a:cs typeface="Times New Roman" pitchFamily="18" charset="0"/>
                        </a:rPr>
                        <a:t>&lt;=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4.</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pt-BR" sz="1800" b="0" i="0" u="none" strike="noStrike" cap="none" normalizeH="0" baseline="0" smtClean="0">
                          <a:ln>
                            <a:noFill/>
                          </a:ln>
                          <a:solidFill>
                            <a:srgbClr val="000000"/>
                          </a:solidFill>
                          <a:effectLst/>
                          <a:latin typeface="Verdana" pitchFamily="34" charset="0"/>
                          <a:cs typeface="Times New Roman" pitchFamily="18" charset="0"/>
                        </a:rPr>
                        <a:t>while a &lt; 5 do </a:t>
                      </a:r>
                      <a:endParaRPr kumimoji="0" lang="ru-RU" sz="1800" b="0" i="0" u="none" strike="noStrike" cap="none" normalizeH="0" baseline="0" smtClean="0">
                        <a:ln>
                          <a:noFill/>
                        </a:ln>
                        <a:solidFill>
                          <a:srgbClr val="000000"/>
                        </a:solidFill>
                        <a:effectLst/>
                        <a:latin typeface="Verdana" pitchFamily="34"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pt-BR" sz="1800" b="0" i="0" u="none" strike="noStrike" cap="none" normalizeH="0" baseline="0" smtClean="0">
                          <a:ln>
                            <a:noFill/>
                          </a:ln>
                          <a:solidFill>
                            <a:srgbClr val="000000"/>
                          </a:solidFill>
                          <a:effectLst/>
                          <a:latin typeface="Verdana" pitchFamily="34" charset="0"/>
                          <a:cs typeface="Times New Roman" pitchFamily="18" charset="0"/>
                        </a:rPr>
                        <a:t>a=a+1; b=b+a;</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while </a:t>
                      </a:r>
                      <a:r>
                        <a:rPr kumimoji="0" lang="ru-RU" sz="1800" b="0" i="0" u="none" strike="noStrike" cap="none" normalizeH="0" baseline="0" smtClean="0">
                          <a:ln>
                            <a:noFill/>
                          </a:ln>
                          <a:solidFill>
                            <a:srgbClr val="CC0000"/>
                          </a:solidFill>
                          <a:effectLst/>
                          <a:latin typeface="Arial"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a &lt; 5</a:t>
                      </a:r>
                      <a:r>
                        <a:rPr kumimoji="0" lang="ru-RU" sz="1800" b="0" i="0" u="none" strike="noStrike" cap="none" normalizeH="0" baseline="0" smtClean="0">
                          <a:ln>
                            <a:noFill/>
                          </a:ln>
                          <a:solidFill>
                            <a:srgbClr val="CC0000"/>
                          </a:solidFill>
                          <a:effectLst/>
                          <a:latin typeface="Arial" charset="0"/>
                          <a:cs typeface="Times New Roman" pitchFamily="18" charset="0"/>
                        </a:rPr>
                        <a:t>)</a:t>
                      </a:r>
                      <a:endParaRPr kumimoji="0" lang="ru-RU" sz="1800" b="0" i="0" u="none" strike="noStrike" cap="none" normalizeH="0" baseline="0" smtClean="0">
                        <a:ln>
                          <a:noFill/>
                        </a:ln>
                        <a:solidFill>
                          <a:srgbClr val="CC0000"/>
                        </a:solidFill>
                        <a:effectLst/>
                        <a:latin typeface="Arial"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CC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a=a+1; b=b+a;</a:t>
                      </a:r>
                      <a:r>
                        <a:rPr kumimoji="0" lang="en-US" sz="1800" b="0" i="0" u="none" strike="noStrike" cap="none" normalizeH="0" baseline="0" smtClean="0">
                          <a:ln>
                            <a:noFill/>
                          </a:ln>
                          <a:solidFill>
                            <a:srgbClr val="CC0000"/>
                          </a:solidFill>
                          <a:effectLst/>
                          <a:latin typeface="Verdana" pitchFamily="34" charset="0"/>
                          <a:cs typeface="Times New Roman" pitchFamily="18" charset="0"/>
                        </a:rPr>
                        <a:t>}</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5.</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do </a:t>
                      </a:r>
                      <a:endParaRPr kumimoji="0" lang="ru-RU" sz="1800" b="0" i="0" u="none" strike="noStrike" cap="none" normalizeH="0" baseline="0" smtClean="0">
                        <a:ln>
                          <a:noFill/>
                        </a:ln>
                        <a:solidFill>
                          <a:srgbClr val="000000"/>
                        </a:solidFill>
                        <a:effectLst/>
                        <a:latin typeface="Verdana" pitchFamily="34"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a=a+1; b=b+a;</a:t>
                      </a:r>
                      <a:endParaRPr kumimoji="0" lang="ru-RU" sz="1800" b="0" i="0" u="none" strike="noStrike" cap="none" normalizeH="0" baseline="0" smtClean="0">
                        <a:ln>
                          <a:noFill/>
                        </a:ln>
                        <a:solidFill>
                          <a:srgbClr val="000000"/>
                        </a:solidFill>
                        <a:effectLst/>
                        <a:latin typeface="Verdana" pitchFamily="34"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while a &lt; 5</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do </a:t>
                      </a:r>
                      <a:endParaRPr kumimoji="0" lang="ru-RU" sz="1800" b="0" i="0" u="none" strike="noStrike" cap="none" normalizeH="0" baseline="0" smtClean="0">
                        <a:ln>
                          <a:noFill/>
                        </a:ln>
                        <a:solidFill>
                          <a:srgbClr val="000000"/>
                        </a:solidFill>
                        <a:effectLst/>
                        <a:latin typeface="Verdana" pitchFamily="34"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CC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a=a+1; b=b+a;</a:t>
                      </a:r>
                      <a:r>
                        <a:rPr kumimoji="0" lang="en-US" sz="1800" b="0" i="0" u="none" strike="noStrike" cap="none" normalizeH="0" baseline="0" smtClean="0">
                          <a:ln>
                            <a:noFill/>
                          </a:ln>
                          <a:solidFill>
                            <a:srgbClr val="CC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endParaRPr kumimoji="0" lang="ru-RU" sz="1800" b="0" i="0" u="none" strike="noStrike" cap="none" normalizeH="0" baseline="0" smtClean="0">
                        <a:ln>
                          <a:noFill/>
                        </a:ln>
                        <a:solidFill>
                          <a:srgbClr val="000000"/>
                        </a:solidFill>
                        <a:effectLst/>
                        <a:latin typeface="Verdana" pitchFamily="34" charset="0"/>
                      </a:endParaRP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while </a:t>
                      </a:r>
                      <a:r>
                        <a:rPr kumimoji="0" lang="ru-RU" sz="1800" b="0" i="0" u="none" strike="noStrike" cap="none" normalizeH="0" baseline="0" smtClean="0">
                          <a:ln>
                            <a:noFill/>
                          </a:ln>
                          <a:solidFill>
                            <a:srgbClr val="CC0000"/>
                          </a:solidFill>
                          <a:effectLst/>
                          <a:latin typeface="Arial"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a &lt; 5</a:t>
                      </a:r>
                      <a:r>
                        <a:rPr kumimoji="0" lang="ru-RU" sz="1800" b="0" i="0" u="none" strike="noStrike" cap="none" normalizeH="0" baseline="0" smtClean="0">
                          <a:ln>
                            <a:noFill/>
                          </a:ln>
                          <a:solidFill>
                            <a:srgbClr val="CC0000"/>
                          </a:solidFill>
                          <a:effectLst/>
                          <a:latin typeface="Arial" charset="0"/>
                          <a:cs typeface="Times New Roman" pitchFamily="18" charset="0"/>
                        </a:rPr>
                        <a:t>)</a:t>
                      </a:r>
                      <a:r>
                        <a:rPr kumimoji="0" lang="en-US" sz="1800" b="0" i="0" u="none" strike="noStrike" cap="none" normalizeH="0" baseline="0" smtClean="0">
                          <a:ln>
                            <a:noFill/>
                          </a:ln>
                          <a:solidFill>
                            <a:srgbClr val="CC0000"/>
                          </a:solidFill>
                          <a:effectLst/>
                          <a:latin typeface="Verdana" pitchFamily="34" charset="0"/>
                          <a:cs typeface="Times New Roman" pitchFamily="18" charset="0"/>
                        </a:rPr>
                        <a:t>;</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28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int (i=1;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en-US" sz="1800" b="0" i="0" u="none" strike="noStrike" cap="none" normalizeH="0" baseline="0" smtClean="0">
                          <a:ln>
                            <a:noFill/>
                          </a:ln>
                          <a:solidFill>
                            <a:srgbClr val="000000"/>
                          </a:solidFill>
                          <a:effectLst/>
                          <a:latin typeface="Verdana" pitchFamily="34" charset="0"/>
                          <a:cs typeface="Times New Roman" pitchFamily="18" charset="0"/>
                        </a:rPr>
                        <a:t>&gt;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rgbClr val="000000"/>
                          </a:solidFill>
                          <a:effectLst/>
                          <a:latin typeface="Verdana" pitchFamily="34" charset="0"/>
                          <a:cs typeface="Times New Roman" pitchFamily="18" charset="0"/>
                        </a:rPr>
                        <a:t>f</a:t>
                      </a:r>
                      <a:r>
                        <a:rPr kumimoji="0" lang="ru-RU" sz="1800" b="0" i="0" u="none" strike="noStrike" cap="none" normalizeH="0" baseline="0" smtClean="0">
                          <a:ln>
                            <a:noFill/>
                          </a:ln>
                          <a:solidFill>
                            <a:srgbClr val="000000"/>
                          </a:solidFill>
                          <a:effectLst/>
                          <a:latin typeface="Verdana" pitchFamily="34" charset="0"/>
                          <a:cs typeface="Times New Roman" pitchFamily="18" charset="0"/>
                        </a:rPr>
                        <a:t>or</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CC0000"/>
                          </a:solidFill>
                          <a:effectLst/>
                          <a:latin typeface="Verdana" pitchFamily="34" charset="0"/>
                          <a:cs typeface="Times New Roman" pitchFamily="18" charset="0"/>
                        </a:rPr>
                        <a:t>int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 i=1;</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en-US" sz="1800" b="0" i="0" u="none" strike="noStrike" cap="none" normalizeH="0" baseline="0" smtClean="0">
                          <a:ln>
                            <a:noFill/>
                          </a:ln>
                          <a:solidFill>
                            <a:srgbClr val="000000"/>
                          </a:solidFill>
                          <a:effectLst/>
                          <a:latin typeface="Verdana" pitchFamily="34" charset="0"/>
                          <a:cs typeface="Times New Roman" pitchFamily="18" charset="0"/>
                        </a:rPr>
                        <a:t>&gt;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n</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en-US" sz="1800" b="0" i="0" u="none" strike="noStrike" cap="none" normalizeH="0" baseline="0" smtClean="0">
                          <a:ln>
                            <a:noFill/>
                          </a:ln>
                          <a:solidFill>
                            <a:srgbClr val="000000"/>
                          </a:solidFill>
                          <a:effectLst/>
                          <a:latin typeface="Verdana" pitchFamily="34" charset="0"/>
                          <a:cs typeface="Times New Roman" pitchFamily="18" charset="0"/>
                        </a:rPr>
                        <a:t> </a:t>
                      </a:r>
                      <a:r>
                        <a:rPr kumimoji="0" lang="ru-RU" sz="1800" b="0" i="0" u="none" strike="noStrike" cap="none" normalizeH="0" baseline="0" smtClean="0">
                          <a:ln>
                            <a:noFill/>
                          </a:ln>
                          <a:solidFill>
                            <a:srgbClr val="000000"/>
                          </a:solidFill>
                          <a:effectLst/>
                          <a:latin typeface="Verdana" pitchFamily="34" charset="0"/>
                          <a:cs typeface="Times New Roman" pitchFamily="18" charset="0"/>
                        </a:rPr>
                        <a:t>i</a:t>
                      </a:r>
                      <a:r>
                        <a:rPr kumimoji="0" lang="ru-RU" sz="1800" b="0" i="0" u="none" strike="noStrike" cap="none" normalizeH="0" baseline="0" smtClean="0">
                          <a:ln>
                            <a:noFill/>
                          </a:ln>
                          <a:solidFill>
                            <a:srgbClr val="CC0000"/>
                          </a:solidFill>
                          <a:effectLst/>
                          <a:latin typeface="Verdana" pitchFamily="34" charset="0"/>
                          <a:cs typeface="Times New Roman" pitchFamily="18" charset="0"/>
                        </a:rPr>
                        <a:t>++</a:t>
                      </a:r>
                      <a:r>
                        <a:rPr kumimoji="0" lang="ru-RU" sz="1800" b="0" i="0" u="none" strike="noStrike" cap="none" normalizeH="0" baseline="0" smtClean="0">
                          <a:ln>
                            <a:noFill/>
                          </a:ln>
                          <a:solidFill>
                            <a:srgbClr val="000000"/>
                          </a:solidFill>
                          <a:effectLst/>
                          <a:latin typeface="Verdana" pitchFamily="34" charset="0"/>
                          <a:cs typeface="Times New Roman" pitchFamily="18" charset="0"/>
                        </a:rPr>
                        <a:t>)</a:t>
                      </a:r>
                      <a:r>
                        <a:rPr kumimoji="0" lang="ru-RU" sz="1800" b="0" i="0" u="none" strike="noStrike" cap="none" normalizeH="0" baseline="0" smtClean="0">
                          <a:ln>
                            <a:noFill/>
                          </a:ln>
                          <a:solidFill>
                            <a:srgbClr val="000000"/>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7.</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while {c &lt;k}</a:t>
                      </a: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 s=s+c; c++</a:t>
                      </a:r>
                      <a:r>
                        <a:rPr kumimoji="0" lang="ru-RU" sz="18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while </a:t>
                      </a:r>
                      <a:r>
                        <a:rPr kumimoji="0" lang="en-US" sz="1800" b="0" i="0" u="none" strike="noStrike" cap="none" normalizeH="0" baseline="0" smtClean="0">
                          <a:ln>
                            <a:noFill/>
                          </a:ln>
                          <a:solidFill>
                            <a:srgbClr val="CC0000"/>
                          </a:solidFill>
                          <a:effectLst/>
                          <a:latin typeface="Verdana" pitchFamily="34" charset="0"/>
                        </a:rPr>
                        <a:t>(</a:t>
                      </a:r>
                      <a:r>
                        <a:rPr kumimoji="0" lang="en-US" sz="1800" b="0" i="0" u="none" strike="noStrike" cap="none" normalizeH="0" baseline="0" smtClean="0">
                          <a:ln>
                            <a:noFill/>
                          </a:ln>
                          <a:solidFill>
                            <a:schemeClr val="tx1"/>
                          </a:solidFill>
                          <a:effectLst/>
                          <a:latin typeface="Verdana" pitchFamily="34" charset="0"/>
                        </a:rPr>
                        <a:t>c &lt;k</a:t>
                      </a:r>
                      <a:r>
                        <a:rPr kumimoji="0" lang="en-US" sz="1800" b="0" i="0" u="none" strike="noStrike" cap="none" normalizeH="0" baseline="0" smtClean="0">
                          <a:ln>
                            <a:noFill/>
                          </a:ln>
                          <a:solidFill>
                            <a:srgbClr val="CC0000"/>
                          </a:solidFill>
                          <a:effectLst/>
                          <a:latin typeface="Verdana" pitchFamily="34" charset="0"/>
                        </a:rPr>
                        <a:t>)</a:t>
                      </a:r>
                    </a:p>
                    <a:p>
                      <a:pPr marL="0" marR="0" lvl="0" indent="0" algn="l" defTabSz="914400" rtl="0" eaLnBrk="0" fontAlgn="base" latinLnBrk="0" hangingPunct="0">
                        <a:lnSpc>
                          <a:spcPct val="70000"/>
                        </a:lnSpc>
                        <a:spcBef>
                          <a:spcPts val="100"/>
                        </a:spcBef>
                        <a:spcAft>
                          <a:spcPct val="0"/>
                        </a:spcAft>
                        <a:buClr>
                          <a:schemeClr val="accent2"/>
                        </a:buClr>
                        <a:buSzPct val="60000"/>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 s=s+c; c++;</a:t>
                      </a:r>
                      <a:r>
                        <a:rPr kumimoji="0" lang="en-US" sz="1800" b="0" i="0" u="none" strike="noStrike" cap="none" normalizeH="0" baseline="0" smtClean="0">
                          <a:ln>
                            <a:noFill/>
                          </a:ln>
                          <a:solidFill>
                            <a:srgbClr val="CC0000"/>
                          </a:solidFill>
                          <a:effectLst/>
                          <a:latin typeface="Verdana" pitchFamily="34" charset="0"/>
                        </a:rPr>
                        <a:t>}</a:t>
                      </a:r>
                      <a:r>
                        <a:rPr kumimoji="0" lang="ru-RU" sz="18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2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8.</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if a&lt;&gt;b a=a+b,b=b+3</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if </a:t>
                      </a:r>
                      <a:r>
                        <a:rPr kumimoji="0" lang="en-US" sz="1800" b="0" i="0" u="none" strike="noStrike" cap="none" normalizeH="0" baseline="0" smtClean="0">
                          <a:ln>
                            <a:noFill/>
                          </a:ln>
                          <a:solidFill>
                            <a:srgbClr val="CC0000"/>
                          </a:solidFill>
                          <a:effectLst/>
                          <a:latin typeface="Verdana" pitchFamily="34" charset="0"/>
                          <a:cs typeface="Arial" charset="0"/>
                        </a:rPr>
                        <a:t>(</a:t>
                      </a:r>
                      <a:r>
                        <a:rPr kumimoji="0" lang="en-US" sz="1800" b="0" i="0" u="none" strike="noStrike" cap="none" normalizeH="0" baseline="0" smtClean="0">
                          <a:ln>
                            <a:noFill/>
                          </a:ln>
                          <a:solidFill>
                            <a:schemeClr val="tx1"/>
                          </a:solidFill>
                          <a:effectLst/>
                          <a:latin typeface="Verdana" pitchFamily="34" charset="0"/>
                          <a:cs typeface="Arial" charset="0"/>
                        </a:rPr>
                        <a:t>a</a:t>
                      </a:r>
                      <a:r>
                        <a:rPr kumimoji="0" lang="en-US" sz="1800" b="0" i="0" u="none" strike="noStrike" cap="none" normalizeH="0" baseline="0" smtClean="0">
                          <a:ln>
                            <a:noFill/>
                          </a:ln>
                          <a:solidFill>
                            <a:srgbClr val="CC0000"/>
                          </a:solidFill>
                          <a:effectLst/>
                          <a:latin typeface="Verdana" pitchFamily="34" charset="0"/>
                          <a:cs typeface="Arial" charset="0"/>
                        </a:rPr>
                        <a:t>!=</a:t>
                      </a:r>
                      <a:r>
                        <a:rPr kumimoji="0" lang="en-US" sz="1800" b="0" i="0" u="none" strike="noStrike" cap="none" normalizeH="0" baseline="0" smtClean="0">
                          <a:ln>
                            <a:noFill/>
                          </a:ln>
                          <a:solidFill>
                            <a:schemeClr val="tx1"/>
                          </a:solidFill>
                          <a:effectLst/>
                          <a:latin typeface="Verdana" pitchFamily="34" charset="0"/>
                          <a:cs typeface="Arial" charset="0"/>
                        </a:rPr>
                        <a:t>b</a:t>
                      </a:r>
                      <a:r>
                        <a:rPr kumimoji="0" lang="en-US" sz="1800" b="0" i="0" u="none" strike="noStrike" cap="none" normalizeH="0" baseline="0" smtClean="0">
                          <a:ln>
                            <a:noFill/>
                          </a:ln>
                          <a:solidFill>
                            <a:srgbClr val="CC0000"/>
                          </a:solidFill>
                          <a:effectLst/>
                          <a:latin typeface="Verdana" pitchFamily="34" charset="0"/>
                          <a:cs typeface="Arial" charset="0"/>
                        </a:rPr>
                        <a:t>)</a:t>
                      </a:r>
                      <a:r>
                        <a:rPr kumimoji="0" lang="en-US" sz="1800" b="0" i="0" u="none" strike="noStrike" cap="none" normalizeH="0" baseline="0" smtClean="0">
                          <a:ln>
                            <a:noFill/>
                          </a:ln>
                          <a:solidFill>
                            <a:schemeClr val="tx1"/>
                          </a:solidFill>
                          <a:effectLst/>
                          <a:latin typeface="Verdana" pitchFamily="34" charset="0"/>
                          <a:cs typeface="Arial" charset="0"/>
                        </a:rPr>
                        <a:t> </a:t>
                      </a:r>
                      <a:r>
                        <a:rPr kumimoji="0" lang="en-US" sz="1800" b="0" i="0" u="none" strike="noStrike" cap="none" normalizeH="0" baseline="0" smtClean="0">
                          <a:ln>
                            <a:noFill/>
                          </a:ln>
                          <a:solidFill>
                            <a:srgbClr val="CC0000"/>
                          </a:solidFill>
                          <a:effectLst/>
                          <a:latin typeface="Verdana" pitchFamily="34" charset="0"/>
                          <a:cs typeface="Arial" charset="0"/>
                        </a:rPr>
                        <a:t>{</a:t>
                      </a:r>
                      <a:r>
                        <a:rPr kumimoji="0" lang="en-US" sz="1800" b="0" i="0" u="none" strike="noStrike" cap="none" normalizeH="0" baseline="0" smtClean="0">
                          <a:ln>
                            <a:noFill/>
                          </a:ln>
                          <a:solidFill>
                            <a:schemeClr val="tx1"/>
                          </a:solidFill>
                          <a:effectLst/>
                          <a:latin typeface="Verdana" pitchFamily="34" charset="0"/>
                          <a:cs typeface="Arial" charset="0"/>
                        </a:rPr>
                        <a:t>a=a+b</a:t>
                      </a:r>
                      <a:r>
                        <a:rPr kumimoji="0" lang="en-US" sz="1800" b="0" i="0" u="none" strike="noStrike" cap="none" normalizeH="0" baseline="0" smtClean="0">
                          <a:ln>
                            <a:noFill/>
                          </a:ln>
                          <a:solidFill>
                            <a:srgbClr val="CC0000"/>
                          </a:solidFill>
                          <a:effectLst/>
                          <a:latin typeface="Verdana" pitchFamily="34" charset="0"/>
                          <a:cs typeface="Arial" charset="0"/>
                        </a:rPr>
                        <a:t>;</a:t>
                      </a:r>
                      <a:r>
                        <a:rPr kumimoji="0" lang="en-US" sz="1800" b="0" i="0" u="none" strike="noStrike" cap="none" normalizeH="0" baseline="0" smtClean="0">
                          <a:ln>
                            <a:noFill/>
                          </a:ln>
                          <a:solidFill>
                            <a:schemeClr val="tx1"/>
                          </a:solidFill>
                          <a:effectLst/>
                          <a:latin typeface="Verdana" pitchFamily="34" charset="0"/>
                          <a:cs typeface="Arial" charset="0"/>
                        </a:rPr>
                        <a:t>b=b+3</a:t>
                      </a:r>
                      <a:r>
                        <a:rPr kumimoji="0" lang="en-US" sz="1800" b="0" i="0" u="none" strike="noStrike" cap="none" normalizeH="0" baseline="0" smtClean="0">
                          <a:ln>
                            <a:noFill/>
                          </a:ln>
                          <a:solidFill>
                            <a:srgbClr val="CC0000"/>
                          </a:solidFill>
                          <a:effectLst/>
                          <a:latin typeface="Verdana" pitchFamily="34" charset="0"/>
                          <a:cs typeface="Arial" charset="0"/>
                        </a:rPr>
                        <a:t>;}</a:t>
                      </a:r>
                      <a:endParaRPr kumimoji="0" lang="ru-RU" sz="1800" b="0" i="0" u="none" strike="noStrike" cap="none" normalizeH="0" baseline="0" smtClean="0">
                        <a:ln>
                          <a:noFill/>
                        </a:ln>
                        <a:solidFill>
                          <a:srgbClr val="CC0000"/>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9.</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if (a= b); a=a+b</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if (</a:t>
                      </a:r>
                      <a:r>
                        <a:rPr kumimoji="0" lang="en-US" sz="1800" b="0" i="0" u="none" strike="noStrike" cap="none" normalizeH="0" baseline="0" smtClean="0">
                          <a:ln>
                            <a:noFill/>
                          </a:ln>
                          <a:solidFill>
                            <a:srgbClr val="CC0000"/>
                          </a:solidFill>
                          <a:effectLst/>
                          <a:latin typeface="Verdana" pitchFamily="34" charset="0"/>
                          <a:cs typeface="Arial" charset="0"/>
                        </a:rPr>
                        <a:t>a==</a:t>
                      </a:r>
                      <a:r>
                        <a:rPr kumimoji="0" lang="en-US" sz="1800" b="0" i="0" u="none" strike="noStrike" cap="none" normalizeH="0" baseline="0" smtClean="0">
                          <a:ln>
                            <a:noFill/>
                          </a:ln>
                          <a:solidFill>
                            <a:schemeClr val="tx1"/>
                          </a:solidFill>
                          <a:effectLst/>
                          <a:latin typeface="Verdana" pitchFamily="34" charset="0"/>
                          <a:cs typeface="Arial" charset="0"/>
                        </a:rPr>
                        <a:t> b) a=a+b</a:t>
                      </a:r>
                      <a:r>
                        <a:rPr kumimoji="0" lang="en-US" sz="1800" b="0" i="0" u="none" strike="noStrike" cap="none" normalizeH="0" baseline="0" smtClean="0">
                          <a:ln>
                            <a:noFill/>
                          </a:ln>
                          <a:solidFill>
                            <a:srgbClr val="CC0000"/>
                          </a:solidFill>
                          <a:effectLst/>
                          <a:latin typeface="Verdana" pitchFamily="34" charset="0"/>
                          <a:cs typeface="Arial" charset="0"/>
                        </a:rPr>
                        <a:t>;</a:t>
                      </a:r>
                      <a:endParaRPr kumimoji="0" lang="ru-RU" sz="1800" b="0" i="0" u="none" strike="noStrike" cap="none" normalizeH="0" baseline="0" smtClean="0">
                        <a:ln>
                          <a:noFill/>
                        </a:ln>
                        <a:solidFill>
                          <a:srgbClr val="CC0000"/>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10.</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if (a and b) c=a+b;</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if (a </a:t>
                      </a:r>
                      <a:r>
                        <a:rPr kumimoji="0" lang="en-US" sz="1800" b="0" i="0" u="none" strike="noStrike" cap="none" normalizeH="0" baseline="0" smtClean="0">
                          <a:ln>
                            <a:noFill/>
                          </a:ln>
                          <a:solidFill>
                            <a:srgbClr val="CC0000"/>
                          </a:solidFill>
                          <a:effectLst/>
                          <a:latin typeface="Verdana" pitchFamily="34" charset="0"/>
                          <a:cs typeface="Arial" charset="0"/>
                        </a:rPr>
                        <a:t>&amp;&amp;</a:t>
                      </a:r>
                      <a:r>
                        <a:rPr kumimoji="0" lang="en-US" sz="1800" b="0" i="0" u="none" strike="noStrike" cap="none" normalizeH="0" baseline="0" smtClean="0">
                          <a:ln>
                            <a:noFill/>
                          </a:ln>
                          <a:solidFill>
                            <a:schemeClr val="tx1"/>
                          </a:solidFill>
                          <a:effectLst/>
                          <a:latin typeface="Verdana" pitchFamily="34" charset="0"/>
                          <a:cs typeface="Arial" charset="0"/>
                        </a:rPr>
                        <a:t> b) c=a+b;</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20533" name="Номер слайда 5"/>
          <p:cNvSpPr txBox="1">
            <a:spLocks noGrp="1"/>
          </p:cNvSpPr>
          <p:nvPr/>
        </p:nvSpPr>
        <p:spPr bwMode="auto">
          <a:xfrm>
            <a:off x="6553200" y="6243638"/>
            <a:ext cx="2133600" cy="457200"/>
          </a:xfrm>
          <a:prstGeom prst="rect">
            <a:avLst/>
          </a:prstGeom>
          <a:noFill/>
          <a:ln w="9525">
            <a:noFill/>
            <a:miter lim="800000"/>
            <a:headEnd/>
            <a:tailEnd/>
          </a:ln>
        </p:spPr>
        <p:txBody>
          <a:bodyPr anchor="ctr"/>
          <a:lstStyle/>
          <a:p>
            <a:pPr algn="ctr"/>
            <a:fld id="{D8634B58-98BC-4B7C-9E5E-B338C4755DAD}" type="slidenum">
              <a:rPr lang="ru-RU" sz="1400" b="1">
                <a:solidFill>
                  <a:srgbClr val="FFFFFF"/>
                </a:solidFill>
              </a:rPr>
              <a:pPr algn="ctr"/>
              <a:t>8</a:t>
            </a:fld>
            <a:endParaRPr lang="ru-RU" sz="1400" b="1">
              <a:solidFill>
                <a:srgbClr val="FFFFFF"/>
              </a:solidFill>
            </a:endParaRPr>
          </a:p>
        </p:txBody>
      </p:sp>
      <p:sp>
        <p:nvSpPr>
          <p:cNvPr id="20610" name="AutoShape 130">
            <a:hlinkClick r:id="rId2" action="ppaction://hlinksldjump" highlightClick="1"/>
          </p:cNvPr>
          <p:cNvSpPr>
            <a:spLocks noChangeArrowheads="1"/>
          </p:cNvSpPr>
          <p:nvPr/>
        </p:nvSpPr>
        <p:spPr bwMode="auto">
          <a:xfrm>
            <a:off x="8675688"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4716463" y="1628775"/>
            <a:ext cx="3455987" cy="5040313"/>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18C4A18A-44FB-465F-9D50-3355C095E970}" type="slidenum">
              <a:rPr lang="ru-RU"/>
              <a:pPr>
                <a:defRPr/>
              </a:pPr>
              <a:t>9</a:t>
            </a:fld>
            <a:endParaRPr lang="ru-RU"/>
          </a:p>
        </p:txBody>
      </p:sp>
      <p:sp>
        <p:nvSpPr>
          <p:cNvPr id="48130" name="Rectangle 2"/>
          <p:cNvSpPr>
            <a:spLocks noGrp="1" noChangeArrowheads="1"/>
          </p:cNvSpPr>
          <p:nvPr>
            <p:ph type="title"/>
          </p:nvPr>
        </p:nvSpPr>
        <p:spPr>
          <a:xfrm>
            <a:off x="611188" y="333375"/>
            <a:ext cx="8137525" cy="719138"/>
          </a:xfrm>
        </p:spPr>
        <p:txBody>
          <a:bodyPr>
            <a:normAutofit fontScale="90000"/>
          </a:bodyPr>
          <a:lstStyle/>
          <a:p>
            <a:pPr algn="ctr" eaLnBrk="1" hangingPunct="1"/>
            <a:r>
              <a:rPr lang="ru-RU" sz="2400" b="1" smtClean="0">
                <a:solidFill>
                  <a:srgbClr val="8A2E4E"/>
                </a:solidFill>
                <a:latin typeface="Arial" charset="0"/>
              </a:rPr>
              <a:t>Задание 2.2. Записать в сокращенном виде операции</a:t>
            </a:r>
          </a:p>
        </p:txBody>
      </p:sp>
      <p:graphicFrame>
        <p:nvGraphicFramePr>
          <p:cNvPr id="21655" name="Group 151"/>
          <p:cNvGraphicFramePr>
            <a:graphicFrameLocks noGrp="1"/>
          </p:cNvGraphicFramePr>
          <p:nvPr>
            <p:ph type="tbl" idx="1"/>
          </p:nvPr>
        </p:nvGraphicFramePr>
        <p:xfrm>
          <a:off x="1979613" y="1773238"/>
          <a:ext cx="4897437" cy="4598037"/>
        </p:xfrm>
        <a:graphic>
          <a:graphicData uri="http://schemas.openxmlformats.org/drawingml/2006/table">
            <a:tbl>
              <a:tblPr/>
              <a:tblGrid>
                <a:gridCol w="885825"/>
                <a:gridCol w="1679575"/>
                <a:gridCol w="2332037"/>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Verdana" pitchFamily="34" charset="0"/>
                          <a:cs typeface="Arial" charset="0"/>
                        </a:rPr>
                        <a:t>№</a:t>
                      </a:r>
                      <a:r>
                        <a:rPr kumimoji="0" lang="ru-RU" sz="1800" b="1" i="0" u="none" strike="noStrike" cap="none" normalizeH="0" baseline="0" smtClean="0">
                          <a:ln>
                            <a:noFill/>
                          </a:ln>
                          <a:solidFill>
                            <a:schemeClr val="tx1"/>
                          </a:solidFill>
                          <a:effectLst/>
                          <a:latin typeface="Arial" charset="0"/>
                          <a:cs typeface="Arial" charset="0"/>
                        </a:rPr>
                        <a:t> п/п</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Полный вид</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cs typeface="Arial" charset="0"/>
                        </a:rPr>
                        <a:t>Сокращенный вид</a:t>
                      </a:r>
                    </a:p>
                  </a:txBody>
                  <a:tcPr anchor="ct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1.</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2.</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3.</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75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4.</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5.</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4</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6.</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+ 1</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1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7.</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+ 1</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8.</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- 1</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14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9.</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 = n - 1</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cs typeface="Arial" charset="0"/>
                        </a:rPr>
                        <a:t>--n</a:t>
                      </a:r>
                      <a:endParaRPr kumimoji="0" lang="ru-RU"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800" b="0" i="0" u="none" strike="noStrike" cap="none" normalizeH="0" baseline="0" smtClean="0">
                          <a:ln>
                            <a:noFill/>
                          </a:ln>
                          <a:solidFill>
                            <a:schemeClr val="tx1"/>
                          </a:solidFill>
                          <a:effectLst/>
                          <a:latin typeface="Verdana" pitchFamily="34" charset="0"/>
                          <a:cs typeface="Arial" charset="0"/>
                        </a:rPr>
                        <a:t>10.</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n = 1/(2*n)</a:t>
                      </a:r>
                      <a:r>
                        <a:rPr kumimoji="0" lang="ru-RU" sz="1800" b="0" i="0" u="none" strike="noStrike" cap="none" normalizeH="0" baseline="0" smtClean="0">
                          <a:ln>
                            <a:noFill/>
                          </a:ln>
                          <a:solidFill>
                            <a:schemeClr val="tx1"/>
                          </a:solidFill>
                          <a:effectLst/>
                          <a:latin typeface="Verdana" pitchFamily="34" charset="0"/>
                        </a:rPr>
                        <a:t> </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n= +=1/(n*2</a:t>
                      </a:r>
                      <a:r>
                        <a:rPr kumimoji="0" lang="ru-RU" sz="1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21557" name="Номер слайда 5"/>
          <p:cNvSpPr txBox="1">
            <a:spLocks noGrp="1"/>
          </p:cNvSpPr>
          <p:nvPr/>
        </p:nvSpPr>
        <p:spPr bwMode="auto">
          <a:xfrm>
            <a:off x="6553200" y="6243638"/>
            <a:ext cx="2133600" cy="457200"/>
          </a:xfrm>
          <a:prstGeom prst="rect">
            <a:avLst/>
          </a:prstGeom>
          <a:noFill/>
          <a:ln w="9525">
            <a:noFill/>
            <a:miter lim="800000"/>
            <a:headEnd/>
            <a:tailEnd/>
          </a:ln>
        </p:spPr>
        <p:txBody>
          <a:bodyPr anchor="ctr"/>
          <a:lstStyle/>
          <a:p>
            <a:pPr algn="ctr"/>
            <a:fld id="{A177A2BE-C1E1-4E99-A6E2-A1C5A3422C23}" type="slidenum">
              <a:rPr lang="ru-RU" sz="1400" b="1">
                <a:solidFill>
                  <a:srgbClr val="FFFFFF"/>
                </a:solidFill>
              </a:rPr>
              <a:pPr algn="ctr"/>
              <a:t>9</a:t>
            </a:fld>
            <a:endParaRPr lang="ru-RU" sz="1400" b="1">
              <a:solidFill>
                <a:srgbClr val="FFFFFF"/>
              </a:solidFill>
            </a:endParaRPr>
          </a:p>
        </p:txBody>
      </p:sp>
      <p:sp>
        <p:nvSpPr>
          <p:cNvPr id="21634" name="AutoShape 130">
            <a:hlinkClick r:id="rId2" action="ppaction://hlinksldjump" highlightClick="1"/>
          </p:cNvPr>
          <p:cNvSpPr>
            <a:spLocks noChangeArrowheads="1"/>
          </p:cNvSpPr>
          <p:nvPr/>
        </p:nvSpPr>
        <p:spPr bwMode="auto">
          <a:xfrm>
            <a:off x="8748713" y="6497638"/>
            <a:ext cx="395287" cy="360362"/>
          </a:xfrm>
          <a:prstGeom prst="actionButtonReturn">
            <a:avLst/>
          </a:prstGeom>
          <a:solidFill>
            <a:schemeClr val="accent1"/>
          </a:solidFill>
          <a:ln w="9525">
            <a:noFill/>
            <a:miter lim="800000"/>
            <a:headEnd/>
            <a:tailEnd/>
          </a:ln>
          <a:effectLst/>
        </p:spPr>
        <p:txBody>
          <a:bodyPr wrap="none" anchor="ctr"/>
          <a:lstStyle/>
          <a:p>
            <a:endParaRPr lang="ru-RU"/>
          </a:p>
        </p:txBody>
      </p:sp>
      <p:sp>
        <p:nvSpPr>
          <p:cNvPr id="3077" name="Rectangle 5"/>
          <p:cNvSpPr>
            <a:spLocks noChangeArrowheads="1"/>
          </p:cNvSpPr>
          <p:nvPr/>
        </p:nvSpPr>
        <p:spPr bwMode="auto">
          <a:xfrm>
            <a:off x="4500563" y="1773238"/>
            <a:ext cx="2447925" cy="4608512"/>
          </a:xfrm>
          <a:prstGeom prst="rect">
            <a:avLst/>
          </a:prstGeom>
          <a:gradFill rotWithShape="1">
            <a:gsLst>
              <a:gs pos="0">
                <a:schemeClr val="hlink"/>
              </a:gs>
              <a:gs pos="50000">
                <a:schemeClr val="accent2"/>
              </a:gs>
              <a:gs pos="100000">
                <a:schemeClr val="hlink"/>
              </a:gs>
            </a:gsLst>
            <a:lin ang="5400000" scaled="1"/>
          </a:gradFill>
          <a:ln w="9525">
            <a:solidFill>
              <a:schemeClr val="folHlink"/>
            </a:solidFill>
            <a:miter lim="800000"/>
            <a:headEnd/>
            <a:tailEnd/>
          </a:ln>
        </p:spPr>
        <p:txBody>
          <a:bodyPr wrap="none" anchor="ctr"/>
          <a:lstStyle/>
          <a:p>
            <a:pPr algn="ctr"/>
            <a:r>
              <a:rPr lang="ru-RU" sz="1600">
                <a:solidFill>
                  <a:schemeClr val="bg1"/>
                </a:solidFill>
              </a:rPr>
              <a:t>Для </a:t>
            </a:r>
          </a:p>
          <a:p>
            <a:pPr algn="ctr"/>
            <a:r>
              <a:rPr lang="ru-RU" sz="1600">
                <a:solidFill>
                  <a:schemeClr val="bg1"/>
                </a:solidFill>
              </a:rPr>
              <a:t>просмотра </a:t>
            </a:r>
          </a:p>
          <a:p>
            <a:pPr algn="ctr"/>
            <a:r>
              <a:rPr lang="ru-RU" sz="1600">
                <a:solidFill>
                  <a:schemeClr val="bg1"/>
                </a:solidFill>
              </a:rPr>
              <a:t>ответа </a:t>
            </a:r>
          </a:p>
          <a:p>
            <a:pPr algn="ctr"/>
            <a:r>
              <a:rPr lang="ru-RU" sz="1600">
                <a:solidFill>
                  <a:schemeClr val="bg1"/>
                </a:solidFill>
              </a:rPr>
              <a:t>щелкните </a:t>
            </a:r>
          </a:p>
          <a:p>
            <a:pPr algn="ctr"/>
            <a:r>
              <a:rPr lang="ru-RU" sz="1600">
                <a:solidFill>
                  <a:schemeClr val="bg1"/>
                </a:solidFill>
              </a:rPr>
              <a:t>мышью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077"/>
                                        </p:tgtEl>
                                      </p:cBhvr>
                                    </p:animEffect>
                                    <p:set>
                                      <p:cBhvr>
                                        <p:cTn id="7"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2">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892D4E"/>
      </a:hlink>
      <a:folHlink>
        <a:srgbClr val="5A2C6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7038</TotalTime>
  <Words>3786</Words>
  <Application>Microsoft Office PowerPoint</Application>
  <PresentationFormat>Экран (4:3)</PresentationFormat>
  <Paragraphs>696</Paragraphs>
  <Slides>31</Slides>
  <Notes>2</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31</vt:i4>
      </vt:variant>
    </vt:vector>
  </HeadingPairs>
  <TitlesOfParts>
    <vt:vector size="40" baseType="lpstr">
      <vt:lpstr>Verdana</vt:lpstr>
      <vt:lpstr>Arial</vt:lpstr>
      <vt:lpstr>Calibri</vt:lpstr>
      <vt:lpstr>Wingdings</vt:lpstr>
      <vt:lpstr>Wingdings 2</vt:lpstr>
      <vt:lpstr>Tw Cen MT</vt:lpstr>
      <vt:lpstr>Times New Roman</vt:lpstr>
      <vt:lpstr>Обычная</vt:lpstr>
      <vt:lpstr>Документ Microsoft Word</vt:lpstr>
      <vt:lpstr>Слайд 1</vt:lpstr>
      <vt:lpstr>Слайд 2</vt:lpstr>
      <vt:lpstr>Слайд 3</vt:lpstr>
      <vt:lpstr>Задание 1.1. Устный опрос</vt:lpstr>
      <vt:lpstr>Задание 1.2. Перевести на язык программирования следующие команды</vt:lpstr>
      <vt:lpstr> Задание 1.3.  Продолжить</vt:lpstr>
      <vt:lpstr>2. Самоконтроль</vt:lpstr>
      <vt:lpstr>Задание 2.1. Найти и объяснить ошибки  </vt:lpstr>
      <vt:lpstr>Задание 2.2. Записать в сокращенном виде операции</vt:lpstr>
      <vt:lpstr>Задание 2.3.   Записать цикл </vt:lpstr>
      <vt:lpstr>Задание 2.4.  Определить значение переменной с </vt:lpstr>
      <vt:lpstr>Задание 2.5. Определить,  что будет напечатано в результате работы фрагмента программы</vt:lpstr>
      <vt:lpstr>Слайд 13</vt:lpstr>
      <vt:lpstr>Перечень возможных ошибок</vt:lpstr>
      <vt:lpstr>3. Разбор задач</vt:lpstr>
      <vt:lpstr>Рекомендации  по использованию циклов</vt:lpstr>
      <vt:lpstr>Вопросы для обсуждения</vt:lpstr>
      <vt:lpstr>Задача 1  Используя цикл for, напишите программу, которая определяет среднее арифметическое всех чисел на отрезке [a,b]</vt:lpstr>
      <vt:lpstr>Задача 2  Используя цикл while, напишите программу, которая определяет среднее арифметическое всех чисел на отрезке [a,b]</vt:lpstr>
      <vt:lpstr>Задача 3  Решить предыдущую задачу с проверкой ввода интервала</vt:lpstr>
      <vt:lpstr>4. Задачи для  самостоятельного решения</vt:lpstr>
      <vt:lpstr>4а. Задачи для  обязательного решения</vt:lpstr>
      <vt:lpstr>4а. Задачи для самостоятельного решения</vt:lpstr>
      <vt:lpstr>4в.  Задачи для подготовки к  ГИА  и  ЕГЭ</vt:lpstr>
      <vt:lpstr>5.  Задачи повышенной сложности</vt:lpstr>
      <vt:lpstr>Слайд 26</vt:lpstr>
      <vt:lpstr>Слайд 27</vt:lpstr>
      <vt:lpstr>Слайд 28</vt:lpstr>
      <vt:lpstr>7. Материалы для самоподготовки и самообразования</vt:lpstr>
      <vt:lpstr>  Чтобы научиться бегать, нужно сначала научиться ходить</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 прграммирования Си/С++</dc:title>
  <dc:creator>Home</dc:creator>
  <cp:lastModifiedBy>re</cp:lastModifiedBy>
  <cp:revision>371</cp:revision>
  <dcterms:created xsi:type="dcterms:W3CDTF">2013-01-14T11:31:13Z</dcterms:created>
  <dcterms:modified xsi:type="dcterms:W3CDTF">2014-05-01T15:31:20Z</dcterms:modified>
</cp:coreProperties>
</file>