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2" r:id="rId3"/>
    <p:sldId id="269" r:id="rId4"/>
    <p:sldId id="270" r:id="rId5"/>
    <p:sldId id="271" r:id="rId6"/>
    <p:sldId id="267" r:id="rId7"/>
    <p:sldId id="273" r:id="rId8"/>
    <p:sldId id="274" r:id="rId9"/>
    <p:sldId id="257" r:id="rId10"/>
    <p:sldId id="260" r:id="rId11"/>
    <p:sldId id="259" r:id="rId12"/>
    <p:sldId id="262" r:id="rId13"/>
    <p:sldId id="261" r:id="rId14"/>
    <p:sldId id="268" r:id="rId15"/>
    <p:sldId id="263" r:id="rId16"/>
    <p:sldId id="276" r:id="rId17"/>
    <p:sldId id="278" r:id="rId18"/>
    <p:sldId id="277" r:id="rId19"/>
    <p:sldId id="279" r:id="rId20"/>
    <p:sldId id="265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058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Человеческие расы,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их родство и происхождение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12" descr="ev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9600" y="2286000"/>
            <a:ext cx="2565400" cy="3186113"/>
          </a:xfrm>
          <a:prstGeom prst="rect">
            <a:avLst/>
          </a:prstGeom>
        </p:spPr>
      </p:pic>
      <p:pic>
        <p:nvPicPr>
          <p:cNvPr id="6" name="Picture 4" descr="ytu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29000" y="2286000"/>
            <a:ext cx="2525713" cy="3213100"/>
          </a:xfrm>
          <a:prstGeom prst="rect">
            <a:avLst/>
          </a:prstGeom>
        </p:spPr>
      </p:pic>
      <p:pic>
        <p:nvPicPr>
          <p:cNvPr id="7" name="Picture 9" descr="mon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48400" y="2286000"/>
            <a:ext cx="2590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Негроиды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1594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70C0"/>
                </a:solidFill>
              </a:rPr>
              <a:t>Природный ареал — Центральная, Западная и Восточная Африка. 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Характерные отличия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-</a:t>
            </a:r>
            <a:r>
              <a:rPr lang="ru-RU" sz="2400" dirty="0" smtClean="0"/>
              <a:t>   курчавые волосы, </a:t>
            </a:r>
          </a:p>
          <a:p>
            <a:pPr>
              <a:buFontTx/>
              <a:buChar char="-"/>
            </a:pPr>
            <a:r>
              <a:rPr lang="ru-RU" sz="2400" dirty="0" smtClean="0"/>
              <a:t>темная кожа, </a:t>
            </a:r>
          </a:p>
          <a:p>
            <a:pPr>
              <a:buFontTx/>
              <a:buChar char="-"/>
            </a:pPr>
            <a:r>
              <a:rPr lang="ru-RU" sz="2400" dirty="0" smtClean="0"/>
              <a:t>расширенные ноздри, </a:t>
            </a:r>
          </a:p>
          <a:p>
            <a:pPr>
              <a:buFontTx/>
              <a:buChar char="-"/>
            </a:pPr>
            <a:r>
              <a:rPr lang="ru-RU" sz="2400" dirty="0" smtClean="0"/>
              <a:t>толстые губы и др. </a:t>
            </a:r>
          </a:p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400" dirty="0" smtClean="0"/>
              <a:t>Выделяется восточная подгруппа (нилотский тип, высокорослый, узкосложенный) и западная подгруппа (негрский тип, круглоголовый, среднего роста). Особняком стоит группа пигмеев (негрилльский тип).</a:t>
            </a:r>
            <a:endParaRPr lang="ru-RU" sz="2400" dirty="0"/>
          </a:p>
        </p:txBody>
      </p:sp>
      <p:pic>
        <p:nvPicPr>
          <p:cNvPr id="4" name="Picture 4" descr="ytu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24600" y="228600"/>
            <a:ext cx="2525713" cy="3213100"/>
          </a:xfrm>
          <a:prstGeom prst="rect">
            <a:avLst/>
          </a:prstGeom>
        </p:spPr>
      </p:pic>
      <p:pic>
        <p:nvPicPr>
          <p:cNvPr id="7" name="Picture 13" descr="avstro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3352800"/>
            <a:ext cx="129063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vstro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3962400"/>
            <a:ext cx="14890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avstro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5065712"/>
            <a:ext cx="141763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" y="990600"/>
            <a:ext cx="8756754" cy="5633056"/>
          </a:xfr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ПИГМЕИ-представители негроидной расы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Монголоиды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64770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      Изначально населяли Восточную Евразию, сформировались на территории современной Монголии.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 smtClean="0">
                <a:solidFill>
                  <a:srgbClr val="FF0000"/>
                </a:solidFill>
              </a:rPr>
              <a:t>Главная черта </a:t>
            </a:r>
            <a:r>
              <a:rPr lang="ru-RU" sz="1800" dirty="0" smtClean="0"/>
              <a:t>— защита глаз от повышенной инсоляции, пыли, холода и т. д. </a:t>
            </a:r>
          </a:p>
          <a:p>
            <a:pPr>
              <a:buNone/>
            </a:pPr>
            <a:r>
              <a:rPr lang="ru-RU" sz="1800" dirty="0" smtClean="0"/>
              <a:t>      Для этого служит </a:t>
            </a:r>
            <a:r>
              <a:rPr lang="ru-RU" sz="1800" dirty="0" smtClean="0">
                <a:solidFill>
                  <a:srgbClr val="FF0000"/>
                </a:solidFill>
              </a:rPr>
              <a:t>узкий разрез век</a:t>
            </a:r>
            <a:r>
              <a:rPr lang="ru-RU" sz="1800" dirty="0" smtClean="0"/>
              <a:t>,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дополнительная складка — </a:t>
            </a:r>
            <a:r>
              <a:rPr lang="ru-RU" sz="1800" dirty="0" err="1" smtClean="0">
                <a:solidFill>
                  <a:srgbClr val="FF0000"/>
                </a:solidFill>
              </a:rPr>
              <a:t>эпикантус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тёмная радужка,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густые ресницы,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выступающие скулы с подушками жира,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длинные (если не стричь) прямые и черные волосы.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Выделяют две контрастирующие группы: северную (массивные, высокие, светлокожие, с крупным лицом и низким сводом черепа) и южную (</a:t>
            </a:r>
            <a:r>
              <a:rPr lang="ru-RU" sz="1800" dirty="0" err="1" smtClean="0"/>
              <a:t>грацильные</a:t>
            </a:r>
            <a:r>
              <a:rPr lang="ru-RU" sz="1800" dirty="0" smtClean="0"/>
              <a:t>, невысокие, смуглые, небольшое лицо и высокий лоб). Молодая раса — около 12 тысяч лет.</a:t>
            </a:r>
            <a:endParaRPr lang="ru-RU" sz="1800" dirty="0"/>
          </a:p>
        </p:txBody>
      </p:sp>
      <p:pic>
        <p:nvPicPr>
          <p:cNvPr id="4" name="Picture 9" descr="mon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53200" y="0"/>
            <a:ext cx="2590800" cy="3068638"/>
          </a:xfrm>
          <a:prstGeom prst="rect">
            <a:avLst/>
          </a:prstGeom>
        </p:spPr>
      </p:pic>
      <p:pic>
        <p:nvPicPr>
          <p:cNvPr id="6" name="Picture 10" descr="mongo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2895600"/>
            <a:ext cx="15128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mongo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0150" y="3352800"/>
            <a:ext cx="15938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mongo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4856162"/>
            <a:ext cx="15335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05992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2401" y="1143000"/>
            <a:ext cx="8784678" cy="5410200"/>
          </a:xfr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Монголоидная  раса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Итак, вот 3 основные расы: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европеоидная, негроидная  и монголоидная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05001"/>
            <a:ext cx="80010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Некоторые ученые выделяют и четвёртую расу – австралоидную.</a:t>
            </a:r>
          </a:p>
          <a:p>
            <a:pPr algn="ctr"/>
            <a:r>
              <a:rPr lang="ru-RU" sz="2000" b="1" dirty="0" smtClean="0"/>
              <a:t>В нашей классификации её рассматривают в негроидной или правильней сказать в АВСТРАЛО-НЕГРОИДНОЙ</a:t>
            </a:r>
            <a:endParaRPr lang="ru-RU" sz="20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Австралоиды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55626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Древняя раса, имевшая огромный ареал, ограниченный регионами: Индостан, Тасмания, Гавайи, Курилы (то есть почти половина земного шара).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Повсеместно вытеснялась и смешивалась с мигрантами. </a:t>
            </a:r>
          </a:p>
          <a:p>
            <a:pPr>
              <a:buNone/>
            </a:pPr>
            <a:r>
              <a:rPr lang="ru-RU" dirty="0" smtClean="0"/>
              <a:t>Чрезвычайно разнообразная раса.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Черты внешности коренных австралийцев 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-</a:t>
            </a:r>
            <a:r>
              <a:rPr lang="ru-RU" dirty="0" smtClean="0"/>
              <a:t>    более светлая </a:t>
            </a:r>
            <a:r>
              <a:rPr lang="ru-RU" dirty="0" smtClean="0">
                <a:solidFill>
                  <a:srgbClr val="FF0000"/>
                </a:solidFill>
              </a:rPr>
              <a:t>кожа коричневых оттенков,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крупный нос,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длинные волнистые волосы</a:t>
            </a:r>
            <a:r>
              <a:rPr lang="ru-RU" dirty="0" smtClean="0"/>
              <a:t>, выгорающие как пакля,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 массивное надбровье,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мощные челюсти </a:t>
            </a:r>
            <a:r>
              <a:rPr lang="ru-RU" dirty="0" smtClean="0"/>
              <a:t>резко отличают их от африканских </a:t>
            </a:r>
            <a:r>
              <a:rPr lang="ru-RU" dirty="0" err="1" smtClean="0"/>
              <a:t>негроидов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KingMerrimanNL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62600" y="1066799"/>
            <a:ext cx="3581400" cy="50292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899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РАБОТА по дидактическим карточкам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РАСЫ – это подразделение одного вида или каждая из них является отдельным видом?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344259"/>
          <a:ext cx="8229600" cy="441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524000"/>
                <a:gridCol w="1447800"/>
                <a:gridCol w="1447800"/>
              </a:tblGrid>
              <a:tr h="1099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981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ОТЛИЧАЮТСЯ</a:t>
                      </a:r>
                      <a:r>
                        <a:rPr lang="ru-RU" sz="2800" b="1" baseline="0" dirty="0" smtClean="0"/>
                        <a:t>  ЛИ:</a:t>
                      </a:r>
                    </a:p>
                    <a:p>
                      <a:r>
                        <a:rPr lang="ru-RU" sz="2000" b="1" baseline="0" dirty="0" smtClean="0"/>
                        <a:t>А) по отношению лицевого и мозгового черепа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Б) по объёму головного мозга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В) по строению руки,</a:t>
                      </a:r>
                      <a:r>
                        <a:rPr lang="ru-RU" sz="2000" b="1" baseline="0" dirty="0" smtClean="0"/>
                        <a:t> стопы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89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Г) по группам крови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2" descr="ev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43400" y="2514600"/>
            <a:ext cx="1371600" cy="990601"/>
          </a:xfrm>
          <a:prstGeom prst="rect">
            <a:avLst/>
          </a:prstGeom>
        </p:spPr>
      </p:pic>
      <p:pic>
        <p:nvPicPr>
          <p:cNvPr id="7" name="Picture 4" descr="ytu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15201" y="2438400"/>
            <a:ext cx="1295400" cy="1143000"/>
          </a:xfrm>
          <a:prstGeom prst="rect">
            <a:avLst/>
          </a:prstGeom>
        </p:spPr>
      </p:pic>
      <p:pic>
        <p:nvPicPr>
          <p:cNvPr id="8" name="Picture 9" descr="mon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19800" y="2438400"/>
            <a:ext cx="1066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899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РАБОТА по дидактическим карточкам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РАСЫ – это подразделение одного вида или каждая из них является отдельным видом?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344259"/>
          <a:ext cx="8229600" cy="441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524000"/>
                <a:gridCol w="1447800"/>
                <a:gridCol w="1447800"/>
              </a:tblGrid>
              <a:tr h="1099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981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ОТЛИЧАЮТСЯ</a:t>
                      </a:r>
                      <a:r>
                        <a:rPr lang="ru-RU" sz="2800" b="1" baseline="0" dirty="0" smtClean="0"/>
                        <a:t>  ЛИ:</a:t>
                      </a:r>
                    </a:p>
                    <a:p>
                      <a:r>
                        <a:rPr lang="ru-RU" sz="2000" b="1" baseline="0" dirty="0" smtClean="0"/>
                        <a:t>А) по отношению лицевого и мозгового черепа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 отличаются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Б) по объёму головного мозга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  отличаются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В) по строению руки,</a:t>
                      </a:r>
                      <a:r>
                        <a:rPr lang="ru-RU" sz="2000" b="1" baseline="0" dirty="0" smtClean="0"/>
                        <a:t> стопы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  отличаются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89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Г) по группам крови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  отличаются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2" descr="ev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43400" y="2514600"/>
            <a:ext cx="1371600" cy="990601"/>
          </a:xfrm>
          <a:prstGeom prst="rect">
            <a:avLst/>
          </a:prstGeom>
        </p:spPr>
      </p:pic>
      <p:pic>
        <p:nvPicPr>
          <p:cNvPr id="7" name="Picture 4" descr="ytu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15201" y="2438400"/>
            <a:ext cx="1295400" cy="1143000"/>
          </a:xfrm>
          <a:prstGeom prst="rect">
            <a:avLst/>
          </a:prstGeom>
        </p:spPr>
      </p:pic>
      <p:pic>
        <p:nvPicPr>
          <p:cNvPr id="8" name="Picture 9" descr="mon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19800" y="2438400"/>
            <a:ext cx="1066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899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РАБОТА по дидактическим карточкам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РАСЫ – это подразделение одного вида или каждая из них является отдельным видом?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344259"/>
          <a:ext cx="8229600" cy="441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524000"/>
                <a:gridCol w="1447800"/>
                <a:gridCol w="1447800"/>
              </a:tblGrid>
              <a:tr h="1099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981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ОТЛИЧАЮТСЯ</a:t>
                      </a:r>
                      <a:r>
                        <a:rPr lang="ru-RU" sz="2800" b="1" baseline="0" dirty="0" smtClean="0"/>
                        <a:t>  ЛИ:</a:t>
                      </a:r>
                    </a:p>
                    <a:p>
                      <a:r>
                        <a:rPr lang="ru-RU" sz="2000" b="1" baseline="0" dirty="0" smtClean="0"/>
                        <a:t>Д) по строению внутренних органов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е) умственному</a:t>
                      </a:r>
                      <a:r>
                        <a:rPr lang="ru-RU" sz="2000" b="1" baseline="0" dirty="0" smtClean="0"/>
                        <a:t> развитию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Количество</a:t>
                      </a:r>
                      <a:r>
                        <a:rPr lang="ru-RU" sz="2000" b="1" baseline="0" dirty="0" smtClean="0"/>
                        <a:t> хромосом:</a:t>
                      </a:r>
                    </a:p>
                    <a:p>
                      <a:r>
                        <a:rPr lang="ru-RU" sz="2000" b="1" baseline="0" dirty="0" smtClean="0"/>
                        <a:t>А) в клетках тела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89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Б) гаметах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2" descr="ev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43400" y="2514600"/>
            <a:ext cx="1371600" cy="990601"/>
          </a:xfrm>
          <a:prstGeom prst="rect">
            <a:avLst/>
          </a:prstGeom>
        </p:spPr>
      </p:pic>
      <p:pic>
        <p:nvPicPr>
          <p:cNvPr id="7" name="Picture 4" descr="ytu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15201" y="2438400"/>
            <a:ext cx="1295400" cy="1143000"/>
          </a:xfrm>
          <a:prstGeom prst="rect">
            <a:avLst/>
          </a:prstGeom>
        </p:spPr>
      </p:pic>
      <p:pic>
        <p:nvPicPr>
          <p:cNvPr id="8" name="Picture 9" descr="mon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19800" y="2438400"/>
            <a:ext cx="1066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899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РАБОТА по дидактическим карточкам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РАСЫ – это подразделение одного вида или каждая из них является отдельным видом?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344259"/>
          <a:ext cx="8229600" cy="441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524000"/>
                <a:gridCol w="1447800"/>
                <a:gridCol w="1447800"/>
              </a:tblGrid>
              <a:tr h="1099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981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ОТЛИЧАЮТСЯ</a:t>
                      </a:r>
                      <a:r>
                        <a:rPr lang="ru-RU" sz="2800" b="1" baseline="0" dirty="0" smtClean="0"/>
                        <a:t>  ЛИ:</a:t>
                      </a:r>
                    </a:p>
                    <a:p>
                      <a:r>
                        <a:rPr lang="ru-RU" sz="2000" b="1" baseline="0" dirty="0" smtClean="0"/>
                        <a:t>Д) по строению внутренних органов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 отличаются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е) умственному</a:t>
                      </a:r>
                      <a:r>
                        <a:rPr lang="ru-RU" sz="2000" b="1" baseline="0" dirty="0" smtClean="0"/>
                        <a:t> развитию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  отличаются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8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Количество</a:t>
                      </a:r>
                      <a:r>
                        <a:rPr lang="ru-RU" sz="2000" b="1" baseline="0" dirty="0" smtClean="0"/>
                        <a:t> хромосом:</a:t>
                      </a:r>
                    </a:p>
                    <a:p>
                      <a:r>
                        <a:rPr lang="ru-RU" sz="2000" b="1" baseline="0" dirty="0" smtClean="0"/>
                        <a:t>А) в клетках тела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 хромосом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89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Б) гаметах</a:t>
                      </a:r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 хромосомы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2" descr="ev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43400" y="2514600"/>
            <a:ext cx="1371600" cy="990601"/>
          </a:xfrm>
          <a:prstGeom prst="rect">
            <a:avLst/>
          </a:prstGeom>
        </p:spPr>
      </p:pic>
      <p:pic>
        <p:nvPicPr>
          <p:cNvPr id="7" name="Picture 4" descr="ytu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15201" y="2438400"/>
            <a:ext cx="1295400" cy="1143000"/>
          </a:xfrm>
          <a:prstGeom prst="rect">
            <a:avLst/>
          </a:prstGeom>
        </p:spPr>
      </p:pic>
      <p:pic>
        <p:nvPicPr>
          <p:cNvPr id="8" name="Picture 9" descr="mon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19800" y="2438400"/>
            <a:ext cx="1066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1"/>
            <a:ext cx="7467600" cy="13715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НАМ предстоит найти ответы на вопросы: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305800" cy="4724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1) Что такое расы? Расоведение? Расизм?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/>
              <a:t>2) Как произошли расы?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/>
              <a:t>3) Почему люди разных рас так отличаются внешне? Есть ли внутренние отличия между ними?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/>
              <a:t>4) Какие механизмы лежат в основе формирования рас?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Какой вывод можно сделать?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Во всех расах большинство генов представлено одними и теми же аллелями; различие состоит лишь в  соотношениях, в которых эти аллели участвуют в генофонде. Количество генов отличающих одну расу от другой невелико, и они определяют лишь внешние признаки: </a:t>
            </a:r>
            <a:r>
              <a:rPr lang="ru-RU" b="1" i="1" dirty="0" smtClean="0"/>
              <a:t>цвет кожи, цвет глаз, форму носа и т.д.</a:t>
            </a:r>
            <a:r>
              <a:rPr lang="ru-RU" b="1" dirty="0" smtClean="0"/>
              <a:t>, т. е. они имеют </a:t>
            </a:r>
            <a:r>
              <a:rPr lang="ru-RU" b="1" u="sng" dirty="0" smtClean="0"/>
              <a:t>одинаковый наследственный потенциал</a:t>
            </a:r>
            <a:r>
              <a:rPr lang="ru-RU" b="1" dirty="0" smtClean="0"/>
              <a:t>, а значит и </a:t>
            </a:r>
            <a:r>
              <a:rPr lang="ru-RU" b="1" u="sng" dirty="0" smtClean="0"/>
              <a:t>единое происхождение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Какой вывод можно сделать?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3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РАСЫ –</a:t>
            </a:r>
          </a:p>
          <a:p>
            <a:pPr algn="ctr">
              <a:buNone/>
            </a:pPr>
            <a:r>
              <a:rPr lang="ru-RU" sz="5400" b="1" dirty="0" smtClean="0"/>
              <a:t> это подразделения одного вида </a:t>
            </a:r>
            <a:r>
              <a:rPr lang="en-US" sz="5400" b="1" i="1" dirty="0" smtClean="0"/>
              <a:t>Homo  sapiens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расизм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5" name="Picture 18" descr="detiw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58091" y="2242517"/>
            <a:ext cx="3636818" cy="3790604"/>
          </a:xfrm>
          <a:noFill/>
        </p:spPr>
      </p:pic>
      <p:pic>
        <p:nvPicPr>
          <p:cNvPr id="6" name="Picture 21" descr="В рабст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623344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фашизм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Mussoli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39236" y="1920875"/>
            <a:ext cx="3674528" cy="4433888"/>
          </a:xfrm>
        </p:spPr>
      </p:pic>
      <p:pic>
        <p:nvPicPr>
          <p:cNvPr id="10" name="Picture 4" descr="Git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81528" y="1920875"/>
            <a:ext cx="3371944" cy="4433888"/>
          </a:xfrm>
        </p:spPr>
      </p:pic>
      <p:sp>
        <p:nvSpPr>
          <p:cNvPr id="11" name="TextBox 10"/>
          <p:cNvSpPr txBox="1"/>
          <p:nvPr/>
        </p:nvSpPr>
        <p:spPr>
          <a:xfrm>
            <a:off x="10668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Муссолини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Гитлер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скинхеды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43000" y="2541429"/>
            <a:ext cx="2667000" cy="31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346767" y="1920875"/>
            <a:ext cx="264146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29200" y="54864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791200"/>
            <a:ext cx="3200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ЕВГЕНИКА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Евге́ника</a:t>
            </a:r>
            <a:r>
              <a:rPr lang="ru-RU" sz="2800" dirty="0" smtClean="0"/>
              <a:t>  — учение о селекции применительно к человеку, а также о путях улучшения его наследственных свойств. </a:t>
            </a:r>
          </a:p>
          <a:p>
            <a:pPr algn="ctr"/>
            <a:r>
              <a:rPr lang="ru-RU" sz="2800" dirty="0" smtClean="0"/>
              <a:t>Евгеника была широко популярна в первые десятилетия XX века, но впоследствии стала ассоциироваться с нацисткой Германией, отчего её репутация значительно пострадала. К концу XX века развитие генетики и репродуктивных технологий снова подняли вопрос о значении евгеники и её этическом и моральном статусе в современную эпоху.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Несостоятельность расизма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57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1. Что такое расы?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2. Какие расы Вам известны? Перечислите признаки каждой расы.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3. Какие механизмы лежат в возникновении рас?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4. На чем основаны расовые различия людей?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5. Что такое расоведение?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6. что такое расизм?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285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1. Какой мой самый большой успех на уроке?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2. Что нового и интересного узнал я на уроке?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3. Что бы я хотел узнать ещё по этой теме?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4. Мои пожелания себе, одноклассникам и учителю?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696200" cy="7619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01000" cy="26336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Прочитать</a:t>
            </a:r>
            <a:r>
              <a:rPr lang="ru-RU" sz="2800" b="1" dirty="0" smtClean="0">
                <a:solidFill>
                  <a:srgbClr val="FFFF00"/>
                </a:solidFill>
              </a:rPr>
              <a:t> параграф 48, </a:t>
            </a:r>
            <a:r>
              <a:rPr lang="ru-RU" sz="2800" b="1" dirty="0" smtClean="0">
                <a:solidFill>
                  <a:schemeClr val="bg1"/>
                </a:solidFill>
              </a:rPr>
              <a:t>ответить</a:t>
            </a:r>
            <a:r>
              <a:rPr lang="ru-RU" sz="2800" b="1" dirty="0" smtClean="0">
                <a:solidFill>
                  <a:srgbClr val="FFFF00"/>
                </a:solidFill>
              </a:rPr>
              <a:t> на вопросы после параграфа и </a:t>
            </a:r>
            <a:r>
              <a:rPr lang="ru-RU" sz="2800" b="1" dirty="0" smtClean="0">
                <a:solidFill>
                  <a:srgbClr val="FF0000"/>
                </a:solidFill>
              </a:rPr>
              <a:t>подумать</a:t>
            </a:r>
            <a:r>
              <a:rPr lang="ru-RU" sz="2800" b="1" dirty="0" smtClean="0">
                <a:solidFill>
                  <a:srgbClr val="FFFF00"/>
                </a:solidFill>
              </a:rPr>
              <a:t> на вопрос: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Будут ли усиливаться или сглаживаться расовые признаки в будущем человеческом обществе ?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823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ТЕРМИНОЛОГИЯ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374856" cy="4800600"/>
          </a:xfrm>
        </p:spPr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ЭВОЛЮЦИЯ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 АНТРОПОГЕНЕЗ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ДВИЖУЩИЕ СИЛЫ АНТРОПОГЕНЕЗА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МОРФОЛОГИЯ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ОЛДОВАЙСКАЯ КУЛЬТУРА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ПИТЕКАНТРОП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ДРИОПИТЕК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АЛЛЕЛИ</a:t>
            </a:r>
          </a:p>
          <a:p>
            <a:pPr algn="l"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ГЕНОФОНД</a:t>
            </a:r>
          </a:p>
          <a:p>
            <a:pPr algn="l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ПРОВЕРЯЕМ  ДОМАШНЕЕ  ЗАДАНИЕ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каком основании питекантропа и синантропа можно считать предками человека?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89910"/>
            <a:ext cx="4953000" cy="315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3048000"/>
            <a:ext cx="3352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питекантроп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синантроп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ПРОВЕРЯЕМ  ДОМАШНЕЕ  ЗАДАНИЕ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Вы считаете, на чем основано утверждение, что кроманьонцы первые современные люди?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895599"/>
            <a:ext cx="64008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кроманьонцы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ТЕМА УРОКА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ЧЕЛОВЕЧЕСКИЕ РАСЫ</a:t>
            </a:r>
            <a:endParaRPr lang="ru-RU" sz="53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-11_82_2_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828800"/>
            <a:ext cx="8153400" cy="3276600"/>
          </a:xfr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2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Что такое расы?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Какие расы Вам известны?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Каковы особенности различных рас?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330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РАБОТА по дидактическим карточкам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РАСЫ – это подразделение одного вида или каждая из них является отдельным видом?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83008"/>
          </a:xfrm>
        </p:spPr>
        <p:txBody>
          <a:bodyPr/>
          <a:lstStyle/>
          <a:p>
            <a:r>
              <a:rPr lang="ru-RU" b="1" dirty="0" smtClean="0"/>
              <a:t>1. Что такое вид?</a:t>
            </a:r>
          </a:p>
          <a:p>
            <a:r>
              <a:rPr lang="ru-RU" b="1" dirty="0" smtClean="0"/>
              <a:t>2. Как называют признаки по которым один вид отличается от другого?</a:t>
            </a:r>
          </a:p>
          <a:p>
            <a:r>
              <a:rPr lang="ru-RU" b="1" dirty="0" smtClean="0"/>
              <a:t>Перечислите критерии вида?</a:t>
            </a:r>
          </a:p>
          <a:p>
            <a:r>
              <a:rPr lang="ru-RU" b="1" dirty="0" smtClean="0"/>
              <a:t>Какой из критериев является определяющим?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8990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РАБОТА по дидактическим карточкам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РАСЫ – это подразделение одного вида или каждая из них является отдельным видом?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4638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524000"/>
                <a:gridCol w="1447800"/>
                <a:gridCol w="1447800"/>
              </a:tblGrid>
              <a:tr h="1117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Цвет кожи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Форма   носа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волосы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Особенности разреза глаз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2" descr="ev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43400" y="2514600"/>
            <a:ext cx="1371600" cy="990601"/>
          </a:xfrm>
          <a:prstGeom prst="rect">
            <a:avLst/>
          </a:prstGeom>
        </p:spPr>
      </p:pic>
      <p:pic>
        <p:nvPicPr>
          <p:cNvPr id="7" name="Picture 4" descr="ytu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15201" y="2438400"/>
            <a:ext cx="1295400" cy="1143000"/>
          </a:xfrm>
          <a:prstGeom prst="rect">
            <a:avLst/>
          </a:prstGeom>
        </p:spPr>
      </p:pic>
      <p:pic>
        <p:nvPicPr>
          <p:cNvPr id="8" name="Picture 9" descr="mon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19800" y="2438400"/>
            <a:ext cx="1066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Европеоиды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Природный ареал европеоидов — от Европы до Урала, Северная Африка, Юго-западная Азия и Индостан.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Включают нордическую, средиземноморскую, </a:t>
            </a:r>
            <a:r>
              <a:rPr lang="ru-RU" dirty="0" err="1" smtClean="0"/>
              <a:t>фальскую</a:t>
            </a:r>
            <a:r>
              <a:rPr lang="ru-RU" dirty="0" smtClean="0"/>
              <a:t>, альпийскую, восточно-балтийскую, </a:t>
            </a:r>
            <a:r>
              <a:rPr lang="ru-RU" dirty="0" err="1" smtClean="0"/>
              <a:t>кавкасионскую</a:t>
            </a:r>
            <a:r>
              <a:rPr lang="ru-RU" dirty="0" smtClean="0"/>
              <a:t>, </a:t>
            </a:r>
            <a:r>
              <a:rPr lang="ru-RU" dirty="0" err="1" smtClean="0"/>
              <a:t>динарскую</a:t>
            </a:r>
            <a:r>
              <a:rPr lang="ru-RU" dirty="0" smtClean="0"/>
              <a:t> и другие подгруппы.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Отличается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от других рас: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-</a:t>
            </a:r>
            <a:r>
              <a:rPr lang="ru-RU" sz="3200" dirty="0" smtClean="0">
                <a:solidFill>
                  <a:srgbClr val="FF0000"/>
                </a:solidFill>
              </a:rPr>
              <a:t>узким лицом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-мягкими волосами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-цвет кожи на севере светлый, а на юге смуглый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-сильно выступающий нос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2" descr="ev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00800" y="0"/>
            <a:ext cx="2565400" cy="3186113"/>
          </a:xfrm>
          <a:prstGeom prst="rect">
            <a:avLst/>
          </a:prstGeom>
        </p:spPr>
      </p:pic>
      <p:pic>
        <p:nvPicPr>
          <p:cNvPr id="5" name="Picture 11" descr="evr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3048000"/>
            <a:ext cx="1490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evro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6987" y="3810000"/>
            <a:ext cx="14970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evro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4992688"/>
            <a:ext cx="15859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790</Words>
  <Application>Microsoft Office PowerPoint</Application>
  <PresentationFormat>Экран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Человеческие расы,  их родство и происхождение</vt:lpstr>
      <vt:lpstr>НАМ предстоит найти ответы на вопросы:</vt:lpstr>
      <vt:lpstr>ТЕРМИНОЛОГИЯ</vt:lpstr>
      <vt:lpstr>ПРОВЕРЯЕМ  ДОМАШНЕЕ  ЗАДАНИЕ</vt:lpstr>
      <vt:lpstr>ПРОВЕРЯЕМ  ДОМАШНЕЕ  ЗАДАНИЕ</vt:lpstr>
      <vt:lpstr>ТЕМА УРОКА:  ЧЕЛОВЕЧЕСКИЕ РАСЫ</vt:lpstr>
      <vt:lpstr>РАБОТА по дидактическим карточкам  РАСЫ – это подразделение одного вида или каждая из них является отдельным видом?</vt:lpstr>
      <vt:lpstr>РАБОТА по дидактическим карточкам  РАСЫ – это подразделение одного вида или каждая из них является отдельным видом?</vt:lpstr>
      <vt:lpstr>Европеоиды</vt:lpstr>
      <vt:lpstr>Негроиды</vt:lpstr>
      <vt:lpstr>Слайд 11</vt:lpstr>
      <vt:lpstr>Монголоиды</vt:lpstr>
      <vt:lpstr>Слайд 13</vt:lpstr>
      <vt:lpstr>Итак, вот 3 основные расы:  европеоидная, негроидная  и монголоидная </vt:lpstr>
      <vt:lpstr>Австралоиды</vt:lpstr>
      <vt:lpstr>РАБОТА по дидактическим карточкам  РАСЫ – это подразделение одного вида или каждая из них является отдельным видом?</vt:lpstr>
      <vt:lpstr>РАБОТА по дидактическим карточкам  РАСЫ – это подразделение одного вида или каждая из них является отдельным видом?</vt:lpstr>
      <vt:lpstr>РАБОТА по дидактическим карточкам  РАСЫ – это подразделение одного вида или каждая из них является отдельным видом?</vt:lpstr>
      <vt:lpstr>РАБОТА по дидактическим карточкам  РАСЫ – это подразделение одного вида или каждая из них является отдельным видом?</vt:lpstr>
      <vt:lpstr>Какой вывод можно сделать?</vt:lpstr>
      <vt:lpstr>Какой вывод можно сделать?</vt:lpstr>
      <vt:lpstr>расизм</vt:lpstr>
      <vt:lpstr>фашизм</vt:lpstr>
      <vt:lpstr>скинхеды</vt:lpstr>
      <vt:lpstr>ЕВГЕНИКА</vt:lpstr>
      <vt:lpstr>Несостоятельность расизма</vt:lpstr>
      <vt:lpstr>1. Что такое расы? 2. Какие расы Вам известны? Перечислите признаки каждой расы. 3. Какие механизмы лежат в возникновении рас? 4. На чем основаны расовые различия людей? 5. Что такое расоведение? 6. что такое расизм? </vt:lpstr>
      <vt:lpstr>1. Какой мой самый большой успех на уроке? 2. Что нового и интересного узнал я на уроке? 3. Что бы я хотел узнать ещё по этой теме? 4. Мои пожелания себе, одноклассникам и учителю?</vt:lpstr>
      <vt:lpstr>Домашнее 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Расы</dc:title>
  <dc:creator>Дарёна</dc:creator>
  <cp:lastModifiedBy>Дарёна</cp:lastModifiedBy>
  <cp:revision>41</cp:revision>
  <dcterms:modified xsi:type="dcterms:W3CDTF">2012-01-14T17:45:04Z</dcterms:modified>
</cp:coreProperties>
</file>