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0" r:id="rId14"/>
    <p:sldId id="265" r:id="rId15"/>
    <p:sldId id="266" r:id="rId16"/>
    <p:sldId id="267" r:id="rId17"/>
    <p:sldId id="268" r:id="rId18"/>
    <p:sldId id="269" r:id="rId19"/>
    <p:sldId id="25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93440C-044B-4C73-B485-43C7D1C86CFA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03D9A4-3CA2-49DE-A2EE-70FFAACDC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A0D5-6EFD-4E63-89FD-40C2FE8D9979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0E2B-DE38-4E7F-8DF3-91D5361B4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F9CB-086F-4F04-B36E-C3D2926C463A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FE51-7640-4739-8090-DE14BDF30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1F85-D4D1-43F2-B726-3E922059E745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B2B6-DB4A-40D2-A15F-4F195B60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A51F-C6E2-456D-B6DD-BB05431E8D89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91E9-BDEF-4D13-9B83-C51F7E750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9B24-653D-4EF6-B0D0-885A69D1BE89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4093-2E9C-44B1-B7C8-D6D2A2A86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F10F-96F2-4703-A748-396DCD2D0337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E3D9-4D7D-44BB-9C33-D166AD09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114A-946E-4C49-970A-093A04E94A50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2A6F-D1D4-4A2A-AED8-E9D8A8D2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206E-50A3-4893-93AD-C016C918BD75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B77B-A595-445A-84B6-615243E6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CAEC-8983-4B77-8636-B8E80F6A1952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F93B-6765-43B5-A70C-8D616349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EDCB-DFF6-42BC-97EF-330A79FB084D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EFF7-BC15-45AE-866B-CB101ADD6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6366-3EB8-4EF4-9C6E-7AE3C9627E4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2115-67E6-4037-8E59-73E37AE1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9D5ABD-5F20-47CD-B180-E62271A4C4B3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8C0536-FA53-4D6D-B092-B42072CBB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trikky.ru/viewtopic.php?f=17&amp;t=8791" TargetMode="External"/><Relationship Id="rId13" Type="http://schemas.openxmlformats.org/officeDocument/2006/relationships/hyperlink" Target="http://mfifer.livejournal.com/14699.html" TargetMode="External"/><Relationship Id="rId3" Type="http://schemas.openxmlformats.org/officeDocument/2006/relationships/hyperlink" Target="http://www.photosight.ru/photos/676010/" TargetMode="External"/><Relationship Id="rId7" Type="http://schemas.openxmlformats.org/officeDocument/2006/relationships/hyperlink" Target="http://www.express-news.ru/?p=ag&amp;mA=&amp;AGID=1&amp;next=112" TargetMode="External"/><Relationship Id="rId12" Type="http://schemas.openxmlformats.org/officeDocument/2006/relationships/hyperlink" Target="http://subscribe.ru/archive/home.child.butuz.kalendar/201011/07213121.html" TargetMode="External"/><Relationship Id="rId2" Type="http://schemas.openxmlformats.org/officeDocument/2006/relationships/hyperlink" Target="http://www.photosight.ru/photos/119047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zaural.ru/index.php?PHPSESSID=p5d92idc7939tg1idarsssqll0lbstm4&amp;topic=61235.1065" TargetMode="External"/><Relationship Id="rId11" Type="http://schemas.openxmlformats.org/officeDocument/2006/relationships/hyperlink" Target="http://www.photosight.ru/photos/1140312/" TargetMode="External"/><Relationship Id="rId5" Type="http://schemas.openxmlformats.org/officeDocument/2006/relationships/hyperlink" Target="http://www.desktopwallpapers.ru/nature/download/?pic=946&amp;res=1152" TargetMode="External"/><Relationship Id="rId10" Type="http://schemas.openxmlformats.org/officeDocument/2006/relationships/hyperlink" Target="http://yardleywpzampardi.blogspot.com/" TargetMode="External"/><Relationship Id="rId4" Type="http://schemas.openxmlformats.org/officeDocument/2006/relationships/hyperlink" Target="http://ivanaj.blogspot.com/2007/12/almost-whole-four-seasons-with-me.html" TargetMode="External"/><Relationship Id="rId9" Type="http://schemas.openxmlformats.org/officeDocument/2006/relationships/hyperlink" Target="http://moon-lights.ru/oboi-na-rabochiy-stol/leto/skachat36-3b6485b37bef730a41213c31d0ebf509.html" TargetMode="External"/><Relationship Id="rId14" Type="http://schemas.openxmlformats.org/officeDocument/2006/relationships/hyperlink" Target="http://www.hvostatie.ru/forum/viewtopic.php?t=235&amp;p=1&amp;rd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11904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71500" y="2643188"/>
            <a:ext cx="7772400" cy="1470025"/>
          </a:xfrm>
        </p:spPr>
        <p:txBody>
          <a:bodyPr/>
          <a:lstStyle/>
          <a:p>
            <a:r>
              <a:rPr lang="de-DE" smtClean="0">
                <a:solidFill>
                  <a:srgbClr val="0060A8"/>
                </a:solidFill>
              </a:rPr>
              <a:t>Wie sieht Gabis Stadt zu verschiedenen Jahreszeiten aus?</a:t>
            </a:r>
            <a:endParaRPr lang="ru-RU" smtClean="0">
              <a:solidFill>
                <a:srgbClr val="0060A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8072438" y="5643563"/>
            <a:ext cx="857250" cy="857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zakalivanie_posle_6_m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90513"/>
            <a:ext cx="642937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8072438" y="5643563"/>
            <a:ext cx="857250" cy="857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0_59fde_73bb4c19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85750"/>
            <a:ext cx="441166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DoggieDM1006_468x39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714375"/>
            <a:ext cx="6264275" cy="5221288"/>
          </a:xfrm>
        </p:spPr>
      </p:pic>
      <p:sp>
        <p:nvSpPr>
          <p:cNvPr id="4" name="Солнце 3">
            <a:hlinkClick r:id="rId4" action="ppaction://hlinksldjump"/>
          </p:cNvPr>
          <p:cNvSpPr/>
          <p:nvPr/>
        </p:nvSpPr>
        <p:spPr>
          <a:xfrm>
            <a:off x="8072438" y="5643563"/>
            <a:ext cx="857250" cy="857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SS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5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5300" dirty="0">
                <a:solidFill>
                  <a:srgbClr val="FF0000"/>
                </a:solidFill>
              </a:rPr>
              <a:t>Grundzahlwörter + </a:t>
            </a:r>
            <a:r>
              <a:rPr lang="de-DE" sz="5300" dirty="0" err="1">
                <a:solidFill>
                  <a:srgbClr val="FF0000"/>
                </a:solidFill>
              </a:rPr>
              <a:t>te</a:t>
            </a:r>
            <a:r>
              <a:rPr lang="de-DE" sz="5300" dirty="0">
                <a:solidFill>
                  <a:srgbClr val="FF0000"/>
                </a:solidFill>
              </a:rPr>
              <a:t> (</a:t>
            </a:r>
            <a:r>
              <a:rPr lang="de-DE" sz="5300" dirty="0" err="1">
                <a:solidFill>
                  <a:srgbClr val="FF0000"/>
                </a:solidFill>
              </a:rPr>
              <a:t>ste</a:t>
            </a:r>
            <a:r>
              <a:rPr lang="de-DE" sz="5300" dirty="0">
                <a:solidFill>
                  <a:srgbClr val="FF0000"/>
                </a:solidFill>
              </a:rPr>
              <a:t>) = Ordnungszahlwörter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dirty="0">
                <a:solidFill>
                  <a:srgbClr val="FFFF00"/>
                </a:solidFill>
              </a:rPr>
              <a:t>2.-19. </a:t>
            </a:r>
            <a:r>
              <a:rPr lang="ru-RU" sz="5700" dirty="0" smtClean="0">
                <a:solidFill>
                  <a:srgbClr val="FFFF00"/>
                </a:solidFill>
              </a:rPr>
              <a:t>-</a:t>
            </a:r>
            <a:r>
              <a:rPr lang="de-DE" sz="5700" dirty="0" smtClean="0">
                <a:solidFill>
                  <a:srgbClr val="FFFF00"/>
                </a:solidFill>
              </a:rPr>
              <a:t> </a:t>
            </a:r>
            <a:r>
              <a:rPr lang="de-DE" sz="5700" dirty="0" err="1">
                <a:solidFill>
                  <a:srgbClr val="FFFF00"/>
                </a:solidFill>
              </a:rPr>
              <a:t>te</a:t>
            </a:r>
            <a:endParaRPr lang="ru-RU" sz="5700" dirty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i="1" dirty="0">
                <a:solidFill>
                  <a:schemeClr val="bg1"/>
                </a:solidFill>
              </a:rPr>
              <a:t>zwei – zwei</a:t>
            </a:r>
            <a:r>
              <a:rPr lang="de-DE" sz="5700" i="1" u="sng" dirty="0">
                <a:solidFill>
                  <a:srgbClr val="FFFF00"/>
                </a:solidFill>
              </a:rPr>
              <a:t>te</a:t>
            </a:r>
            <a:endParaRPr lang="ru-RU" sz="5700" i="1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b="1" i="1" dirty="0">
                <a:solidFill>
                  <a:srgbClr val="002060"/>
                </a:solidFill>
              </a:rPr>
              <a:t>Aber:</a:t>
            </a:r>
            <a:r>
              <a:rPr lang="de-DE" sz="5700" i="1" dirty="0"/>
              <a:t> </a:t>
            </a:r>
            <a:r>
              <a:rPr lang="de-DE" sz="5700" i="1" dirty="0">
                <a:solidFill>
                  <a:schemeClr val="tx2">
                    <a:lumMod val="75000"/>
                  </a:schemeClr>
                </a:solidFill>
              </a:rPr>
              <a:t>1. – erste</a:t>
            </a:r>
            <a:endParaRPr lang="ru-RU" sz="5700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i="1" dirty="0" smtClean="0">
                <a:solidFill>
                  <a:schemeClr val="tx2">
                    <a:lumMod val="75000"/>
                  </a:schemeClr>
                </a:solidFill>
              </a:rPr>
              <a:t>           3</a:t>
            </a:r>
            <a:r>
              <a:rPr lang="de-DE" sz="5700" i="1" dirty="0">
                <a:solidFill>
                  <a:schemeClr val="tx2">
                    <a:lumMod val="75000"/>
                  </a:schemeClr>
                </a:solidFill>
              </a:rPr>
              <a:t>. – dritte</a:t>
            </a:r>
            <a:endParaRPr lang="ru-RU" sz="5700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dirty="0">
                <a:solidFill>
                  <a:srgbClr val="FFFF00"/>
                </a:solidFill>
              </a:rPr>
              <a:t>20</a:t>
            </a:r>
            <a:r>
              <a:rPr lang="ru-RU" sz="5700" dirty="0">
                <a:solidFill>
                  <a:srgbClr val="FFFF00"/>
                </a:solidFill>
              </a:rPr>
              <a:t>.</a:t>
            </a:r>
            <a:r>
              <a:rPr lang="de-DE" sz="5700" dirty="0">
                <a:solidFill>
                  <a:srgbClr val="FFFF00"/>
                </a:solidFill>
              </a:rPr>
              <a:t>-… - </a:t>
            </a:r>
            <a:r>
              <a:rPr lang="de-DE" sz="5700" dirty="0" err="1">
                <a:solidFill>
                  <a:srgbClr val="FFFF00"/>
                </a:solidFill>
              </a:rPr>
              <a:t>ste</a:t>
            </a:r>
            <a:endParaRPr lang="ru-RU" sz="5700" dirty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5700" i="1" dirty="0">
                <a:solidFill>
                  <a:schemeClr val="bg1"/>
                </a:solidFill>
              </a:rPr>
              <a:t>einundzwanzig </a:t>
            </a:r>
            <a:r>
              <a:rPr lang="de-DE" sz="5700" i="1" dirty="0" smtClean="0">
                <a:solidFill>
                  <a:schemeClr val="bg1"/>
                </a:solidFill>
              </a:rPr>
              <a:t>– einundzwanzig</a:t>
            </a:r>
            <a:r>
              <a:rPr lang="de-DE" sz="5700" i="1" u="sng" dirty="0" smtClean="0">
                <a:solidFill>
                  <a:srgbClr val="FFFF00"/>
                </a:solidFill>
              </a:rPr>
              <a:t>ste</a:t>
            </a:r>
            <a:endParaRPr lang="ru-RU" sz="5700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otrivnoi-kalendar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3975"/>
            <a:ext cx="9204325" cy="6911975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749425"/>
            <a:ext cx="4011613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otrivnoi-kalenda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2043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712913"/>
            <a:ext cx="4011613" cy="5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Содержимое 3" descr="otrivnoi-kalenda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2043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1566863"/>
            <a:ext cx="4230688" cy="568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Содержимое 3" descr="otrivnoi-kalendar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2043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300" y="1566863"/>
            <a:ext cx="4297363" cy="550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презентации использованы иллюстрации со следующих сайтов: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2"/>
              </a:rPr>
              <a:t>http://www.photosight.ru/photos/1190475/</a:t>
            </a:r>
            <a:r>
              <a:rPr lang="de-DE" dirty="0" smtClean="0">
                <a:hlinkClick r:id="rId3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3"/>
              </a:rPr>
              <a:t>http://www.photosight.ru/photos/676010/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 </a:t>
            </a:r>
            <a:r>
              <a:rPr lang="de-DE" dirty="0" smtClean="0">
                <a:hlinkClick r:id="rId4"/>
              </a:rPr>
              <a:t>http://ivanaj.blogspot.com/2007/12/almost-whole-four-seasons-with-me.html</a:t>
            </a:r>
            <a:r>
              <a:rPr lang="de-DE" dirty="0" smtClean="0">
                <a:hlinkClick r:id="rId5"/>
              </a:rPr>
              <a:t> 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6"/>
              </a:rPr>
              <a:t>http://forum.zaural.ru/index.php?PHPSESSID=p5d92idc7939tg1idarsssqll0lbstm4&amp;topic=61235.1065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7"/>
              </a:rPr>
              <a:t>http://www.express-news.ru/?p=ag&amp;mA=&amp;AGID=1&amp;next=112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8"/>
              </a:rPr>
              <a:t>http://forum.trikky.ru/viewtopic.php?f=17&amp;t=8791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9"/>
              </a:rPr>
              <a:t>http://moon-lights.ru/oboi-na-rabochiy-stol/leto/skachat36-3b6485b37bef730a41213c31d0ebf509.html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10"/>
              </a:rPr>
              <a:t>http://yardleywpzampardi.blogspot.com/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11"/>
              </a:rPr>
              <a:t>http://www.photosight.ru/photos/1140312/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12"/>
              </a:rPr>
              <a:t>http://subscribe.ru/archive/home.child.butuz.kalendar/201011/07213121.html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13"/>
              </a:rPr>
              <a:t>http://mfifer.livejournal.com/14699.html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hlinkClick r:id="rId14"/>
              </a:rPr>
              <a:t>http://www.hvostatie.ru/forum/viewtopic.php?t=235&amp;p=1&amp;rd=1</a:t>
            </a:r>
            <a:r>
              <a:rPr lang="de-DE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25" y="2714625"/>
            <a:ext cx="4714875" cy="13573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Jahr</a:t>
            </a: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69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51260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300" dirty="0" smtClean="0">
                <a:solidFill>
                  <a:schemeClr val="bg1"/>
                </a:solidFill>
              </a:rPr>
              <a:t>Was ist die schönste Jahreszeit?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300" dirty="0" smtClean="0">
                <a:solidFill>
                  <a:schemeClr val="bg1"/>
                </a:solidFill>
              </a:rPr>
              <a:t>Das ist der Herbst, so bunt.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300" dirty="0" smtClean="0">
                <a:solidFill>
                  <a:schemeClr val="bg1"/>
                </a:solidFill>
              </a:rPr>
              <a:t>Es gibt dem Wald ein gelbes Kleid,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300" dirty="0" smtClean="0">
                <a:solidFill>
                  <a:schemeClr val="bg1"/>
                </a:solidFill>
              </a:rPr>
              <a:t>die Vögel fliegen weit,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4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    </a:t>
            </a:r>
            <a:r>
              <a:rPr lang="de-DE" sz="4300" dirty="0" smtClean="0">
                <a:solidFill>
                  <a:schemeClr val="bg1"/>
                </a:solidFill>
              </a:rPr>
              <a:t>Herbst, Herbst, hab’ dich lieb,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300" dirty="0">
                <a:solidFill>
                  <a:schemeClr val="bg1"/>
                </a:solidFill>
              </a:rPr>
              <a:t> </a:t>
            </a:r>
            <a:r>
              <a:rPr lang="de-DE" sz="4300" dirty="0" smtClean="0">
                <a:solidFill>
                  <a:schemeClr val="bg1"/>
                </a:solidFill>
              </a:rPr>
              <a:t>   hab’ dich lieb!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    </a:t>
            </a:r>
            <a:r>
              <a:rPr lang="de-DE" sz="4300" dirty="0" smtClean="0">
                <a:solidFill>
                  <a:schemeClr val="bg1"/>
                </a:solidFill>
              </a:rPr>
              <a:t>Herbst, Herbst, hab’ dich lieb!</a:t>
            </a:r>
            <a:endParaRPr lang="ru-RU" sz="4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35558696_32067043_1221156031_867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71500" y="928688"/>
            <a:ext cx="8572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Was ist die schönste Jahreszeit?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Das ist der Winter, kalt.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Es schneit, es schneit zur Winterzeit,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der Wald trägt’n weißes Kleid,</a:t>
            </a:r>
          </a:p>
          <a:p>
            <a:endParaRPr lang="de-DE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Winter, Winter, hab’ dich lieb,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    hab’ dich lieb!</a:t>
            </a: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Winter, Winter, hab’ dich lieb!</a:t>
            </a:r>
            <a:endParaRPr lang="ru-RU" sz="4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1268401194_131773_1280_1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7230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928688"/>
            <a:ext cx="757237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Was ist die schönste Jahreszeit?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Das ist der Frühling, lind.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Es gibt dem Wald ein grünes Kleid,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da freut sich jedes Kind,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Frühling, Frühling, hab’ dich lieb,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hab’ dich lieb!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Frühling, Frühling, hab’ dich lieb!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water-on-leafs-wallpapers_3929_1280x1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571500" y="928688"/>
            <a:ext cx="8215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Was ist die schönste Jahreszeit?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Das ist der Sommer, heiß.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Wir baden dann in Fluss und Meer,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das Freut uns alle sehr,</a:t>
            </a:r>
          </a:p>
          <a:p>
            <a:endParaRPr lang="de-DE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Sommer, Sommer, hab’ dich lieb,    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     hab’ dich lieb!</a:t>
            </a: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Sommer, Sommer, hab’ dich lieb!</a:t>
            </a:r>
            <a:endParaRPr lang="ru-RU" sz="4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9" descr="1280_summer%20night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57225" y="0"/>
            <a:ext cx="9801225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Прямоугольник 7"/>
          <p:cNvSpPr>
            <a:spLocks noChangeArrowheads="1"/>
          </p:cNvSpPr>
          <p:nvPr/>
        </p:nvSpPr>
        <p:spPr bwMode="auto">
          <a:xfrm>
            <a:off x="571500" y="928688"/>
            <a:ext cx="8572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Was ist die schönste Jahreszeit?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Das ist das ganze Jahr.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Denn jede Jahreszeit gibt Freud’,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und das ist wunderbar!</a:t>
            </a:r>
          </a:p>
          <a:p>
            <a:endParaRPr lang="de-DE" sz="4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Jahr, Jahr, hab’ dich so lieb, </a:t>
            </a:r>
          </a:p>
          <a:p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    hab’ dich so lieb!</a:t>
            </a:r>
          </a:p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de-DE" sz="4000">
                <a:solidFill>
                  <a:schemeClr val="bg1"/>
                </a:solidFill>
                <a:latin typeface="Calibri" pitchFamily="34" charset="0"/>
              </a:rPr>
              <a:t>Jahr, Jahr, hab’ dich so lieb!</a:t>
            </a:r>
            <a:endParaRPr lang="ru-RU" sz="4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z="7200" smtClean="0">
                <a:hlinkClick r:id="rId3" action="ppaction://hlinksldjump"/>
              </a:rPr>
              <a:t>Der Herbst</a:t>
            </a:r>
            <a:endParaRPr lang="de-DE" sz="7200" smtClean="0"/>
          </a:p>
          <a:p>
            <a:pPr algn="ctr">
              <a:buFont typeface="Arial" charset="0"/>
              <a:buNone/>
            </a:pPr>
            <a:r>
              <a:rPr lang="de-DE" sz="7200" smtClean="0">
                <a:hlinkClick r:id="rId4" action="ppaction://hlinksldjump"/>
              </a:rPr>
              <a:t>Der Winter</a:t>
            </a:r>
            <a:endParaRPr lang="de-DE" sz="7200" smtClean="0"/>
          </a:p>
          <a:p>
            <a:pPr algn="ctr">
              <a:buFont typeface="Arial" charset="0"/>
              <a:buNone/>
            </a:pPr>
            <a:r>
              <a:rPr lang="de-DE" sz="7200" smtClean="0">
                <a:hlinkClick r:id="rId5" action="ppaction://hlinksldjump"/>
              </a:rPr>
              <a:t>Der Frühling</a:t>
            </a:r>
            <a:endParaRPr lang="de-DE" sz="7200" smtClean="0"/>
          </a:p>
          <a:p>
            <a:pPr algn="ctr">
              <a:buFont typeface="Arial" charset="0"/>
              <a:buNone/>
            </a:pPr>
            <a:r>
              <a:rPr lang="de-DE" sz="7200" smtClean="0">
                <a:hlinkClick r:id="rId6" action="ppaction://hlinksldjump"/>
              </a:rPr>
              <a:t>Der Sommer</a:t>
            </a:r>
            <a:endParaRPr lang="ru-RU" sz="7200" smtClean="0"/>
          </a:p>
        </p:txBody>
      </p:sp>
      <p:sp>
        <p:nvSpPr>
          <p:cNvPr id="4" name="Солнце 3">
            <a:hlinkClick r:id="rId7" action="ppaction://hlinksldjump"/>
          </p:cNvPr>
          <p:cNvSpPr/>
          <p:nvPr/>
        </p:nvSpPr>
        <p:spPr>
          <a:xfrm>
            <a:off x="8072438" y="5643563"/>
            <a:ext cx="857250" cy="857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1048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428625"/>
            <a:ext cx="6429375" cy="6015038"/>
          </a:xfrm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072438" y="5643563"/>
            <a:ext cx="857250" cy="857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243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Arial</vt:lpstr>
      <vt:lpstr>Тема Office</vt:lpstr>
      <vt:lpstr>Wie sieht Gabis Stadt zu verschiedenen Jahreszeiten aus?</vt:lpstr>
      <vt:lpstr>Das Jahr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Grundzahlwörter + te (ste) = Ordnungszahlwörter </vt:lpstr>
      <vt:lpstr>Слайд 15</vt:lpstr>
      <vt:lpstr>Слайд 16</vt:lpstr>
      <vt:lpstr>Слайд 17</vt:lpstr>
      <vt:lpstr>Слайд 18</vt:lpstr>
      <vt:lpstr>В презентации использованы иллюстрации со следующих сайтов: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sieht Gabis Stadt zu verschiedenen Jahreszeiten aus?</dc:title>
  <dc:creator>Татьяна Минейкина</dc:creator>
  <cp:lastModifiedBy>ольга</cp:lastModifiedBy>
  <cp:revision>49</cp:revision>
  <dcterms:created xsi:type="dcterms:W3CDTF">2011-10-03T09:58:59Z</dcterms:created>
  <dcterms:modified xsi:type="dcterms:W3CDTF">2012-01-07T07:17:23Z</dcterms:modified>
</cp:coreProperties>
</file>