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22" r:id="rId2"/>
    <p:sldId id="433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391" r:id="rId11"/>
    <p:sldId id="421" r:id="rId12"/>
    <p:sldId id="358" r:id="rId13"/>
    <p:sldId id="439" r:id="rId14"/>
    <p:sldId id="437" r:id="rId15"/>
    <p:sldId id="432" r:id="rId16"/>
    <p:sldId id="435" r:id="rId17"/>
    <p:sldId id="310" r:id="rId18"/>
    <p:sldId id="419" r:id="rId19"/>
    <p:sldId id="434" r:id="rId20"/>
    <p:sldId id="417" r:id="rId21"/>
    <p:sldId id="263" r:id="rId22"/>
    <p:sldId id="297" r:id="rId23"/>
    <p:sldId id="268" r:id="rId24"/>
    <p:sldId id="298" r:id="rId25"/>
    <p:sldId id="269" r:id="rId26"/>
    <p:sldId id="267" r:id="rId27"/>
    <p:sldId id="299" r:id="rId28"/>
    <p:sldId id="261" r:id="rId29"/>
    <p:sldId id="416" r:id="rId30"/>
    <p:sldId id="257" r:id="rId31"/>
    <p:sldId id="441" r:id="rId32"/>
    <p:sldId id="436" r:id="rId33"/>
    <p:sldId id="438" r:id="rId34"/>
    <p:sldId id="323" r:id="rId35"/>
    <p:sldId id="420" r:id="rId36"/>
    <p:sldId id="390" r:id="rId37"/>
    <p:sldId id="44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40"/>
    <a:srgbClr val="232369"/>
    <a:srgbClr val="000066"/>
    <a:srgbClr val="000099"/>
    <a:srgbClr val="FF99FF"/>
    <a:srgbClr val="006600"/>
    <a:srgbClr val="993366"/>
    <a:srgbClr val="CC0066"/>
    <a:srgbClr val="FF66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8" y="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06807D-EF82-4E60-BC19-DCDDAC893DE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2A66CB-15E8-4876-9893-F69D062F4942}">
      <dgm:prSet phldrT="[Текст]" custT="1"/>
      <dgm:spPr/>
      <dgm:t>
        <a:bodyPr/>
        <a:lstStyle/>
        <a:p>
          <a:r>
            <a: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Обозначает живое</a:t>
          </a:r>
        </a:p>
      </dgm:t>
    </dgm:pt>
    <dgm:pt modelId="{DFB46AD1-D8FD-4B44-BA8E-0779253DE204}" type="parTrans" cxnId="{B58DDC93-CBF5-4698-9DC1-4C7089711511}">
      <dgm:prSet/>
      <dgm:spPr/>
      <dgm:t>
        <a:bodyPr/>
        <a:lstStyle/>
        <a:p>
          <a:endParaRPr lang="ru-RU"/>
        </a:p>
      </dgm:t>
    </dgm:pt>
    <dgm:pt modelId="{FC5A7C96-5180-40D2-AC39-DF3314E5A7C3}" type="sibTrans" cxnId="{B58DDC93-CBF5-4698-9DC1-4C7089711511}">
      <dgm:prSet/>
      <dgm:spPr/>
      <dgm:t>
        <a:bodyPr/>
        <a:lstStyle/>
        <a:p>
          <a:endParaRPr lang="ru-RU"/>
        </a:p>
      </dgm:t>
    </dgm:pt>
    <dgm:pt modelId="{ED8B933A-BC07-4DBD-8E5B-FE2A7D1476F3}">
      <dgm:prSet phldrT="[Текст]" custT="1"/>
      <dgm:spPr/>
      <dgm:t>
        <a:bodyPr/>
        <a:lstStyle/>
        <a:p>
          <a:r>
            <a: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Отвечает на вопрос «кто?» в нач. форме</a:t>
          </a:r>
        </a:p>
      </dgm:t>
    </dgm:pt>
    <dgm:pt modelId="{9C2E511C-2F9D-4E69-BE10-813160F4D279}" type="parTrans" cxnId="{783EAD7A-E18B-4AB3-A215-F6D597B49F6B}">
      <dgm:prSet/>
      <dgm:spPr/>
      <dgm:t>
        <a:bodyPr/>
        <a:lstStyle/>
        <a:p>
          <a:endParaRPr lang="ru-RU"/>
        </a:p>
      </dgm:t>
    </dgm:pt>
    <dgm:pt modelId="{26A809AF-50E6-441B-9EBE-2CE3CCB0D3DD}" type="sibTrans" cxnId="{783EAD7A-E18B-4AB3-A215-F6D597B49F6B}">
      <dgm:prSet/>
      <dgm:spPr/>
      <dgm:t>
        <a:bodyPr/>
        <a:lstStyle/>
        <a:p>
          <a:endParaRPr lang="ru-RU"/>
        </a:p>
      </dgm:t>
    </dgm:pt>
    <dgm:pt modelId="{0DA0C1B9-8B6C-4968-9CD4-D8FBC1A5045E}">
      <dgm:prSet phldrT="[Текст]" custT="1"/>
      <dgm:spPr/>
      <dgm:t>
        <a:bodyPr/>
        <a:lstStyle/>
        <a:p>
          <a:r>
            <a: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Одушевлённое</a:t>
          </a:r>
        </a:p>
      </dgm:t>
    </dgm:pt>
    <dgm:pt modelId="{9E16CD48-FC98-4B31-B4F1-EAFB9D641270}" type="parTrans" cxnId="{9F002605-24DB-4F9A-AA5B-3578E3AB1B62}">
      <dgm:prSet/>
      <dgm:spPr/>
      <dgm:t>
        <a:bodyPr/>
        <a:lstStyle/>
        <a:p>
          <a:endParaRPr lang="ru-RU"/>
        </a:p>
      </dgm:t>
    </dgm:pt>
    <dgm:pt modelId="{7A44A34A-8189-4017-B11D-9D1CF00E94A9}" type="sibTrans" cxnId="{9F002605-24DB-4F9A-AA5B-3578E3AB1B62}">
      <dgm:prSet/>
      <dgm:spPr/>
      <dgm:t>
        <a:bodyPr/>
        <a:lstStyle/>
        <a:p>
          <a:endParaRPr lang="ru-RU"/>
        </a:p>
      </dgm:t>
    </dgm:pt>
    <dgm:pt modelId="{084ADC74-5BC3-44A2-BE7A-790D4F19434E}">
      <dgm:prSet phldrT="[Текст]" custT="1"/>
      <dgm:spPr/>
      <dgm:t>
        <a:bodyPr/>
        <a:lstStyle/>
        <a:p>
          <a:r>
            <a: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Обозначает неживое</a:t>
          </a:r>
        </a:p>
      </dgm:t>
    </dgm:pt>
    <dgm:pt modelId="{D787C2EB-3488-41F3-B48B-826B14C3E0B0}" type="parTrans" cxnId="{B8F1B5A3-3714-484F-9BC2-09F3F6231A15}">
      <dgm:prSet/>
      <dgm:spPr/>
      <dgm:t>
        <a:bodyPr/>
        <a:lstStyle/>
        <a:p>
          <a:endParaRPr lang="ru-RU"/>
        </a:p>
      </dgm:t>
    </dgm:pt>
    <dgm:pt modelId="{420CF740-3A40-49A6-990D-12E613802A54}" type="sibTrans" cxnId="{B8F1B5A3-3714-484F-9BC2-09F3F6231A15}">
      <dgm:prSet/>
      <dgm:spPr/>
      <dgm:t>
        <a:bodyPr/>
        <a:lstStyle/>
        <a:p>
          <a:endParaRPr lang="ru-RU"/>
        </a:p>
      </dgm:t>
    </dgm:pt>
    <dgm:pt modelId="{70008C9C-7E45-40C1-B116-29C74F4A4ABE}">
      <dgm:prSet phldrT="[Текст]" custT="1"/>
      <dgm:spPr/>
      <dgm:t>
        <a:bodyPr/>
        <a:lstStyle/>
        <a:p>
          <a:r>
            <a: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Отвечает на вопрос «что?» в нач. форме</a:t>
          </a:r>
        </a:p>
      </dgm:t>
    </dgm:pt>
    <dgm:pt modelId="{731D1056-ADEB-4377-864F-F471C1653853}" type="parTrans" cxnId="{4AE9F215-AFE3-4844-AF50-D96828DE12BA}">
      <dgm:prSet/>
      <dgm:spPr/>
      <dgm:t>
        <a:bodyPr/>
        <a:lstStyle/>
        <a:p>
          <a:endParaRPr lang="ru-RU"/>
        </a:p>
      </dgm:t>
    </dgm:pt>
    <dgm:pt modelId="{B0C16444-DFE2-409B-B548-4F10EF3EB110}" type="sibTrans" cxnId="{4AE9F215-AFE3-4844-AF50-D96828DE12BA}">
      <dgm:prSet/>
      <dgm:spPr/>
      <dgm:t>
        <a:bodyPr/>
        <a:lstStyle/>
        <a:p>
          <a:endParaRPr lang="ru-RU"/>
        </a:p>
      </dgm:t>
    </dgm:pt>
    <dgm:pt modelId="{40A2CE41-D782-4EA6-8751-A297698D6E4B}">
      <dgm:prSet phldrT="[Текст]" custT="1"/>
      <dgm:spPr/>
      <dgm:t>
        <a:bodyPr/>
        <a:lstStyle/>
        <a:p>
          <a:r>
            <a: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Неодушевлённое</a:t>
          </a:r>
        </a:p>
      </dgm:t>
    </dgm:pt>
    <dgm:pt modelId="{DE8B6587-EDB5-4D76-B90D-02824E62E8BA}" type="parTrans" cxnId="{FEE8C6FE-6718-4AEB-B505-8DF1D88C416D}">
      <dgm:prSet/>
      <dgm:spPr/>
      <dgm:t>
        <a:bodyPr/>
        <a:lstStyle/>
        <a:p>
          <a:endParaRPr lang="ru-RU"/>
        </a:p>
      </dgm:t>
    </dgm:pt>
    <dgm:pt modelId="{DE6CE51F-EDFA-4551-83FE-F0576AB73417}" type="sibTrans" cxnId="{FEE8C6FE-6718-4AEB-B505-8DF1D88C416D}">
      <dgm:prSet/>
      <dgm:spPr/>
      <dgm:t>
        <a:bodyPr/>
        <a:lstStyle/>
        <a:p>
          <a:endParaRPr lang="ru-RU"/>
        </a:p>
      </dgm:t>
    </dgm:pt>
    <dgm:pt modelId="{D3292145-2B78-4909-B6C6-9AAC1AB8D104}">
      <dgm:prSet phldrT="[Текст]" custT="1"/>
      <dgm:spPr/>
      <dgm:t>
        <a:bodyPr/>
        <a:lstStyle/>
        <a:p>
          <a:r>
            <a: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Имя существительное</a:t>
          </a:r>
        </a:p>
      </dgm:t>
    </dgm:pt>
    <dgm:pt modelId="{9FF70608-CADE-4EE4-B7F5-4C1109EFF85C}" type="sibTrans" cxnId="{FB68F87E-FCE0-4945-855C-FBA28C08CED6}">
      <dgm:prSet/>
      <dgm:spPr/>
      <dgm:t>
        <a:bodyPr/>
        <a:lstStyle/>
        <a:p>
          <a:endParaRPr lang="ru-RU"/>
        </a:p>
      </dgm:t>
    </dgm:pt>
    <dgm:pt modelId="{2AD6A5E9-4E12-4FF3-BBC3-95AB7790F547}" type="parTrans" cxnId="{FB68F87E-FCE0-4945-855C-FBA28C08CED6}">
      <dgm:prSet/>
      <dgm:spPr/>
      <dgm:t>
        <a:bodyPr/>
        <a:lstStyle/>
        <a:p>
          <a:endParaRPr lang="ru-RU"/>
        </a:p>
      </dgm:t>
    </dgm:pt>
    <dgm:pt modelId="{B79E55F6-8EDF-46D7-A731-F2D290F2EEEF}" type="pres">
      <dgm:prSet presAssocID="{1106807D-EF82-4E60-BC19-DCDDAC893D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3E678D4-3A85-4F77-9E60-157BB21C50A1}" type="pres">
      <dgm:prSet presAssocID="{D3292145-2B78-4909-B6C6-9AAC1AB8D104}" presName="hierRoot1" presStyleCnt="0"/>
      <dgm:spPr/>
    </dgm:pt>
    <dgm:pt modelId="{433E0A28-6881-4148-BB25-2CC5887824BF}" type="pres">
      <dgm:prSet presAssocID="{D3292145-2B78-4909-B6C6-9AAC1AB8D104}" presName="composite" presStyleCnt="0"/>
      <dgm:spPr/>
    </dgm:pt>
    <dgm:pt modelId="{79D92B47-2BBC-44A4-A2A0-B7CE16A52724}" type="pres">
      <dgm:prSet presAssocID="{D3292145-2B78-4909-B6C6-9AAC1AB8D104}" presName="background" presStyleLbl="node0" presStyleIdx="0" presStyleCnt="1"/>
      <dgm:spPr/>
    </dgm:pt>
    <dgm:pt modelId="{5D576A57-F7D9-4836-8FA6-83A4C69F50B4}" type="pres">
      <dgm:prSet presAssocID="{D3292145-2B78-4909-B6C6-9AAC1AB8D104}" presName="text" presStyleLbl="fgAcc0" presStyleIdx="0" presStyleCnt="1" custScaleX="275098">
        <dgm:presLayoutVars>
          <dgm:chPref val="3"/>
        </dgm:presLayoutVars>
      </dgm:prSet>
      <dgm:spPr/>
    </dgm:pt>
    <dgm:pt modelId="{8BEA0E93-6ED6-40C0-8AEC-A49D01B5B0B8}" type="pres">
      <dgm:prSet presAssocID="{D3292145-2B78-4909-B6C6-9AAC1AB8D104}" presName="hierChild2" presStyleCnt="0"/>
      <dgm:spPr/>
    </dgm:pt>
    <dgm:pt modelId="{7E768DAC-1FDE-483A-B641-A25E90826991}" type="pres">
      <dgm:prSet presAssocID="{DFB46AD1-D8FD-4B44-BA8E-0779253DE204}" presName="Name10" presStyleLbl="parChTrans1D2" presStyleIdx="0" presStyleCnt="2"/>
      <dgm:spPr/>
    </dgm:pt>
    <dgm:pt modelId="{05338E1B-8342-4C33-B514-1CE6C1B17A75}" type="pres">
      <dgm:prSet presAssocID="{0F2A66CB-15E8-4876-9893-F69D062F4942}" presName="hierRoot2" presStyleCnt="0"/>
      <dgm:spPr/>
    </dgm:pt>
    <dgm:pt modelId="{DE5D9B4E-384F-4BED-AEF0-789A72853FDF}" type="pres">
      <dgm:prSet presAssocID="{0F2A66CB-15E8-4876-9893-F69D062F4942}" presName="composite2" presStyleCnt="0"/>
      <dgm:spPr/>
    </dgm:pt>
    <dgm:pt modelId="{BE405D33-4B9D-4675-ABA0-E5A3406F9EF5}" type="pres">
      <dgm:prSet presAssocID="{0F2A66CB-15E8-4876-9893-F69D062F4942}" presName="background2" presStyleLbl="node2" presStyleIdx="0" presStyleCnt="2"/>
      <dgm:spPr/>
    </dgm:pt>
    <dgm:pt modelId="{82BB42B3-6279-432A-A2C0-FBFF3A183D3C}" type="pres">
      <dgm:prSet presAssocID="{0F2A66CB-15E8-4876-9893-F69D062F4942}" presName="text2" presStyleLbl="fgAcc2" presStyleIdx="0" presStyleCnt="2" custScaleX="275098">
        <dgm:presLayoutVars>
          <dgm:chPref val="3"/>
        </dgm:presLayoutVars>
      </dgm:prSet>
      <dgm:spPr/>
    </dgm:pt>
    <dgm:pt modelId="{B46D27F3-342B-4E8E-B8ED-EE1FA0B5984E}" type="pres">
      <dgm:prSet presAssocID="{0F2A66CB-15E8-4876-9893-F69D062F4942}" presName="hierChild3" presStyleCnt="0"/>
      <dgm:spPr/>
    </dgm:pt>
    <dgm:pt modelId="{450F09E2-4090-4DC2-82D5-C5DF30EE3A38}" type="pres">
      <dgm:prSet presAssocID="{9C2E511C-2F9D-4E69-BE10-813160F4D279}" presName="Name17" presStyleLbl="parChTrans1D3" presStyleIdx="0" presStyleCnt="2"/>
      <dgm:spPr/>
    </dgm:pt>
    <dgm:pt modelId="{8D6D8E7E-C453-485F-B9D2-46A2A007443B}" type="pres">
      <dgm:prSet presAssocID="{ED8B933A-BC07-4DBD-8E5B-FE2A7D1476F3}" presName="hierRoot3" presStyleCnt="0"/>
      <dgm:spPr/>
    </dgm:pt>
    <dgm:pt modelId="{4DA909B3-8F5B-46EE-B940-9A1088A64B40}" type="pres">
      <dgm:prSet presAssocID="{ED8B933A-BC07-4DBD-8E5B-FE2A7D1476F3}" presName="composite3" presStyleCnt="0"/>
      <dgm:spPr/>
    </dgm:pt>
    <dgm:pt modelId="{62E7B530-21F8-4C72-BA67-BDD9481364B8}" type="pres">
      <dgm:prSet presAssocID="{ED8B933A-BC07-4DBD-8E5B-FE2A7D1476F3}" presName="background3" presStyleLbl="node3" presStyleIdx="0" presStyleCnt="2"/>
      <dgm:spPr/>
    </dgm:pt>
    <dgm:pt modelId="{6C84B3B6-EA68-4751-BC33-651428ED4161}" type="pres">
      <dgm:prSet presAssocID="{ED8B933A-BC07-4DBD-8E5B-FE2A7D1476F3}" presName="text3" presStyleLbl="fgAcc3" presStyleIdx="0" presStyleCnt="2" custScaleX="275098">
        <dgm:presLayoutVars>
          <dgm:chPref val="3"/>
        </dgm:presLayoutVars>
      </dgm:prSet>
      <dgm:spPr/>
    </dgm:pt>
    <dgm:pt modelId="{4ABEE87B-9137-4897-91D8-21140345260A}" type="pres">
      <dgm:prSet presAssocID="{ED8B933A-BC07-4DBD-8E5B-FE2A7D1476F3}" presName="hierChild4" presStyleCnt="0"/>
      <dgm:spPr/>
    </dgm:pt>
    <dgm:pt modelId="{6B000F6F-9E08-4CAE-B2F9-55AA658D6AA1}" type="pres">
      <dgm:prSet presAssocID="{9E16CD48-FC98-4B31-B4F1-EAFB9D641270}" presName="Name23" presStyleLbl="parChTrans1D4" presStyleIdx="0" presStyleCnt="2"/>
      <dgm:spPr/>
    </dgm:pt>
    <dgm:pt modelId="{22D0AABF-B4FD-4CDA-BE1B-B0BD28E21CA4}" type="pres">
      <dgm:prSet presAssocID="{0DA0C1B9-8B6C-4968-9CD4-D8FBC1A5045E}" presName="hierRoot4" presStyleCnt="0"/>
      <dgm:spPr/>
    </dgm:pt>
    <dgm:pt modelId="{E461E926-E329-4570-BF4B-E8A430B69E81}" type="pres">
      <dgm:prSet presAssocID="{0DA0C1B9-8B6C-4968-9CD4-D8FBC1A5045E}" presName="composite4" presStyleCnt="0"/>
      <dgm:spPr/>
    </dgm:pt>
    <dgm:pt modelId="{76F13BC4-1EC9-4D68-8C95-3E5525F3F405}" type="pres">
      <dgm:prSet presAssocID="{0DA0C1B9-8B6C-4968-9CD4-D8FBC1A5045E}" presName="background4" presStyleLbl="node4" presStyleIdx="0" presStyleCnt="2"/>
      <dgm:spPr/>
    </dgm:pt>
    <dgm:pt modelId="{3B9445C9-58AF-4ADD-A9B9-C16CF42B621A}" type="pres">
      <dgm:prSet presAssocID="{0DA0C1B9-8B6C-4968-9CD4-D8FBC1A5045E}" presName="text4" presStyleLbl="fgAcc4" presStyleIdx="0" presStyleCnt="2" custScaleX="275098">
        <dgm:presLayoutVars>
          <dgm:chPref val="3"/>
        </dgm:presLayoutVars>
      </dgm:prSet>
      <dgm:spPr/>
    </dgm:pt>
    <dgm:pt modelId="{4105AA22-30F7-4125-B2E9-A32B4E3B32D6}" type="pres">
      <dgm:prSet presAssocID="{0DA0C1B9-8B6C-4968-9CD4-D8FBC1A5045E}" presName="hierChild5" presStyleCnt="0"/>
      <dgm:spPr/>
    </dgm:pt>
    <dgm:pt modelId="{99374983-A2F9-456A-806C-D1B56FF8362C}" type="pres">
      <dgm:prSet presAssocID="{D787C2EB-3488-41F3-B48B-826B14C3E0B0}" presName="Name10" presStyleLbl="parChTrans1D2" presStyleIdx="1" presStyleCnt="2"/>
      <dgm:spPr/>
    </dgm:pt>
    <dgm:pt modelId="{5C67C72C-8EE4-4988-AECB-CE085646D757}" type="pres">
      <dgm:prSet presAssocID="{084ADC74-5BC3-44A2-BE7A-790D4F19434E}" presName="hierRoot2" presStyleCnt="0"/>
      <dgm:spPr/>
    </dgm:pt>
    <dgm:pt modelId="{02F51C1C-B193-41A8-B05A-167D6244AEEA}" type="pres">
      <dgm:prSet presAssocID="{084ADC74-5BC3-44A2-BE7A-790D4F19434E}" presName="composite2" presStyleCnt="0"/>
      <dgm:spPr/>
    </dgm:pt>
    <dgm:pt modelId="{E9B39906-6190-430B-8A54-80DE69A76E93}" type="pres">
      <dgm:prSet presAssocID="{084ADC74-5BC3-44A2-BE7A-790D4F19434E}" presName="background2" presStyleLbl="node2" presStyleIdx="1" presStyleCnt="2"/>
      <dgm:spPr/>
    </dgm:pt>
    <dgm:pt modelId="{94C06B7E-7799-4316-ADE0-9FE58A40E5B6}" type="pres">
      <dgm:prSet presAssocID="{084ADC74-5BC3-44A2-BE7A-790D4F19434E}" presName="text2" presStyleLbl="fgAcc2" presStyleIdx="1" presStyleCnt="2" custScaleX="275098">
        <dgm:presLayoutVars>
          <dgm:chPref val="3"/>
        </dgm:presLayoutVars>
      </dgm:prSet>
      <dgm:spPr/>
    </dgm:pt>
    <dgm:pt modelId="{C92B1C8E-1D5D-481B-A63A-ED4A7B5F9B10}" type="pres">
      <dgm:prSet presAssocID="{084ADC74-5BC3-44A2-BE7A-790D4F19434E}" presName="hierChild3" presStyleCnt="0"/>
      <dgm:spPr/>
    </dgm:pt>
    <dgm:pt modelId="{B3D1E3A7-C4ED-4855-8755-E41CA1EB87C8}" type="pres">
      <dgm:prSet presAssocID="{731D1056-ADEB-4377-864F-F471C1653853}" presName="Name17" presStyleLbl="parChTrans1D3" presStyleIdx="1" presStyleCnt="2"/>
      <dgm:spPr/>
    </dgm:pt>
    <dgm:pt modelId="{2DDCD173-372D-4BE1-BBE9-5858084BC3A4}" type="pres">
      <dgm:prSet presAssocID="{70008C9C-7E45-40C1-B116-29C74F4A4ABE}" presName="hierRoot3" presStyleCnt="0"/>
      <dgm:spPr/>
    </dgm:pt>
    <dgm:pt modelId="{70B05492-817D-4CC6-B6F8-FD6E8512C459}" type="pres">
      <dgm:prSet presAssocID="{70008C9C-7E45-40C1-B116-29C74F4A4ABE}" presName="composite3" presStyleCnt="0"/>
      <dgm:spPr/>
    </dgm:pt>
    <dgm:pt modelId="{0CF39A86-04CC-42DB-93C8-C6F0F208C019}" type="pres">
      <dgm:prSet presAssocID="{70008C9C-7E45-40C1-B116-29C74F4A4ABE}" presName="background3" presStyleLbl="node3" presStyleIdx="1" presStyleCnt="2"/>
      <dgm:spPr/>
    </dgm:pt>
    <dgm:pt modelId="{BDD5C2B8-4A0F-495A-BB15-FAF7F0F0CAB1}" type="pres">
      <dgm:prSet presAssocID="{70008C9C-7E45-40C1-B116-29C74F4A4ABE}" presName="text3" presStyleLbl="fgAcc3" presStyleIdx="1" presStyleCnt="2" custScaleX="275098">
        <dgm:presLayoutVars>
          <dgm:chPref val="3"/>
        </dgm:presLayoutVars>
      </dgm:prSet>
      <dgm:spPr/>
    </dgm:pt>
    <dgm:pt modelId="{C3253AE8-515F-4B80-8C69-2851022E66F1}" type="pres">
      <dgm:prSet presAssocID="{70008C9C-7E45-40C1-B116-29C74F4A4ABE}" presName="hierChild4" presStyleCnt="0"/>
      <dgm:spPr/>
    </dgm:pt>
    <dgm:pt modelId="{C37BF8FD-3834-4C5B-8CED-8C66BF9F8A0B}" type="pres">
      <dgm:prSet presAssocID="{DE8B6587-EDB5-4D76-B90D-02824E62E8BA}" presName="Name23" presStyleLbl="parChTrans1D4" presStyleIdx="1" presStyleCnt="2"/>
      <dgm:spPr/>
    </dgm:pt>
    <dgm:pt modelId="{A2F1ABA0-F9F5-4B82-B81A-06651C8D4E2D}" type="pres">
      <dgm:prSet presAssocID="{40A2CE41-D782-4EA6-8751-A297698D6E4B}" presName="hierRoot4" presStyleCnt="0"/>
      <dgm:spPr/>
    </dgm:pt>
    <dgm:pt modelId="{6E0A1C10-69FC-4398-882C-3B2317CE9DA6}" type="pres">
      <dgm:prSet presAssocID="{40A2CE41-D782-4EA6-8751-A297698D6E4B}" presName="composite4" presStyleCnt="0"/>
      <dgm:spPr/>
    </dgm:pt>
    <dgm:pt modelId="{0CF1C822-7E14-4F73-BA37-6D9F3C20C425}" type="pres">
      <dgm:prSet presAssocID="{40A2CE41-D782-4EA6-8751-A297698D6E4B}" presName="background4" presStyleLbl="node4" presStyleIdx="1" presStyleCnt="2"/>
      <dgm:spPr/>
    </dgm:pt>
    <dgm:pt modelId="{9BACA2D0-2682-4027-83D1-D7B453C7D95A}" type="pres">
      <dgm:prSet presAssocID="{40A2CE41-D782-4EA6-8751-A297698D6E4B}" presName="text4" presStyleLbl="fgAcc4" presStyleIdx="1" presStyleCnt="2" custScaleX="275098">
        <dgm:presLayoutVars>
          <dgm:chPref val="3"/>
        </dgm:presLayoutVars>
      </dgm:prSet>
      <dgm:spPr/>
    </dgm:pt>
    <dgm:pt modelId="{B21F120F-58D4-47AB-94EC-CDB1A00AB245}" type="pres">
      <dgm:prSet presAssocID="{40A2CE41-D782-4EA6-8751-A297698D6E4B}" presName="hierChild5" presStyleCnt="0"/>
      <dgm:spPr/>
    </dgm:pt>
  </dgm:ptLst>
  <dgm:cxnLst>
    <dgm:cxn modelId="{9F002605-24DB-4F9A-AA5B-3578E3AB1B62}" srcId="{ED8B933A-BC07-4DBD-8E5B-FE2A7D1476F3}" destId="{0DA0C1B9-8B6C-4968-9CD4-D8FBC1A5045E}" srcOrd="0" destOrd="0" parTransId="{9E16CD48-FC98-4B31-B4F1-EAFB9D641270}" sibTransId="{7A44A34A-8189-4017-B11D-9D1CF00E94A9}"/>
    <dgm:cxn modelId="{F99DF309-E437-4C48-AD8A-E36521F5C703}" type="presOf" srcId="{ED8B933A-BC07-4DBD-8E5B-FE2A7D1476F3}" destId="{6C84B3B6-EA68-4751-BC33-651428ED4161}" srcOrd="0" destOrd="0" presId="urn:microsoft.com/office/officeart/2005/8/layout/hierarchy1"/>
    <dgm:cxn modelId="{4AE9F215-AFE3-4844-AF50-D96828DE12BA}" srcId="{084ADC74-5BC3-44A2-BE7A-790D4F19434E}" destId="{70008C9C-7E45-40C1-B116-29C74F4A4ABE}" srcOrd="0" destOrd="0" parTransId="{731D1056-ADEB-4377-864F-F471C1653853}" sibTransId="{B0C16444-DFE2-409B-B548-4F10EF3EB110}"/>
    <dgm:cxn modelId="{AC001725-1F14-4BD9-AEAA-F1990DA2DCA0}" type="presOf" srcId="{084ADC74-5BC3-44A2-BE7A-790D4F19434E}" destId="{94C06B7E-7799-4316-ADE0-9FE58A40E5B6}" srcOrd="0" destOrd="0" presId="urn:microsoft.com/office/officeart/2005/8/layout/hierarchy1"/>
    <dgm:cxn modelId="{65ABE947-78D3-4DED-A64C-A31ED618E67C}" type="presOf" srcId="{731D1056-ADEB-4377-864F-F471C1653853}" destId="{B3D1E3A7-C4ED-4855-8755-E41CA1EB87C8}" srcOrd="0" destOrd="0" presId="urn:microsoft.com/office/officeart/2005/8/layout/hierarchy1"/>
    <dgm:cxn modelId="{FE996576-1B0C-49BD-ADDD-74225F68F19D}" type="presOf" srcId="{1106807D-EF82-4E60-BC19-DCDDAC893DEE}" destId="{B79E55F6-8EDF-46D7-A731-F2D290F2EEEF}" srcOrd="0" destOrd="0" presId="urn:microsoft.com/office/officeart/2005/8/layout/hierarchy1"/>
    <dgm:cxn modelId="{783EAD7A-E18B-4AB3-A215-F6D597B49F6B}" srcId="{0F2A66CB-15E8-4876-9893-F69D062F4942}" destId="{ED8B933A-BC07-4DBD-8E5B-FE2A7D1476F3}" srcOrd="0" destOrd="0" parTransId="{9C2E511C-2F9D-4E69-BE10-813160F4D279}" sibTransId="{26A809AF-50E6-441B-9EBE-2CE3CCB0D3DD}"/>
    <dgm:cxn modelId="{3054707E-2DD9-450A-942B-3FF262AC0AB3}" type="presOf" srcId="{0F2A66CB-15E8-4876-9893-F69D062F4942}" destId="{82BB42B3-6279-432A-A2C0-FBFF3A183D3C}" srcOrd="0" destOrd="0" presId="urn:microsoft.com/office/officeart/2005/8/layout/hierarchy1"/>
    <dgm:cxn modelId="{FB68F87E-FCE0-4945-855C-FBA28C08CED6}" srcId="{1106807D-EF82-4E60-BC19-DCDDAC893DEE}" destId="{D3292145-2B78-4909-B6C6-9AAC1AB8D104}" srcOrd="0" destOrd="0" parTransId="{2AD6A5E9-4E12-4FF3-BBC3-95AB7790F547}" sibTransId="{9FF70608-CADE-4EE4-B7F5-4C1109EFF85C}"/>
    <dgm:cxn modelId="{9B50708B-CF3A-43F6-99AF-AB95F82BD65F}" type="presOf" srcId="{70008C9C-7E45-40C1-B116-29C74F4A4ABE}" destId="{BDD5C2B8-4A0F-495A-BB15-FAF7F0F0CAB1}" srcOrd="0" destOrd="0" presId="urn:microsoft.com/office/officeart/2005/8/layout/hierarchy1"/>
    <dgm:cxn modelId="{23C2A08B-B54E-4F34-BA37-E548FBAA2BAB}" type="presOf" srcId="{DE8B6587-EDB5-4D76-B90D-02824E62E8BA}" destId="{C37BF8FD-3834-4C5B-8CED-8C66BF9F8A0B}" srcOrd="0" destOrd="0" presId="urn:microsoft.com/office/officeart/2005/8/layout/hierarchy1"/>
    <dgm:cxn modelId="{B58DDC93-CBF5-4698-9DC1-4C7089711511}" srcId="{D3292145-2B78-4909-B6C6-9AAC1AB8D104}" destId="{0F2A66CB-15E8-4876-9893-F69D062F4942}" srcOrd="0" destOrd="0" parTransId="{DFB46AD1-D8FD-4B44-BA8E-0779253DE204}" sibTransId="{FC5A7C96-5180-40D2-AC39-DF3314E5A7C3}"/>
    <dgm:cxn modelId="{BBBF3595-8A0F-4629-9472-9B61547CAA69}" type="presOf" srcId="{0DA0C1B9-8B6C-4968-9CD4-D8FBC1A5045E}" destId="{3B9445C9-58AF-4ADD-A9B9-C16CF42B621A}" srcOrd="0" destOrd="0" presId="urn:microsoft.com/office/officeart/2005/8/layout/hierarchy1"/>
    <dgm:cxn modelId="{B8F1B5A3-3714-484F-9BC2-09F3F6231A15}" srcId="{D3292145-2B78-4909-B6C6-9AAC1AB8D104}" destId="{084ADC74-5BC3-44A2-BE7A-790D4F19434E}" srcOrd="1" destOrd="0" parTransId="{D787C2EB-3488-41F3-B48B-826B14C3E0B0}" sibTransId="{420CF740-3A40-49A6-990D-12E613802A54}"/>
    <dgm:cxn modelId="{1C47AFAD-EAB2-4ABF-AD78-C82273F25D11}" type="presOf" srcId="{D787C2EB-3488-41F3-B48B-826B14C3E0B0}" destId="{99374983-A2F9-456A-806C-D1B56FF8362C}" srcOrd="0" destOrd="0" presId="urn:microsoft.com/office/officeart/2005/8/layout/hierarchy1"/>
    <dgm:cxn modelId="{616BE6B0-34DD-4FED-87D0-AB7D818AEF78}" type="presOf" srcId="{9E16CD48-FC98-4B31-B4F1-EAFB9D641270}" destId="{6B000F6F-9E08-4CAE-B2F9-55AA658D6AA1}" srcOrd="0" destOrd="0" presId="urn:microsoft.com/office/officeart/2005/8/layout/hierarchy1"/>
    <dgm:cxn modelId="{994CF6B0-6DD8-4273-AB90-9072AC254EC2}" type="presOf" srcId="{9C2E511C-2F9D-4E69-BE10-813160F4D279}" destId="{450F09E2-4090-4DC2-82D5-C5DF30EE3A38}" srcOrd="0" destOrd="0" presId="urn:microsoft.com/office/officeart/2005/8/layout/hierarchy1"/>
    <dgm:cxn modelId="{D6CAC3C7-A7CE-4AF3-B9E8-D370AFACA671}" type="presOf" srcId="{40A2CE41-D782-4EA6-8751-A297698D6E4B}" destId="{9BACA2D0-2682-4027-83D1-D7B453C7D95A}" srcOrd="0" destOrd="0" presId="urn:microsoft.com/office/officeart/2005/8/layout/hierarchy1"/>
    <dgm:cxn modelId="{BFC6C8DF-3705-416E-AF1A-39B920E48050}" type="presOf" srcId="{DFB46AD1-D8FD-4B44-BA8E-0779253DE204}" destId="{7E768DAC-1FDE-483A-B641-A25E90826991}" srcOrd="0" destOrd="0" presId="urn:microsoft.com/office/officeart/2005/8/layout/hierarchy1"/>
    <dgm:cxn modelId="{C9DB12EA-171B-4C03-BA4E-57BBE5CE2CC4}" type="presOf" srcId="{D3292145-2B78-4909-B6C6-9AAC1AB8D104}" destId="{5D576A57-F7D9-4836-8FA6-83A4C69F50B4}" srcOrd="0" destOrd="0" presId="urn:microsoft.com/office/officeart/2005/8/layout/hierarchy1"/>
    <dgm:cxn modelId="{FEE8C6FE-6718-4AEB-B505-8DF1D88C416D}" srcId="{70008C9C-7E45-40C1-B116-29C74F4A4ABE}" destId="{40A2CE41-D782-4EA6-8751-A297698D6E4B}" srcOrd="0" destOrd="0" parTransId="{DE8B6587-EDB5-4D76-B90D-02824E62E8BA}" sibTransId="{DE6CE51F-EDFA-4551-83FE-F0576AB73417}"/>
    <dgm:cxn modelId="{100C93F3-E443-4955-A92E-02F7E5ADB8E6}" type="presParOf" srcId="{B79E55F6-8EDF-46D7-A731-F2D290F2EEEF}" destId="{E3E678D4-3A85-4F77-9E60-157BB21C50A1}" srcOrd="0" destOrd="0" presId="urn:microsoft.com/office/officeart/2005/8/layout/hierarchy1"/>
    <dgm:cxn modelId="{F5FE36C9-5BE4-41BC-8CEF-293B7CE91B1D}" type="presParOf" srcId="{E3E678D4-3A85-4F77-9E60-157BB21C50A1}" destId="{433E0A28-6881-4148-BB25-2CC5887824BF}" srcOrd="0" destOrd="0" presId="urn:microsoft.com/office/officeart/2005/8/layout/hierarchy1"/>
    <dgm:cxn modelId="{A9248FD0-F3FD-48A8-BD12-3B9EC9DDFC8C}" type="presParOf" srcId="{433E0A28-6881-4148-BB25-2CC5887824BF}" destId="{79D92B47-2BBC-44A4-A2A0-B7CE16A52724}" srcOrd="0" destOrd="0" presId="urn:microsoft.com/office/officeart/2005/8/layout/hierarchy1"/>
    <dgm:cxn modelId="{F83AC2C2-E079-4DDE-BBAC-8246339412B9}" type="presParOf" srcId="{433E0A28-6881-4148-BB25-2CC5887824BF}" destId="{5D576A57-F7D9-4836-8FA6-83A4C69F50B4}" srcOrd="1" destOrd="0" presId="urn:microsoft.com/office/officeart/2005/8/layout/hierarchy1"/>
    <dgm:cxn modelId="{8A761258-C0D7-420B-8038-D469D168FB6B}" type="presParOf" srcId="{E3E678D4-3A85-4F77-9E60-157BB21C50A1}" destId="{8BEA0E93-6ED6-40C0-8AEC-A49D01B5B0B8}" srcOrd="1" destOrd="0" presId="urn:microsoft.com/office/officeart/2005/8/layout/hierarchy1"/>
    <dgm:cxn modelId="{D240A934-EE2D-403B-8593-7E921367FD7E}" type="presParOf" srcId="{8BEA0E93-6ED6-40C0-8AEC-A49D01B5B0B8}" destId="{7E768DAC-1FDE-483A-B641-A25E90826991}" srcOrd="0" destOrd="0" presId="urn:microsoft.com/office/officeart/2005/8/layout/hierarchy1"/>
    <dgm:cxn modelId="{AF7A6F3C-38D3-40D2-8308-27DA378B03DD}" type="presParOf" srcId="{8BEA0E93-6ED6-40C0-8AEC-A49D01B5B0B8}" destId="{05338E1B-8342-4C33-B514-1CE6C1B17A75}" srcOrd="1" destOrd="0" presId="urn:microsoft.com/office/officeart/2005/8/layout/hierarchy1"/>
    <dgm:cxn modelId="{51B0B6D5-2C0C-4B4A-8984-F44E2580CC71}" type="presParOf" srcId="{05338E1B-8342-4C33-B514-1CE6C1B17A75}" destId="{DE5D9B4E-384F-4BED-AEF0-789A72853FDF}" srcOrd="0" destOrd="0" presId="urn:microsoft.com/office/officeart/2005/8/layout/hierarchy1"/>
    <dgm:cxn modelId="{6B3315BD-B7E3-4E8E-91B1-72BF79030CB7}" type="presParOf" srcId="{DE5D9B4E-384F-4BED-AEF0-789A72853FDF}" destId="{BE405D33-4B9D-4675-ABA0-E5A3406F9EF5}" srcOrd="0" destOrd="0" presId="urn:microsoft.com/office/officeart/2005/8/layout/hierarchy1"/>
    <dgm:cxn modelId="{6E6DF2D0-F537-4412-A4E5-70248F63548D}" type="presParOf" srcId="{DE5D9B4E-384F-4BED-AEF0-789A72853FDF}" destId="{82BB42B3-6279-432A-A2C0-FBFF3A183D3C}" srcOrd="1" destOrd="0" presId="urn:microsoft.com/office/officeart/2005/8/layout/hierarchy1"/>
    <dgm:cxn modelId="{3ED7AFC1-85BD-465F-AE9C-794962DD61C5}" type="presParOf" srcId="{05338E1B-8342-4C33-B514-1CE6C1B17A75}" destId="{B46D27F3-342B-4E8E-B8ED-EE1FA0B5984E}" srcOrd="1" destOrd="0" presId="urn:microsoft.com/office/officeart/2005/8/layout/hierarchy1"/>
    <dgm:cxn modelId="{00E1499B-5771-42D5-B729-E1F63AA3763A}" type="presParOf" srcId="{B46D27F3-342B-4E8E-B8ED-EE1FA0B5984E}" destId="{450F09E2-4090-4DC2-82D5-C5DF30EE3A38}" srcOrd="0" destOrd="0" presId="urn:microsoft.com/office/officeart/2005/8/layout/hierarchy1"/>
    <dgm:cxn modelId="{3BEB5BBA-230D-42E6-AD86-2906014D483D}" type="presParOf" srcId="{B46D27F3-342B-4E8E-B8ED-EE1FA0B5984E}" destId="{8D6D8E7E-C453-485F-B9D2-46A2A007443B}" srcOrd="1" destOrd="0" presId="urn:microsoft.com/office/officeart/2005/8/layout/hierarchy1"/>
    <dgm:cxn modelId="{F543AA81-66FC-4070-ABCC-1D0909B9AB3D}" type="presParOf" srcId="{8D6D8E7E-C453-485F-B9D2-46A2A007443B}" destId="{4DA909B3-8F5B-46EE-B940-9A1088A64B40}" srcOrd="0" destOrd="0" presId="urn:microsoft.com/office/officeart/2005/8/layout/hierarchy1"/>
    <dgm:cxn modelId="{2F91DAEF-F748-48E7-AF54-1A88C3D61273}" type="presParOf" srcId="{4DA909B3-8F5B-46EE-B940-9A1088A64B40}" destId="{62E7B530-21F8-4C72-BA67-BDD9481364B8}" srcOrd="0" destOrd="0" presId="urn:microsoft.com/office/officeart/2005/8/layout/hierarchy1"/>
    <dgm:cxn modelId="{7CD8FD97-4EAE-49F6-ABCD-FAD9D814165C}" type="presParOf" srcId="{4DA909B3-8F5B-46EE-B940-9A1088A64B40}" destId="{6C84B3B6-EA68-4751-BC33-651428ED4161}" srcOrd="1" destOrd="0" presId="urn:microsoft.com/office/officeart/2005/8/layout/hierarchy1"/>
    <dgm:cxn modelId="{DE7B8A32-EE34-4DF9-8535-5B789830C4F6}" type="presParOf" srcId="{8D6D8E7E-C453-485F-B9D2-46A2A007443B}" destId="{4ABEE87B-9137-4897-91D8-21140345260A}" srcOrd="1" destOrd="0" presId="urn:microsoft.com/office/officeart/2005/8/layout/hierarchy1"/>
    <dgm:cxn modelId="{EE38FF29-133D-4EC1-819D-13B48409563C}" type="presParOf" srcId="{4ABEE87B-9137-4897-91D8-21140345260A}" destId="{6B000F6F-9E08-4CAE-B2F9-55AA658D6AA1}" srcOrd="0" destOrd="0" presId="urn:microsoft.com/office/officeart/2005/8/layout/hierarchy1"/>
    <dgm:cxn modelId="{DF36ABC0-F6D0-4551-B4CD-7A99FFB706B5}" type="presParOf" srcId="{4ABEE87B-9137-4897-91D8-21140345260A}" destId="{22D0AABF-B4FD-4CDA-BE1B-B0BD28E21CA4}" srcOrd="1" destOrd="0" presId="urn:microsoft.com/office/officeart/2005/8/layout/hierarchy1"/>
    <dgm:cxn modelId="{47108556-0949-4C2F-BE5B-7B3781244D84}" type="presParOf" srcId="{22D0AABF-B4FD-4CDA-BE1B-B0BD28E21CA4}" destId="{E461E926-E329-4570-BF4B-E8A430B69E81}" srcOrd="0" destOrd="0" presId="urn:microsoft.com/office/officeart/2005/8/layout/hierarchy1"/>
    <dgm:cxn modelId="{3C3CF3D6-F384-419A-ADD8-2F9F07B5B835}" type="presParOf" srcId="{E461E926-E329-4570-BF4B-E8A430B69E81}" destId="{76F13BC4-1EC9-4D68-8C95-3E5525F3F405}" srcOrd="0" destOrd="0" presId="urn:microsoft.com/office/officeart/2005/8/layout/hierarchy1"/>
    <dgm:cxn modelId="{B3841348-8F7F-4E64-BDAE-62A18E8995A8}" type="presParOf" srcId="{E461E926-E329-4570-BF4B-E8A430B69E81}" destId="{3B9445C9-58AF-4ADD-A9B9-C16CF42B621A}" srcOrd="1" destOrd="0" presId="urn:microsoft.com/office/officeart/2005/8/layout/hierarchy1"/>
    <dgm:cxn modelId="{DA5A7102-A29E-4FC1-800E-C61C02022DB1}" type="presParOf" srcId="{22D0AABF-B4FD-4CDA-BE1B-B0BD28E21CA4}" destId="{4105AA22-30F7-4125-B2E9-A32B4E3B32D6}" srcOrd="1" destOrd="0" presId="urn:microsoft.com/office/officeart/2005/8/layout/hierarchy1"/>
    <dgm:cxn modelId="{E7A6973D-5B96-4349-98CF-EA46C82DF311}" type="presParOf" srcId="{8BEA0E93-6ED6-40C0-8AEC-A49D01B5B0B8}" destId="{99374983-A2F9-456A-806C-D1B56FF8362C}" srcOrd="2" destOrd="0" presId="urn:microsoft.com/office/officeart/2005/8/layout/hierarchy1"/>
    <dgm:cxn modelId="{41BD6E2E-D790-4D91-8DEF-08C3EC131297}" type="presParOf" srcId="{8BEA0E93-6ED6-40C0-8AEC-A49D01B5B0B8}" destId="{5C67C72C-8EE4-4988-AECB-CE085646D757}" srcOrd="3" destOrd="0" presId="urn:microsoft.com/office/officeart/2005/8/layout/hierarchy1"/>
    <dgm:cxn modelId="{D2133145-9060-465F-AF38-301D154EAF91}" type="presParOf" srcId="{5C67C72C-8EE4-4988-AECB-CE085646D757}" destId="{02F51C1C-B193-41A8-B05A-167D6244AEEA}" srcOrd="0" destOrd="0" presId="urn:microsoft.com/office/officeart/2005/8/layout/hierarchy1"/>
    <dgm:cxn modelId="{1376592F-7C13-4778-8D11-745EC68DCBDE}" type="presParOf" srcId="{02F51C1C-B193-41A8-B05A-167D6244AEEA}" destId="{E9B39906-6190-430B-8A54-80DE69A76E93}" srcOrd="0" destOrd="0" presId="urn:microsoft.com/office/officeart/2005/8/layout/hierarchy1"/>
    <dgm:cxn modelId="{9445D169-70B1-45CB-8CFF-A7E6D378E54B}" type="presParOf" srcId="{02F51C1C-B193-41A8-B05A-167D6244AEEA}" destId="{94C06B7E-7799-4316-ADE0-9FE58A40E5B6}" srcOrd="1" destOrd="0" presId="urn:microsoft.com/office/officeart/2005/8/layout/hierarchy1"/>
    <dgm:cxn modelId="{C15C0D02-1B69-4DA2-8AD4-F5053D6DD83B}" type="presParOf" srcId="{5C67C72C-8EE4-4988-AECB-CE085646D757}" destId="{C92B1C8E-1D5D-481B-A63A-ED4A7B5F9B10}" srcOrd="1" destOrd="0" presId="urn:microsoft.com/office/officeart/2005/8/layout/hierarchy1"/>
    <dgm:cxn modelId="{DBE10277-269D-4ADA-9348-F24581EA013F}" type="presParOf" srcId="{C92B1C8E-1D5D-481B-A63A-ED4A7B5F9B10}" destId="{B3D1E3A7-C4ED-4855-8755-E41CA1EB87C8}" srcOrd="0" destOrd="0" presId="urn:microsoft.com/office/officeart/2005/8/layout/hierarchy1"/>
    <dgm:cxn modelId="{8FD64FF5-13F6-49AC-90A6-B1C364875F84}" type="presParOf" srcId="{C92B1C8E-1D5D-481B-A63A-ED4A7B5F9B10}" destId="{2DDCD173-372D-4BE1-BBE9-5858084BC3A4}" srcOrd="1" destOrd="0" presId="urn:microsoft.com/office/officeart/2005/8/layout/hierarchy1"/>
    <dgm:cxn modelId="{3FB38EA0-7719-481F-AD75-8044F0FEB919}" type="presParOf" srcId="{2DDCD173-372D-4BE1-BBE9-5858084BC3A4}" destId="{70B05492-817D-4CC6-B6F8-FD6E8512C459}" srcOrd="0" destOrd="0" presId="urn:microsoft.com/office/officeart/2005/8/layout/hierarchy1"/>
    <dgm:cxn modelId="{31FF458A-2ECA-4F85-87A2-EF233686FF93}" type="presParOf" srcId="{70B05492-817D-4CC6-B6F8-FD6E8512C459}" destId="{0CF39A86-04CC-42DB-93C8-C6F0F208C019}" srcOrd="0" destOrd="0" presId="urn:microsoft.com/office/officeart/2005/8/layout/hierarchy1"/>
    <dgm:cxn modelId="{F0D81C5B-6C8D-44B0-ABA9-1FC64D0E699D}" type="presParOf" srcId="{70B05492-817D-4CC6-B6F8-FD6E8512C459}" destId="{BDD5C2B8-4A0F-495A-BB15-FAF7F0F0CAB1}" srcOrd="1" destOrd="0" presId="urn:microsoft.com/office/officeart/2005/8/layout/hierarchy1"/>
    <dgm:cxn modelId="{C22ADBFC-97B9-4034-87BF-2E539630E0AE}" type="presParOf" srcId="{2DDCD173-372D-4BE1-BBE9-5858084BC3A4}" destId="{C3253AE8-515F-4B80-8C69-2851022E66F1}" srcOrd="1" destOrd="0" presId="urn:microsoft.com/office/officeart/2005/8/layout/hierarchy1"/>
    <dgm:cxn modelId="{CA06B8E3-C5A1-4744-9A38-E9996D18AF60}" type="presParOf" srcId="{C3253AE8-515F-4B80-8C69-2851022E66F1}" destId="{C37BF8FD-3834-4C5B-8CED-8C66BF9F8A0B}" srcOrd="0" destOrd="0" presId="urn:microsoft.com/office/officeart/2005/8/layout/hierarchy1"/>
    <dgm:cxn modelId="{689D74C9-1FF0-418C-91B7-3F67EA4641FB}" type="presParOf" srcId="{C3253AE8-515F-4B80-8C69-2851022E66F1}" destId="{A2F1ABA0-F9F5-4B82-B81A-06651C8D4E2D}" srcOrd="1" destOrd="0" presId="urn:microsoft.com/office/officeart/2005/8/layout/hierarchy1"/>
    <dgm:cxn modelId="{C9BD3D53-F498-4067-A214-DCB94B84F0AD}" type="presParOf" srcId="{A2F1ABA0-F9F5-4B82-B81A-06651C8D4E2D}" destId="{6E0A1C10-69FC-4398-882C-3B2317CE9DA6}" srcOrd="0" destOrd="0" presId="urn:microsoft.com/office/officeart/2005/8/layout/hierarchy1"/>
    <dgm:cxn modelId="{0B40977B-A213-4254-95A3-325E59840A1A}" type="presParOf" srcId="{6E0A1C10-69FC-4398-882C-3B2317CE9DA6}" destId="{0CF1C822-7E14-4F73-BA37-6D9F3C20C425}" srcOrd="0" destOrd="0" presId="urn:microsoft.com/office/officeart/2005/8/layout/hierarchy1"/>
    <dgm:cxn modelId="{BB97E212-7430-43DE-BD18-BC900F764AF8}" type="presParOf" srcId="{6E0A1C10-69FC-4398-882C-3B2317CE9DA6}" destId="{9BACA2D0-2682-4027-83D1-D7B453C7D95A}" srcOrd="1" destOrd="0" presId="urn:microsoft.com/office/officeart/2005/8/layout/hierarchy1"/>
    <dgm:cxn modelId="{8A3AB360-BF80-4F34-92F9-D2F1889A1376}" type="presParOf" srcId="{A2F1ABA0-F9F5-4B82-B81A-06651C8D4E2D}" destId="{B21F120F-58D4-47AB-94EC-CDB1A00AB24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BF8FD-3834-4C5B-8CED-8C66BF9F8A0B}">
      <dsp:nvSpPr>
        <dsp:cNvPr id="0" name=""/>
        <dsp:cNvSpPr/>
      </dsp:nvSpPr>
      <dsp:spPr>
        <a:xfrm>
          <a:off x="5114853" y="2871445"/>
          <a:ext cx="91440" cy="3355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5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1E3A7-C4ED-4855-8755-E41CA1EB87C8}">
      <dsp:nvSpPr>
        <dsp:cNvPr id="0" name=""/>
        <dsp:cNvSpPr/>
      </dsp:nvSpPr>
      <dsp:spPr>
        <a:xfrm>
          <a:off x="5114853" y="1803351"/>
          <a:ext cx="91440" cy="3355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5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74983-A2F9-456A-806C-D1B56FF8362C}">
      <dsp:nvSpPr>
        <dsp:cNvPr id="0" name=""/>
        <dsp:cNvSpPr/>
      </dsp:nvSpPr>
      <dsp:spPr>
        <a:xfrm>
          <a:off x="3445546" y="735257"/>
          <a:ext cx="1715027" cy="335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648"/>
              </a:lnTo>
              <a:lnTo>
                <a:pt x="1715027" y="228648"/>
              </a:lnTo>
              <a:lnTo>
                <a:pt x="1715027" y="3355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000F6F-9E08-4CAE-B2F9-55AA658D6AA1}">
      <dsp:nvSpPr>
        <dsp:cNvPr id="0" name=""/>
        <dsp:cNvSpPr/>
      </dsp:nvSpPr>
      <dsp:spPr>
        <a:xfrm>
          <a:off x="1684799" y="2871445"/>
          <a:ext cx="91440" cy="3355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5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F09E2-4090-4DC2-82D5-C5DF30EE3A38}">
      <dsp:nvSpPr>
        <dsp:cNvPr id="0" name=""/>
        <dsp:cNvSpPr/>
      </dsp:nvSpPr>
      <dsp:spPr>
        <a:xfrm>
          <a:off x="1684799" y="1803351"/>
          <a:ext cx="91440" cy="3355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5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68DAC-1FDE-483A-B641-A25E90826991}">
      <dsp:nvSpPr>
        <dsp:cNvPr id="0" name=""/>
        <dsp:cNvSpPr/>
      </dsp:nvSpPr>
      <dsp:spPr>
        <a:xfrm>
          <a:off x="1730519" y="735257"/>
          <a:ext cx="1715027" cy="335521"/>
        </a:xfrm>
        <a:custGeom>
          <a:avLst/>
          <a:gdLst/>
          <a:ahLst/>
          <a:cxnLst/>
          <a:rect l="0" t="0" r="0" b="0"/>
          <a:pathLst>
            <a:path>
              <a:moveTo>
                <a:pt x="1715027" y="0"/>
              </a:moveTo>
              <a:lnTo>
                <a:pt x="1715027" y="228648"/>
              </a:lnTo>
              <a:lnTo>
                <a:pt x="0" y="228648"/>
              </a:lnTo>
              <a:lnTo>
                <a:pt x="0" y="3355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92B47-2BBC-44A4-A2A0-B7CE16A52724}">
      <dsp:nvSpPr>
        <dsp:cNvPr id="0" name=""/>
        <dsp:cNvSpPr/>
      </dsp:nvSpPr>
      <dsp:spPr>
        <a:xfrm>
          <a:off x="1858703" y="2686"/>
          <a:ext cx="3173686" cy="732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76A57-F7D9-4836-8FA6-83A4C69F50B4}">
      <dsp:nvSpPr>
        <dsp:cNvPr id="0" name=""/>
        <dsp:cNvSpPr/>
      </dsp:nvSpPr>
      <dsp:spPr>
        <a:xfrm>
          <a:off x="1986887" y="124460"/>
          <a:ext cx="3173686" cy="732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Имя существительное</a:t>
          </a:r>
        </a:p>
      </dsp:txBody>
      <dsp:txXfrm>
        <a:off x="2008343" y="145916"/>
        <a:ext cx="3130774" cy="689659"/>
      </dsp:txXfrm>
    </dsp:sp>
    <dsp:sp modelId="{BE405D33-4B9D-4675-ABA0-E5A3406F9EF5}">
      <dsp:nvSpPr>
        <dsp:cNvPr id="0" name=""/>
        <dsp:cNvSpPr/>
      </dsp:nvSpPr>
      <dsp:spPr>
        <a:xfrm>
          <a:off x="143676" y="1070779"/>
          <a:ext cx="3173686" cy="732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B42B3-6279-432A-A2C0-FBFF3A183D3C}">
      <dsp:nvSpPr>
        <dsp:cNvPr id="0" name=""/>
        <dsp:cNvSpPr/>
      </dsp:nvSpPr>
      <dsp:spPr>
        <a:xfrm>
          <a:off x="271860" y="1192554"/>
          <a:ext cx="3173686" cy="732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Обозначает живое</a:t>
          </a:r>
        </a:p>
      </dsp:txBody>
      <dsp:txXfrm>
        <a:off x="293316" y="1214010"/>
        <a:ext cx="3130774" cy="689659"/>
      </dsp:txXfrm>
    </dsp:sp>
    <dsp:sp modelId="{62E7B530-21F8-4C72-BA67-BDD9481364B8}">
      <dsp:nvSpPr>
        <dsp:cNvPr id="0" name=""/>
        <dsp:cNvSpPr/>
      </dsp:nvSpPr>
      <dsp:spPr>
        <a:xfrm>
          <a:off x="143676" y="2138873"/>
          <a:ext cx="3173686" cy="732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4B3B6-EA68-4751-BC33-651428ED4161}">
      <dsp:nvSpPr>
        <dsp:cNvPr id="0" name=""/>
        <dsp:cNvSpPr/>
      </dsp:nvSpPr>
      <dsp:spPr>
        <a:xfrm>
          <a:off x="271860" y="2260648"/>
          <a:ext cx="3173686" cy="732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Отвечает на вопрос «кто?» в нач. форме</a:t>
          </a:r>
        </a:p>
      </dsp:txBody>
      <dsp:txXfrm>
        <a:off x="293316" y="2282104"/>
        <a:ext cx="3130774" cy="689659"/>
      </dsp:txXfrm>
    </dsp:sp>
    <dsp:sp modelId="{76F13BC4-1EC9-4D68-8C95-3E5525F3F405}">
      <dsp:nvSpPr>
        <dsp:cNvPr id="0" name=""/>
        <dsp:cNvSpPr/>
      </dsp:nvSpPr>
      <dsp:spPr>
        <a:xfrm>
          <a:off x="143676" y="3206967"/>
          <a:ext cx="3173686" cy="732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445C9-58AF-4ADD-A9B9-C16CF42B621A}">
      <dsp:nvSpPr>
        <dsp:cNvPr id="0" name=""/>
        <dsp:cNvSpPr/>
      </dsp:nvSpPr>
      <dsp:spPr>
        <a:xfrm>
          <a:off x="271860" y="3328742"/>
          <a:ext cx="3173686" cy="732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Одушевлённое</a:t>
          </a:r>
        </a:p>
      </dsp:txBody>
      <dsp:txXfrm>
        <a:off x="293316" y="3350198"/>
        <a:ext cx="3130774" cy="689659"/>
      </dsp:txXfrm>
    </dsp:sp>
    <dsp:sp modelId="{E9B39906-6190-430B-8A54-80DE69A76E93}">
      <dsp:nvSpPr>
        <dsp:cNvPr id="0" name=""/>
        <dsp:cNvSpPr/>
      </dsp:nvSpPr>
      <dsp:spPr>
        <a:xfrm>
          <a:off x="3573730" y="1070779"/>
          <a:ext cx="3173686" cy="732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06B7E-7799-4316-ADE0-9FE58A40E5B6}">
      <dsp:nvSpPr>
        <dsp:cNvPr id="0" name=""/>
        <dsp:cNvSpPr/>
      </dsp:nvSpPr>
      <dsp:spPr>
        <a:xfrm>
          <a:off x="3701914" y="1192554"/>
          <a:ext cx="3173686" cy="732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Обозначает неживое</a:t>
          </a:r>
        </a:p>
      </dsp:txBody>
      <dsp:txXfrm>
        <a:off x="3723370" y="1214010"/>
        <a:ext cx="3130774" cy="689659"/>
      </dsp:txXfrm>
    </dsp:sp>
    <dsp:sp modelId="{0CF39A86-04CC-42DB-93C8-C6F0F208C019}">
      <dsp:nvSpPr>
        <dsp:cNvPr id="0" name=""/>
        <dsp:cNvSpPr/>
      </dsp:nvSpPr>
      <dsp:spPr>
        <a:xfrm>
          <a:off x="3573730" y="2138873"/>
          <a:ext cx="3173686" cy="732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5C2B8-4A0F-495A-BB15-FAF7F0F0CAB1}">
      <dsp:nvSpPr>
        <dsp:cNvPr id="0" name=""/>
        <dsp:cNvSpPr/>
      </dsp:nvSpPr>
      <dsp:spPr>
        <a:xfrm>
          <a:off x="3701914" y="2260648"/>
          <a:ext cx="3173686" cy="732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Отвечает на вопрос «что?» в нач. форме</a:t>
          </a:r>
        </a:p>
      </dsp:txBody>
      <dsp:txXfrm>
        <a:off x="3723370" y="2282104"/>
        <a:ext cx="3130774" cy="689659"/>
      </dsp:txXfrm>
    </dsp:sp>
    <dsp:sp modelId="{0CF1C822-7E14-4F73-BA37-6D9F3C20C425}">
      <dsp:nvSpPr>
        <dsp:cNvPr id="0" name=""/>
        <dsp:cNvSpPr/>
      </dsp:nvSpPr>
      <dsp:spPr>
        <a:xfrm>
          <a:off x="3573730" y="3206967"/>
          <a:ext cx="3173686" cy="732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CA2D0-2682-4027-83D1-D7B453C7D95A}">
      <dsp:nvSpPr>
        <dsp:cNvPr id="0" name=""/>
        <dsp:cNvSpPr/>
      </dsp:nvSpPr>
      <dsp:spPr>
        <a:xfrm>
          <a:off x="3701914" y="3328742"/>
          <a:ext cx="3173686" cy="732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Неодушевлённое</a:t>
          </a:r>
        </a:p>
      </dsp:txBody>
      <dsp:txXfrm>
        <a:off x="3723370" y="3350198"/>
        <a:ext cx="3130774" cy="689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E8AB-C5B1-46F7-98DE-2E67CA435048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02C2B-BAB3-4CB9-A94B-5AF357C338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7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90645-0016-49EE-93FC-7300297FA29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59EE0-316F-45DE-B694-6973707A35E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9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9EE0-316F-45DE-B694-6973707A35E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76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59EE0-316F-45DE-B694-6973707A35E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69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59EE0-316F-45DE-B694-6973707A35E7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59EE0-316F-45DE-B694-6973707A35E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72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8676C-2AA7-495D-8398-F6638C966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AF9A3C-F7CB-4DC2-BFD4-8A7982DDD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3312EA-644E-4FE8-9541-11E4D115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CABF28-EC8A-48A8-8A3A-142B70F8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E5883-08F2-4F5A-ADD2-2E049C6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2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Только заголовок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721EA-1268-4CFC-933E-BD41DAD3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F91BDB-33B6-4E71-8B6C-C70AA555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2873C3-719E-4965-A328-4011AFD7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8C1F40-42BF-49CD-A1D8-7FEB7AEA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4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721EA-1268-4CFC-933E-BD41DAD3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F91BDB-33B6-4E71-8B6C-C70AA555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2873C3-719E-4965-A328-4011AFD7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8C1F40-42BF-49CD-A1D8-7FEB7AEA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547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Только заголовок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721EA-1268-4CFC-933E-BD41DAD3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F91BDB-33B6-4E71-8B6C-C70AA555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2873C3-719E-4965-A328-4011AFD7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8C1F40-42BF-49CD-A1D8-7FEB7AEA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B1947E-2A46-486D-AAAC-8E16FF4C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51B617-6AC0-4FBB-B35B-C9958294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9588C3-716A-4912-AF89-CBD6918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8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B1947E-2A46-486D-AAAC-8E16FF4C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51B617-6AC0-4FBB-B35B-C9958294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9588C3-716A-4912-AF89-CBD6918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220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B1947E-2A46-486D-AAAC-8E16FF4C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51B617-6AC0-4FBB-B35B-C9958294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9588C3-716A-4912-AF89-CBD6918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95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Пустой слайд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B1947E-2A46-486D-AAAC-8E16FF4C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51B617-6AC0-4FBB-B35B-C9958294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9588C3-716A-4912-AF89-CBD6918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5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B1947E-2A46-486D-AAAC-8E16FF4C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51B617-6AC0-4FBB-B35B-C9958294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9588C3-716A-4912-AF89-CBD6918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092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Пустой слайд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B1947E-2A46-486D-AAAC-8E16FF4C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51B617-6AC0-4FBB-B35B-C9958294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9588C3-716A-4912-AF89-CBD6918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522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D2DDD-3966-4BBC-8525-0EA0EAEF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DDBF7-8C0F-44E9-822B-3668576CB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2D131A-9EEC-45D7-A445-33E277F7B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952E5A-387F-4A3D-BAF1-08E3F059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588574-EA49-4083-AB83-E10258CF9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1EA7C9-F315-492D-BF81-3F351BCF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D350D-A832-45BB-A847-B70D28DB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C3B70-CD78-40C6-AE90-F937D338D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D55B-40D1-4C9E-8BA2-30107934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EF07A-ABAA-43B7-A29A-2FB1A52B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14A18D-119F-42E8-86C7-BBBCF5A6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86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55069-342C-4423-BC58-B6EE6EF8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23E7BD-1D72-4C48-9269-221C01DEDA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1A09A1-BB7A-49F3-ABFF-38E8FBA26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B332C4-CAC2-4767-8657-30AF2C7F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8AC53-BB9A-4629-8A71-C0DA4772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A2D7EE-80BE-451C-B323-9C47F410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67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D350D-A832-45BB-A847-B70D28DB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C3B70-CD78-40C6-AE90-F937D338D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D55B-40D1-4C9E-8BA2-30107934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EF07A-ABAA-43B7-A29A-2FB1A52B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14A18D-119F-42E8-86C7-BBBCF5A6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77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D350D-A832-45BB-A847-B70D28DB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C3B70-CD78-40C6-AE90-F937D338D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D55B-40D1-4C9E-8BA2-30107934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EF07A-ABAA-43B7-A29A-2FB1A52B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14A18D-119F-42E8-86C7-BBBCF5A6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9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6D775-4871-4C3F-97DB-49D1ED96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AC0936-D10F-4EC3-8B3F-5AD56E55D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31F5E9-2025-484B-9F45-AE4FCA02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00F687-6599-4546-84C3-A0209CD7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6A895-8B70-4ECC-B7B6-4960DD92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7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ED1DF-600E-4153-AAD1-DC96FF1D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F66EDE-3127-47F5-98B0-6D05C4944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1F348F-523D-46AA-94A4-80AB520BB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62F2AB-C634-4FBE-88B2-BB9EA1DD5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6FE79-C5BA-4AE6-AD11-253FA829B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DBD124-8A21-4E85-9D44-9EE00C6A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23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49B71-341C-4389-A397-3F4C39D7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6DD688-A6C8-4BEE-821F-49D066EF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FC4500-F453-472E-8C2B-D7CA6EDE1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EF3B43-A992-4A44-B2F9-4A2AE7A6E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B8276B-C322-4E35-8D79-B8436928A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35762D-FC78-483C-A607-943CC693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620F21-FF59-4BF5-9148-0CD13111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E30585-E059-460B-9A22-1D77193E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4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721EA-1268-4CFC-933E-BD41DAD3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F91BDB-33B6-4E71-8B6C-C70AA555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2873C3-719E-4965-A328-4011AFD7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8C1F40-42BF-49CD-A1D8-7FEB7AEA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1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bg>
      <p:bgPr>
        <a:blipFill dpi="0" rotWithShape="1">
          <a:blip r:embed="rId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721EA-1268-4CFC-933E-BD41DAD3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F91BDB-33B6-4E71-8B6C-C70AA555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2873C3-719E-4965-A328-4011AFD7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8C1F40-42BF-49CD-A1D8-7FEB7AEA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78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print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49868-3FD5-4EA9-95B0-FFF6EA83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D2D0B8-6E27-4B81-8070-821D5EF05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A74873-3D30-4C97-80C8-F86C71215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BDC16-E788-4CC3-9E97-AF8B418A35A0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5F9A5-171D-484B-88AF-D22C639E9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AE3EA5-E1C5-4332-B01F-B98475C988D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170" y="5540190"/>
            <a:ext cx="1377269" cy="81616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1C4609-791D-49A6-B53F-5B828280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2320D-E079-44D8-8803-3252F34EF5D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F6439C-C348-4F76-B979-0E2631B030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4376056"/>
            <a:ext cx="1705642" cy="19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64" r:id="rId9"/>
    <p:sldLayoutId id="2147483672" r:id="rId10"/>
    <p:sldLayoutId id="2147483665" r:id="rId11"/>
    <p:sldLayoutId id="2147483671" r:id="rId12"/>
    <p:sldLayoutId id="2147483655" r:id="rId13"/>
    <p:sldLayoutId id="2147483670" r:id="rId14"/>
    <p:sldLayoutId id="2147483666" r:id="rId15"/>
    <p:sldLayoutId id="2147483669" r:id="rId16"/>
    <p:sldLayoutId id="2147483667" r:id="rId17"/>
    <p:sldLayoutId id="2147483668" r:id="rId18"/>
    <p:sldLayoutId id="2147483656" r:id="rId19"/>
    <p:sldLayoutId id="214748365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4E9AB-98B7-42F9-91F6-76E62B26C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Инопланетянин Гоша в гостях у друга на планете Земля. </a:t>
            </a:r>
            <a:endParaRPr lang="ru-RU" dirty="0">
              <a:ln>
                <a:solidFill>
                  <a:srgbClr val="000066"/>
                </a:solidFill>
              </a:ln>
              <a:solidFill>
                <a:srgbClr val="000099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70C757-5369-41FD-ABDC-BEF618A562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Загадки падежей в русском языке</a:t>
            </a:r>
            <a:endParaRPr lang="ru-RU" dirty="0">
              <a:ln>
                <a:solidFill>
                  <a:srgbClr val="000066"/>
                </a:solidFill>
              </a:ln>
              <a:solidFill>
                <a:srgbClr val="000099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A81260-ACA7-4FE0-B01E-8A9ED9A4F7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44" y="178491"/>
            <a:ext cx="2077278" cy="20772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576199-101C-4FE8-9D61-7E1B367FA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12" y="3998047"/>
            <a:ext cx="2343325" cy="23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42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9A9C8FA2-2C79-4589-B804-BFDE49821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707778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32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3200" b="1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43938224-79D2-4FBA-9B91-365667E77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32839"/>
              </p:ext>
            </p:extLst>
          </p:nvPr>
        </p:nvGraphicFramePr>
        <p:xfrm>
          <a:off x="363415" y="243840"/>
          <a:ext cx="11465170" cy="618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9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7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1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Вопрос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Падеж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Слова-помощники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КТО?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ЧТО?</a:t>
                      </a:r>
                      <a:endParaRPr lang="ru-RU" sz="2800" b="1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кот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normalizeH="0" baseline="0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лист</a:t>
                      </a:r>
                      <a:endParaRPr lang="ru-RU" sz="2800" b="1" i="0" u="none" strike="noStrike" kern="1200" dirty="0">
                        <a:ln w="11430"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800" b="1" i="0" u="none" strike="noStrike" normalizeH="0" baseline="0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И.п. </a:t>
                      </a:r>
                      <a:r>
                        <a:rPr lang="ru-RU" sz="2800" b="1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(именительный падеж)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есть</a:t>
                      </a:r>
                      <a:endParaRPr lang="ru-RU" sz="2800" b="1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КОГО?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ЧЕГО?</a:t>
                      </a:r>
                      <a:endParaRPr lang="ru-RU" sz="2800" b="1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(от) кота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normalizeH="0" baseline="0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(у) листа</a:t>
                      </a:r>
                      <a:endParaRPr lang="ru-RU" sz="2800" b="1" i="0" u="none" strike="noStrike" kern="1200" dirty="0">
                        <a:ln w="11430"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i="0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Р.п. </a:t>
                      </a:r>
                      <a:r>
                        <a:rPr lang="ru-RU" sz="2800" b="1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(родительный падеж)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  <a:endParaRPr lang="ru-RU" sz="2800" b="1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КОМУ?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ЧЕМУ?</a:t>
                      </a:r>
                      <a:endParaRPr lang="ru-RU" sz="2800" b="1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(к) коту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normalizeH="0" baseline="0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(к) листу</a:t>
                      </a:r>
                      <a:endParaRPr lang="ru-RU" sz="2800" b="1" i="0" u="none" strike="noStrike" kern="1200" dirty="0">
                        <a:ln w="11430"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i="0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Д.п. </a:t>
                      </a:r>
                      <a:r>
                        <a:rPr lang="ru-RU" sz="2800" b="1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(дательный падеж)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даю, подошёл</a:t>
                      </a:r>
                      <a:endParaRPr lang="ru-RU" sz="2800" b="1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rtl="0" eaLnBrk="1" latinLnBrk="0" hangingPunct="1"/>
                      <a:endParaRPr lang="ru-RU" sz="2800" b="1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КОГО?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ЧТО?</a:t>
                      </a:r>
                      <a:endParaRPr lang="ru-RU" sz="2800" b="1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кота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normalizeH="0" baseline="0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лист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В.п. </a:t>
                      </a:r>
                      <a:r>
                        <a:rPr lang="ru-RU" sz="2800" b="1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(винительный падеж)</a:t>
                      </a:r>
                      <a:endParaRPr kumimoji="0" lang="ru-RU" sz="2800" b="1" i="0" u="none" strike="noStrike" normalizeH="0" baseline="0" dirty="0">
                        <a:ln w="11430"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вижу</a:t>
                      </a:r>
                      <a:endParaRPr lang="ru-RU" sz="2800" b="1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КЕМ?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ЧЕМ?</a:t>
                      </a:r>
                      <a:endParaRPr lang="ru-RU" sz="2800" b="1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(с) котом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normalizeH="0" baseline="0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(с) листом</a:t>
                      </a:r>
                      <a:endParaRPr lang="ru-RU" sz="2800" b="1" i="0" u="none" strike="noStrike" kern="1200" dirty="0">
                        <a:ln w="11430"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i="0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Т.п. </a:t>
                      </a:r>
                      <a:r>
                        <a:rPr lang="ru-RU" sz="2800" b="1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(творительный падеж)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ln w="9525" cap="flat" cmpd="sng" algn="ctr">
                            <a:solidFill>
                              <a:srgbClr val="141440"/>
                            </a:solidFill>
                            <a:prstDash val="solid"/>
                            <a:round/>
                          </a:ln>
                          <a:solidFill>
                            <a:srgbClr val="232369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творю, </a:t>
                      </a:r>
                      <a:r>
                        <a:rPr lang="ru-RU" sz="2800" b="1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доволен,  восхищаюсь </a:t>
                      </a:r>
                      <a:endParaRPr lang="ru-RU" sz="2800" b="1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 КОМ?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 ЧЁМ?</a:t>
                      </a:r>
                      <a:endParaRPr lang="ru-RU" sz="2800" b="1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 коте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normalizeH="0" baseline="0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 листе</a:t>
                      </a:r>
                      <a:endParaRPr lang="ru-RU" sz="2800" b="1" i="0" u="none" strike="noStrike" kern="1200" dirty="0">
                        <a:ln w="11430"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П.п. </a:t>
                      </a:r>
                      <a:r>
                        <a:rPr lang="ru-RU" sz="2800" b="1" dirty="0">
                          <a:ln w="11430"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(предложный падеж)</a:t>
                      </a:r>
                      <a:endParaRPr kumimoji="0" lang="ru-RU" sz="2800" b="1" i="0" u="none" strike="noStrike" normalizeH="0" baseline="0" dirty="0">
                        <a:ln w="11430"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думаю, говорю, мечтаю</a:t>
                      </a:r>
                      <a:endParaRPr lang="ru-RU" sz="2800" b="1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5DF72C5-20A3-43D1-95BA-AC025112098A}"/>
              </a:ext>
            </a:extLst>
          </p:cNvPr>
          <p:cNvSpPr/>
          <p:nvPr/>
        </p:nvSpPr>
        <p:spPr>
          <a:xfrm>
            <a:off x="3401548" y="1820145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861398B-4402-4905-B65A-B904983A9B41}"/>
              </a:ext>
            </a:extLst>
          </p:cNvPr>
          <p:cNvSpPr/>
          <p:nvPr/>
        </p:nvSpPr>
        <p:spPr>
          <a:xfrm>
            <a:off x="2783024" y="851182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AFFF86-E4A9-47EF-8033-8145AAF93DC5}"/>
              </a:ext>
            </a:extLst>
          </p:cNvPr>
          <p:cNvSpPr/>
          <p:nvPr/>
        </p:nvSpPr>
        <p:spPr>
          <a:xfrm>
            <a:off x="2961724" y="1211222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EA3ACC-9111-4DF9-8C3A-0CB08C18F2DF}"/>
              </a:ext>
            </a:extLst>
          </p:cNvPr>
          <p:cNvSpPr/>
          <p:nvPr/>
        </p:nvSpPr>
        <p:spPr>
          <a:xfrm>
            <a:off x="3407591" y="2180185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CD81A4E-1C94-48C7-8698-5C8C456C6ADB}"/>
              </a:ext>
            </a:extLst>
          </p:cNvPr>
          <p:cNvSpPr/>
          <p:nvPr/>
        </p:nvSpPr>
        <p:spPr>
          <a:xfrm>
            <a:off x="3359696" y="3175852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B6AA15C-B941-4FED-8E85-4154614238B3}"/>
              </a:ext>
            </a:extLst>
          </p:cNvPr>
          <p:cNvSpPr/>
          <p:nvPr/>
        </p:nvSpPr>
        <p:spPr>
          <a:xfrm>
            <a:off x="3276151" y="2762828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3AC5B52-3710-42BA-B28D-BF2B6EC9085D}"/>
              </a:ext>
            </a:extLst>
          </p:cNvPr>
          <p:cNvSpPr/>
          <p:nvPr/>
        </p:nvSpPr>
        <p:spPr>
          <a:xfrm>
            <a:off x="2694268" y="3690422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A1295CF-15BD-415A-A1D2-9B45085CA08A}"/>
              </a:ext>
            </a:extLst>
          </p:cNvPr>
          <p:cNvSpPr/>
          <p:nvPr/>
        </p:nvSpPr>
        <p:spPr>
          <a:xfrm>
            <a:off x="2948513" y="4172641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43229AA-95ED-410B-AC90-7451DC48E830}"/>
              </a:ext>
            </a:extLst>
          </p:cNvPr>
          <p:cNvSpPr/>
          <p:nvPr/>
        </p:nvSpPr>
        <p:spPr>
          <a:xfrm>
            <a:off x="3185524" y="4610162"/>
            <a:ext cx="43204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E9DA84A-043D-400F-9F19-2C451A91D0DA}"/>
              </a:ext>
            </a:extLst>
          </p:cNvPr>
          <p:cNvSpPr/>
          <p:nvPr/>
        </p:nvSpPr>
        <p:spPr>
          <a:xfrm>
            <a:off x="3359696" y="5069692"/>
            <a:ext cx="43204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2E25B84-04E9-43A1-9375-71D2F15BF8BD}"/>
              </a:ext>
            </a:extLst>
          </p:cNvPr>
          <p:cNvSpPr/>
          <p:nvPr/>
        </p:nvSpPr>
        <p:spPr>
          <a:xfrm>
            <a:off x="3000860" y="5612745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471DE7E-7C07-4272-B130-2ED609EF0112}"/>
              </a:ext>
            </a:extLst>
          </p:cNvPr>
          <p:cNvSpPr/>
          <p:nvPr/>
        </p:nvSpPr>
        <p:spPr>
          <a:xfrm>
            <a:off x="3185524" y="5972785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537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C432CE-4585-4CBD-A4A7-133A7A34391F}"/>
              </a:ext>
            </a:extLst>
          </p:cNvPr>
          <p:cNvSpPr txBox="1"/>
          <p:nvPr/>
        </p:nvSpPr>
        <p:spPr>
          <a:xfrm>
            <a:off x="286578" y="204870"/>
            <a:ext cx="11618844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так происходит? Значения слов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«кот» и «лист» остались прежними, а  окончания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─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разные?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E9C93A-5AC9-45D5-8469-ABE639637450}"/>
              </a:ext>
            </a:extLst>
          </p:cNvPr>
          <p:cNvSpPr txBox="1"/>
          <p:nvPr/>
        </p:nvSpPr>
        <p:spPr>
          <a:xfrm>
            <a:off x="286578" y="1060938"/>
            <a:ext cx="11618844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в предложении должны сочетаться, подстраиваться друг под друга, чтобы мысль была закончена и появился смысл.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2358A-8965-4316-A9FC-34DF12713EBC}"/>
              </a:ext>
            </a:extLst>
          </p:cNvPr>
          <p:cNvSpPr txBox="1"/>
          <p:nvPr/>
        </p:nvSpPr>
        <p:spPr>
          <a:xfrm>
            <a:off x="305213" y="2166776"/>
            <a:ext cx="11618844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для этого сделали со словами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«кот» и «лист»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DD5A2C-9CAF-47C7-8EF7-D4C319B42F64}"/>
              </a:ext>
            </a:extLst>
          </p:cNvPr>
          <p:cNvSpPr txBox="1"/>
          <p:nvPr/>
        </p:nvSpPr>
        <p:spPr>
          <a:xfrm>
            <a:off x="305213" y="2627671"/>
            <a:ext cx="11618844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Изменили окончания, т.е. изменили формы слов, просклоняли по падежам.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FDDB9C-0766-48CF-BBB8-CA50772B29F5}"/>
              </a:ext>
            </a:extLst>
          </p:cNvPr>
          <p:cNvSpPr txBox="1"/>
          <p:nvPr/>
        </p:nvSpPr>
        <p:spPr>
          <a:xfrm>
            <a:off x="299001" y="3405124"/>
            <a:ext cx="8719101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все ли виды слов можно просклонять? 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6050D-AB27-4A25-B226-E3E9F0687090}"/>
              </a:ext>
            </a:extLst>
          </p:cNvPr>
          <p:cNvSpPr txBox="1"/>
          <p:nvPr/>
        </p:nvSpPr>
        <p:spPr>
          <a:xfrm>
            <a:off x="305213" y="3889894"/>
            <a:ext cx="8719101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A89B1C-E243-43AC-B8A5-22A936E664C6}"/>
              </a:ext>
            </a:extLst>
          </p:cNvPr>
          <p:cNvSpPr txBox="1"/>
          <p:nvPr/>
        </p:nvSpPr>
        <p:spPr>
          <a:xfrm>
            <a:off x="292789" y="4590532"/>
            <a:ext cx="10048461" cy="98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Вспомните какие группы слов есть в русском языке.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их все вместе называют? 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2FDF5BD-418D-462F-AF73-3A9DAE829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7705" r="25040" b="6360"/>
          <a:stretch/>
        </p:blipFill>
        <p:spPr bwMode="auto">
          <a:xfrm>
            <a:off x="9283147" y="4123933"/>
            <a:ext cx="1265851" cy="20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45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Хорда 47"/>
          <p:cNvSpPr/>
          <p:nvPr/>
        </p:nvSpPr>
        <p:spPr>
          <a:xfrm rot="14771830">
            <a:off x="4478935" y="1428774"/>
            <a:ext cx="4348142" cy="5614223"/>
          </a:xfrm>
          <a:prstGeom prst="chord">
            <a:avLst>
              <a:gd name="adj1" fmla="val 2700000"/>
              <a:gd name="adj2" fmla="val 15817816"/>
            </a:avLst>
          </a:prstGeom>
          <a:solidFill>
            <a:srgbClr val="FF99FF"/>
          </a:soli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 rot="21068024">
            <a:off x="5384651" y="5800362"/>
            <a:ext cx="2511676" cy="68795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dirty="0">
                <a:ln>
                  <a:solidFill>
                    <a:srgbClr val="501D1C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служебные части речи</a:t>
            </a:r>
          </a:p>
        </p:txBody>
      </p:sp>
      <p:sp>
        <p:nvSpPr>
          <p:cNvPr id="46" name="Хорда 45"/>
          <p:cNvSpPr/>
          <p:nvPr/>
        </p:nvSpPr>
        <p:spPr>
          <a:xfrm rot="6971890">
            <a:off x="3027080" y="-237261"/>
            <a:ext cx="6362205" cy="6694192"/>
          </a:xfrm>
          <a:prstGeom prst="chord">
            <a:avLst>
              <a:gd name="adj1" fmla="val 2700000"/>
              <a:gd name="adj2" fmla="val 15817816"/>
            </a:avLst>
          </a:prstGeom>
          <a:solidFill>
            <a:srgbClr val="FFCCFF"/>
          </a:soli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 rot="10800000">
            <a:off x="4299153" y="48077"/>
            <a:ext cx="3536276" cy="779448"/>
          </a:xfrm>
          <a:prstGeom prst="rect">
            <a:avLst/>
          </a:prstGeom>
          <a:noFill/>
        </p:spPr>
        <p:txBody>
          <a:bodyPr vert="vert270" wrap="none" rtlCol="0">
            <a:prstTxWarp prst="textChevron">
              <a:avLst>
                <a:gd name="adj" fmla="val 43261"/>
              </a:avLst>
            </a:prstTxWarp>
            <a:spAutoFit/>
          </a:bodyPr>
          <a:lstStyle/>
          <a:p>
            <a:r>
              <a:rPr lang="ru-RU" sz="2400" dirty="0">
                <a:ln>
                  <a:solidFill>
                    <a:srgbClr val="501D1C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самостоятельные части речи</a:t>
            </a:r>
          </a:p>
        </p:txBody>
      </p:sp>
      <p:pic>
        <p:nvPicPr>
          <p:cNvPr id="1026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153" y="404665"/>
            <a:ext cx="1649799" cy="2743120"/>
          </a:xfrm>
          <a:prstGeom prst="rect">
            <a:avLst/>
          </a:prstGeom>
          <a:noFill/>
        </p:spPr>
      </p:pic>
      <p:pic>
        <p:nvPicPr>
          <p:cNvPr id="4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88170">
            <a:off x="6837410" y="1152131"/>
            <a:ext cx="1599141" cy="2595725"/>
          </a:xfrm>
          <a:prstGeom prst="rect">
            <a:avLst/>
          </a:prstGeom>
          <a:noFill/>
        </p:spPr>
      </p:pic>
      <p:pic>
        <p:nvPicPr>
          <p:cNvPr id="5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07427">
            <a:off x="6841000" y="2128911"/>
            <a:ext cx="1827511" cy="2802974"/>
          </a:xfrm>
          <a:prstGeom prst="rect">
            <a:avLst/>
          </a:prstGeom>
          <a:noFill/>
        </p:spPr>
      </p:pic>
      <p:pic>
        <p:nvPicPr>
          <p:cNvPr id="6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23280">
            <a:off x="5155254" y="186297"/>
            <a:ext cx="1624572" cy="2701176"/>
          </a:xfrm>
          <a:prstGeom prst="rect">
            <a:avLst/>
          </a:prstGeom>
          <a:noFill/>
        </p:spPr>
      </p:pic>
      <p:pic>
        <p:nvPicPr>
          <p:cNvPr id="7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386190">
            <a:off x="4248865" y="578306"/>
            <a:ext cx="1698646" cy="2824339"/>
          </a:xfrm>
          <a:prstGeom prst="rect">
            <a:avLst/>
          </a:prstGeom>
          <a:noFill/>
        </p:spPr>
      </p:pic>
      <p:pic>
        <p:nvPicPr>
          <p:cNvPr id="8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261618">
            <a:off x="3728334" y="1460412"/>
            <a:ext cx="1707442" cy="2838964"/>
          </a:xfrm>
          <a:prstGeom prst="rect">
            <a:avLst/>
          </a:prstGeom>
          <a:noFill/>
        </p:spPr>
      </p:pic>
      <p:pic>
        <p:nvPicPr>
          <p:cNvPr id="9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14209" flipH="1">
            <a:off x="6884492" y="2596044"/>
            <a:ext cx="1560892" cy="2757061"/>
          </a:xfrm>
          <a:prstGeom prst="rect">
            <a:avLst/>
          </a:prstGeom>
          <a:noFill/>
        </p:spPr>
      </p:pic>
      <p:pic>
        <p:nvPicPr>
          <p:cNvPr id="10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816799">
            <a:off x="5452036" y="3253013"/>
            <a:ext cx="1800531" cy="3001940"/>
          </a:xfrm>
          <a:prstGeom prst="rect">
            <a:avLst/>
          </a:prstGeom>
          <a:noFill/>
        </p:spPr>
      </p:pic>
      <p:pic>
        <p:nvPicPr>
          <p:cNvPr id="11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47216">
            <a:off x="3867752" y="2430019"/>
            <a:ext cx="1563775" cy="2800880"/>
          </a:xfrm>
          <a:prstGeom prst="rect">
            <a:avLst/>
          </a:prstGeom>
          <a:noFill/>
        </p:spPr>
      </p:pic>
      <p:pic>
        <p:nvPicPr>
          <p:cNvPr id="12" name="Picture 2" descr="E:\с мои рисунки 8.03.16\2015-11-16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04088">
            <a:off x="4448661" y="3098006"/>
            <a:ext cx="1727172" cy="2889162"/>
          </a:xfrm>
          <a:prstGeom prst="rect">
            <a:avLst/>
          </a:prstGeom>
          <a:noFill/>
        </p:spPr>
      </p:pic>
      <p:pic>
        <p:nvPicPr>
          <p:cNvPr id="1028" name="Picture 4" descr="E:\с мои рисунки 8.03.16\2015-11-16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5920" y="2276873"/>
            <a:ext cx="1800200" cy="1764193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5768" r="49641" b="23066"/>
          <a:stretch/>
        </p:blipFill>
        <p:spPr bwMode="auto">
          <a:xfrm>
            <a:off x="4752752" y="6613"/>
            <a:ext cx="1381954" cy="177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6345" r="49641" b="23066"/>
          <a:stretch/>
        </p:blipFill>
        <p:spPr bwMode="auto">
          <a:xfrm flipH="1">
            <a:off x="6107206" y="6613"/>
            <a:ext cx="1381954" cy="17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5768" r="49641" b="23066"/>
          <a:stretch/>
        </p:blipFill>
        <p:spPr bwMode="auto">
          <a:xfrm>
            <a:off x="5312248" y="1809108"/>
            <a:ext cx="1791864" cy="23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5768" r="49641" b="23066"/>
          <a:stretch/>
        </p:blipFill>
        <p:spPr bwMode="auto">
          <a:xfrm flipV="1">
            <a:off x="4686988" y="4476903"/>
            <a:ext cx="1381954" cy="177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6345" r="49641" b="23066"/>
          <a:stretch/>
        </p:blipFill>
        <p:spPr bwMode="auto">
          <a:xfrm flipH="1" flipV="1">
            <a:off x="6179135" y="4480160"/>
            <a:ext cx="1381954" cy="17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5768" r="49641" b="23066"/>
          <a:stretch/>
        </p:blipFill>
        <p:spPr bwMode="auto">
          <a:xfrm rot="4116870">
            <a:off x="7341330" y="860243"/>
            <a:ext cx="1381954" cy="177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6345" r="49641" b="23066"/>
          <a:stretch/>
        </p:blipFill>
        <p:spPr bwMode="auto">
          <a:xfrm rot="4116870" flipH="1">
            <a:off x="7862048" y="2335125"/>
            <a:ext cx="1381954" cy="17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5768" r="49641" b="23066"/>
          <a:stretch/>
        </p:blipFill>
        <p:spPr bwMode="auto">
          <a:xfrm rot="17483130" flipH="1">
            <a:off x="3577704" y="849844"/>
            <a:ext cx="1381954" cy="177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6345" r="49641" b="23066"/>
          <a:stretch/>
        </p:blipFill>
        <p:spPr bwMode="auto">
          <a:xfrm rot="17483130">
            <a:off x="3084514" y="2287027"/>
            <a:ext cx="1381954" cy="17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6345" r="49641" b="23066"/>
          <a:stretch/>
        </p:blipFill>
        <p:spPr bwMode="auto">
          <a:xfrm rot="19256717" flipH="1" flipV="1">
            <a:off x="7393672" y="3714723"/>
            <a:ext cx="1381954" cy="17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6345" r="49641" b="23066"/>
          <a:stretch/>
        </p:blipFill>
        <p:spPr bwMode="auto">
          <a:xfrm rot="2343283" flipV="1">
            <a:off x="3535318" y="3626508"/>
            <a:ext cx="1381954" cy="17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355993" y="2631209"/>
            <a:ext cx="172964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6000" b="1" dirty="0">
                <a:ln w="11430">
                  <a:solidFill>
                    <a:srgbClr val="FF69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Речь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92104" y="2705593"/>
            <a:ext cx="126064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</a:p>
          <a:p>
            <a:pPr lvl="0"/>
            <a:r>
              <a:rPr lang="ru-RU" b="1" dirty="0" err="1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</a:t>
            </a:r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тельное</a:t>
            </a:r>
          </a:p>
          <a:p>
            <a:endParaRPr lang="ru-RU" b="1" dirty="0">
              <a:ln w="11430">
                <a:solidFill>
                  <a:srgbClr val="FFA0FF"/>
                </a:solidFill>
              </a:ln>
              <a:solidFill>
                <a:srgbClr val="FF99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27802" y="1222883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</a:p>
          <a:p>
            <a:pPr lvl="0"/>
            <a:r>
              <a:rPr lang="ru-RU" b="1" dirty="0" err="1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прила</a:t>
            </a:r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lvl="0"/>
            <a:r>
              <a:rPr lang="ru-RU" b="1" dirty="0" err="1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гатель</a:t>
            </a:r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lvl="0"/>
            <a:r>
              <a:rPr lang="ru-RU" b="1" dirty="0" err="1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ное</a:t>
            </a:r>
            <a:endParaRPr lang="ru-RU" b="1" dirty="0">
              <a:ln w="11430">
                <a:solidFill>
                  <a:srgbClr val="FFA0FF"/>
                </a:solidFill>
              </a:ln>
              <a:solidFill>
                <a:srgbClr val="FF99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03669" y="85355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Глагол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8572" y="69095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Место-</a:t>
            </a:r>
          </a:p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имение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75758" y="1361381"/>
            <a:ext cx="106587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Имя числи-</a:t>
            </a:r>
          </a:p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тельное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95330" y="3049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Наречие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85469" y="429549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64596" y="502888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Союз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87420" y="499597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Частица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909075" y="4018495"/>
            <a:ext cx="99495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Междо</a:t>
            </a:r>
            <a:r>
              <a:rPr lang="ru-RU" b="1" dirty="0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b="1" dirty="0" err="1">
                <a:ln w="11430">
                  <a:solidFill>
                    <a:srgbClr val="FFA0FF"/>
                  </a:solidFill>
                </a:ln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метие</a:t>
            </a:r>
            <a:endParaRPr lang="ru-RU" b="1" dirty="0">
              <a:ln w="11430">
                <a:solidFill>
                  <a:srgbClr val="FFA0FF"/>
                </a:solidFill>
              </a:ln>
              <a:solidFill>
                <a:srgbClr val="FF99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9E4605-2824-44E5-A6FC-FBDD8710CC20}"/>
              </a:ext>
            </a:extLst>
          </p:cNvPr>
          <p:cNvSpPr txBox="1"/>
          <p:nvPr/>
        </p:nvSpPr>
        <p:spPr>
          <a:xfrm>
            <a:off x="1437816" y="209091"/>
            <a:ext cx="205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>
                <a:ln>
                  <a:solidFill>
                    <a:srgbClr val="C32D2E">
                      <a:lumMod val="50000"/>
                    </a:srgbClr>
                  </a:solidFill>
                </a:ln>
                <a:solidFill>
                  <a:srgbClr val="C32D2E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0F5EEF-B18A-410E-B119-101E816BD3F1}"/>
              </a:ext>
            </a:extLst>
          </p:cNvPr>
          <p:cNvSpPr txBox="1"/>
          <p:nvPr/>
        </p:nvSpPr>
        <p:spPr>
          <a:xfrm>
            <a:off x="9251218" y="207219"/>
            <a:ext cx="147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>
                <a:ln>
                  <a:solidFill>
                    <a:srgbClr val="C32D2E">
                      <a:lumMod val="50000"/>
                    </a:srgbClr>
                  </a:solidFill>
                </a:ln>
                <a:solidFill>
                  <a:srgbClr val="C32D2E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3F3D3A7-B331-41D5-9E36-28E19D964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r="5951" b="3725"/>
          <a:stretch/>
        </p:blipFill>
        <p:spPr bwMode="auto">
          <a:xfrm>
            <a:off x="10040581" y="3126301"/>
            <a:ext cx="1593743" cy="213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44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591" y="1861710"/>
            <a:ext cx="808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норы добычи ждёт, притаившись, серый КОТ.</a:t>
            </a:r>
            <a:endParaRPr lang="ru-RU" sz="28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591" y="2775366"/>
            <a:ext cx="11465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Крыса старая – и та, видя грозного КОТА, убежит в нору под дом…</a:t>
            </a:r>
            <a:endParaRPr lang="ru-RU" sz="28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4591" y="3689022"/>
            <a:ext cx="11301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Как-то раз с большого клёна оторвался ЛИСТ зелёный.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4591" y="4602677"/>
            <a:ext cx="11301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Лапой (пёс) — хвать зелёный ЛИСТ, дескать, поиграем.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482FF-ED8E-41B8-B8FA-5A2D8956B803}"/>
              </a:ext>
            </a:extLst>
          </p:cNvPr>
          <p:cNvSpPr txBox="1"/>
          <p:nvPr/>
        </p:nvSpPr>
        <p:spPr>
          <a:xfrm>
            <a:off x="336565" y="1254394"/>
            <a:ext cx="112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А одинаковую ли роль в предложениях (текстах) они играют?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E002FC-EE95-4CCD-87D5-62D31B96EC78}"/>
              </a:ext>
            </a:extLst>
          </p:cNvPr>
          <p:cNvSpPr txBox="1"/>
          <p:nvPr/>
        </p:nvSpPr>
        <p:spPr>
          <a:xfrm>
            <a:off x="694591" y="5837097"/>
            <a:ext cx="11441596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по падежам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влияет и на роль этих слов в предложениях.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4D125-3A07-4D93-954D-319D7DEC62A4}"/>
              </a:ext>
            </a:extLst>
          </p:cNvPr>
          <p:cNvSpPr txBox="1"/>
          <p:nvPr/>
        </p:nvSpPr>
        <p:spPr>
          <a:xfrm>
            <a:off x="694591" y="5346982"/>
            <a:ext cx="11618844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что ещё влияет изменение слов по падежам?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2A7B034-D781-414E-8914-2AE047EA9E1F}"/>
              </a:ext>
            </a:extLst>
          </p:cNvPr>
          <p:cNvCxnSpPr>
            <a:cxnSpLocks/>
          </p:cNvCxnSpPr>
          <p:nvPr/>
        </p:nvCxnSpPr>
        <p:spPr>
          <a:xfrm>
            <a:off x="7779545" y="2329152"/>
            <a:ext cx="740201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2A7B034-D781-414E-8914-2AE047EA9E1F}"/>
              </a:ext>
            </a:extLst>
          </p:cNvPr>
          <p:cNvCxnSpPr>
            <a:cxnSpLocks/>
          </p:cNvCxnSpPr>
          <p:nvPr/>
        </p:nvCxnSpPr>
        <p:spPr>
          <a:xfrm>
            <a:off x="1956975" y="5116836"/>
            <a:ext cx="619171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A7B034-D781-414E-8914-2AE047EA9E1F}"/>
              </a:ext>
            </a:extLst>
          </p:cNvPr>
          <p:cNvCxnSpPr>
            <a:cxnSpLocks/>
          </p:cNvCxnSpPr>
          <p:nvPr/>
        </p:nvCxnSpPr>
        <p:spPr>
          <a:xfrm>
            <a:off x="7234422" y="4185578"/>
            <a:ext cx="915223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A7B034-D781-414E-8914-2AE047EA9E1F}"/>
              </a:ext>
            </a:extLst>
          </p:cNvPr>
          <p:cNvCxnSpPr>
            <a:cxnSpLocks/>
          </p:cNvCxnSpPr>
          <p:nvPr/>
        </p:nvCxnSpPr>
        <p:spPr>
          <a:xfrm>
            <a:off x="814797" y="3238949"/>
            <a:ext cx="970041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6CF4FC7-8048-420B-B502-DE5D6886F100}"/>
              </a:ext>
            </a:extLst>
          </p:cNvPr>
          <p:cNvGrpSpPr/>
          <p:nvPr/>
        </p:nvGrpSpPr>
        <p:grpSpPr>
          <a:xfrm>
            <a:off x="3333520" y="2329152"/>
            <a:ext cx="860411" cy="135361"/>
            <a:chOff x="5000628" y="5214950"/>
            <a:chExt cx="1500198" cy="144464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17001D6-8422-4751-8432-3938DC4C57B1}"/>
                </a:ext>
              </a:extLst>
            </p:cNvPr>
            <p:cNvCxnSpPr/>
            <p:nvPr/>
          </p:nvCxnSpPr>
          <p:spPr>
            <a:xfrm>
              <a:off x="5000628" y="5357826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41F126E-2F15-4186-B1F5-3E7D233208F3}"/>
                </a:ext>
              </a:extLst>
            </p:cNvPr>
            <p:cNvCxnSpPr/>
            <p:nvPr/>
          </p:nvCxnSpPr>
          <p:spPr>
            <a:xfrm>
              <a:off x="5000628" y="5214950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6CF4FC7-8048-420B-B502-DE5D6886F100}"/>
              </a:ext>
            </a:extLst>
          </p:cNvPr>
          <p:cNvGrpSpPr/>
          <p:nvPr/>
        </p:nvGrpSpPr>
        <p:grpSpPr>
          <a:xfrm>
            <a:off x="7719439" y="3230905"/>
            <a:ext cx="1058214" cy="135361"/>
            <a:chOff x="5000628" y="5214950"/>
            <a:chExt cx="1500198" cy="144464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817001D6-8422-4751-8432-3938DC4C57B1}"/>
                </a:ext>
              </a:extLst>
            </p:cNvPr>
            <p:cNvCxnSpPr/>
            <p:nvPr/>
          </p:nvCxnSpPr>
          <p:spPr>
            <a:xfrm>
              <a:off x="5000628" y="5357826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41F126E-2F15-4186-B1F5-3E7D233208F3}"/>
                </a:ext>
              </a:extLst>
            </p:cNvPr>
            <p:cNvCxnSpPr/>
            <p:nvPr/>
          </p:nvCxnSpPr>
          <p:spPr>
            <a:xfrm>
              <a:off x="5000628" y="5214950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6CF4FC7-8048-420B-B502-DE5D6886F100}"/>
              </a:ext>
            </a:extLst>
          </p:cNvPr>
          <p:cNvGrpSpPr/>
          <p:nvPr/>
        </p:nvGrpSpPr>
        <p:grpSpPr>
          <a:xfrm>
            <a:off x="5591699" y="4185578"/>
            <a:ext cx="1468523" cy="135361"/>
            <a:chOff x="5000628" y="5214950"/>
            <a:chExt cx="1500198" cy="144464"/>
          </a:xfrm>
        </p:grpSpPr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817001D6-8422-4751-8432-3938DC4C57B1}"/>
                </a:ext>
              </a:extLst>
            </p:cNvPr>
            <p:cNvCxnSpPr/>
            <p:nvPr/>
          </p:nvCxnSpPr>
          <p:spPr>
            <a:xfrm>
              <a:off x="5000628" y="5357826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B41F126E-2F15-4186-B1F5-3E7D233208F3}"/>
                </a:ext>
              </a:extLst>
            </p:cNvPr>
            <p:cNvCxnSpPr/>
            <p:nvPr/>
          </p:nvCxnSpPr>
          <p:spPr>
            <a:xfrm>
              <a:off x="5000628" y="5214950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6CF4FC7-8048-420B-B502-DE5D6886F100}"/>
              </a:ext>
            </a:extLst>
          </p:cNvPr>
          <p:cNvGrpSpPr/>
          <p:nvPr/>
        </p:nvGrpSpPr>
        <p:grpSpPr>
          <a:xfrm>
            <a:off x="3247683" y="5058216"/>
            <a:ext cx="770402" cy="133873"/>
            <a:chOff x="5000628" y="5214950"/>
            <a:chExt cx="1500198" cy="144464"/>
          </a:xfrm>
        </p:grpSpPr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817001D6-8422-4751-8432-3938DC4C57B1}"/>
                </a:ext>
              </a:extLst>
            </p:cNvPr>
            <p:cNvCxnSpPr/>
            <p:nvPr/>
          </p:nvCxnSpPr>
          <p:spPr>
            <a:xfrm>
              <a:off x="5000628" y="5357826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B41F126E-2F15-4186-B1F5-3E7D233208F3}"/>
                </a:ext>
              </a:extLst>
            </p:cNvPr>
            <p:cNvCxnSpPr/>
            <p:nvPr/>
          </p:nvCxnSpPr>
          <p:spPr>
            <a:xfrm>
              <a:off x="5000628" y="5214950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5B1F9CD-2069-42A8-85A7-33D56662AF6F}"/>
              </a:ext>
            </a:extLst>
          </p:cNvPr>
          <p:cNvSpPr txBox="1"/>
          <p:nvPr/>
        </p:nvSpPr>
        <p:spPr>
          <a:xfrm>
            <a:off x="6753850" y="2590700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B1F9CD-2069-42A8-85A7-33D56662AF6F}"/>
              </a:ext>
            </a:extLst>
          </p:cNvPr>
          <p:cNvSpPr txBox="1"/>
          <p:nvPr/>
        </p:nvSpPr>
        <p:spPr>
          <a:xfrm>
            <a:off x="5855442" y="4418011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B1F9CD-2069-42A8-85A7-33D56662AF6F}"/>
              </a:ext>
            </a:extLst>
          </p:cNvPr>
          <p:cNvSpPr txBox="1"/>
          <p:nvPr/>
        </p:nvSpPr>
        <p:spPr>
          <a:xfrm>
            <a:off x="7825359" y="1677044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1F9CD-2069-42A8-85A7-33D56662AF6F}"/>
              </a:ext>
            </a:extLst>
          </p:cNvPr>
          <p:cNvSpPr txBox="1"/>
          <p:nvPr/>
        </p:nvSpPr>
        <p:spPr>
          <a:xfrm>
            <a:off x="7359491" y="3504356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B2B7C416-97E1-4048-92E9-01C7545FA3CF}"/>
              </a:ext>
            </a:extLst>
          </p:cNvPr>
          <p:cNvCxnSpPr>
            <a:cxnSpLocks/>
          </p:cNvCxnSpPr>
          <p:nvPr/>
        </p:nvCxnSpPr>
        <p:spPr>
          <a:xfrm flipV="1">
            <a:off x="6578308" y="3278716"/>
            <a:ext cx="1105468" cy="19673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2B7C416-97E1-4048-92E9-01C7545FA3CF}"/>
              </a:ext>
            </a:extLst>
          </p:cNvPr>
          <p:cNvCxnSpPr>
            <a:cxnSpLocks/>
          </p:cNvCxnSpPr>
          <p:nvPr/>
        </p:nvCxnSpPr>
        <p:spPr>
          <a:xfrm flipV="1">
            <a:off x="5665966" y="5097163"/>
            <a:ext cx="1105468" cy="19673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ED956EC-3E48-4E48-8515-F26DAD00ACD9}"/>
              </a:ext>
            </a:extLst>
          </p:cNvPr>
          <p:cNvSpPr txBox="1"/>
          <p:nvPr/>
        </p:nvSpPr>
        <p:spPr>
          <a:xfrm>
            <a:off x="385599" y="180590"/>
            <a:ext cx="778399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частью речи являются слова «кот», «лист»?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F0F1A0-87BE-43FA-AFF6-654127B9B2D6}"/>
              </a:ext>
            </a:extLst>
          </p:cNvPr>
          <p:cNvSpPr txBox="1"/>
          <p:nvPr/>
        </p:nvSpPr>
        <p:spPr>
          <a:xfrm>
            <a:off x="398575" y="694394"/>
            <a:ext cx="778399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имена существительные.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33" grpId="0"/>
      <p:bldP spid="34" grpId="0"/>
      <p:bldP spid="35" grpId="0"/>
      <p:bldP spid="36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D5AB5-F6A3-40E9-A02F-2522281BD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240700"/>
            <a:ext cx="8925339" cy="5594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B88707-D1DA-404A-9D7E-62DA7E988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10333" r="19389" b="9833"/>
          <a:stretch/>
        </p:blipFill>
        <p:spPr>
          <a:xfrm>
            <a:off x="804122" y="3518453"/>
            <a:ext cx="1486138" cy="1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6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D0E8D6-0A71-46DC-9008-0D04AD738DAF}"/>
              </a:ext>
            </a:extLst>
          </p:cNvPr>
          <p:cNvSpPr txBox="1"/>
          <p:nvPr/>
        </p:nvSpPr>
        <p:spPr>
          <a:xfrm>
            <a:off x="375478" y="958812"/>
            <a:ext cx="11618843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разобраться с изменениями форм имён существительных, и какую роль они играют в предложении, надо вспомнить их грамматические признаки.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D708135-7C2F-49C1-9C02-F970E64E5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7705" r="25040" b="6360"/>
          <a:stretch/>
        </p:blipFill>
        <p:spPr bwMode="auto">
          <a:xfrm>
            <a:off x="2226365" y="3830461"/>
            <a:ext cx="1265851" cy="20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A5DD4-4F4B-4843-9449-D38BC6A91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>
            <a:off x="6705539" y="2927388"/>
            <a:ext cx="27300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BB23D59B-B8FC-425E-B07E-337CA1F9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/>
          <a:stretch/>
        </p:blipFill>
        <p:spPr bwMode="auto">
          <a:xfrm>
            <a:off x="1109507" y="195171"/>
            <a:ext cx="2792126" cy="23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BF56DF30-A6DE-42B5-B7B3-F15A6292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"/>
          <a:stretch/>
        </p:blipFill>
        <p:spPr bwMode="auto">
          <a:xfrm>
            <a:off x="7683430" y="147350"/>
            <a:ext cx="3087433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0144A778-8FB8-4545-B663-793599EADD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193015"/>
              </p:ext>
            </p:extLst>
          </p:nvPr>
        </p:nvGraphicFramePr>
        <p:xfrm>
          <a:off x="2104950" y="2020436"/>
          <a:ext cx="701927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9E751BA-7C4E-420E-A097-EBF4F33A8A8C}"/>
              </a:ext>
            </a:extLst>
          </p:cNvPr>
          <p:cNvCxnSpPr/>
          <p:nvPr/>
        </p:nvCxnSpPr>
        <p:spPr>
          <a:xfrm>
            <a:off x="5858584" y="1633236"/>
            <a:ext cx="1087437" cy="0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234CF43-7F65-4BE7-A6B3-D9C039D518AD}"/>
              </a:ext>
            </a:extLst>
          </p:cNvPr>
          <p:cNvCxnSpPr>
            <a:cxnSpLocks/>
          </p:cNvCxnSpPr>
          <p:nvPr/>
        </p:nvCxnSpPr>
        <p:spPr>
          <a:xfrm flipH="1">
            <a:off x="3788709" y="1049374"/>
            <a:ext cx="1087437" cy="0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4F59432-AAE8-4D52-B51F-259A9A42F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168" y="1011686"/>
            <a:ext cx="18327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Что (это)?</a:t>
            </a:r>
            <a:endParaRPr lang="ru-RU" alt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94DC2B-7297-48B8-AE10-105A7A72E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322" y="364452"/>
            <a:ext cx="18327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Кто (это)?</a:t>
            </a:r>
            <a:endParaRPr lang="ru-RU" alt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501AC28-6517-4350-92DE-5C4866C8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82" y="2449002"/>
            <a:ext cx="1902729" cy="27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E7A32FC-7F09-42F6-8F8B-FB0D59E5A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221" y="2449002"/>
            <a:ext cx="1902729" cy="27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59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2" descr="Маленький мальчик различных выражений лица | Премиум векторы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73" b="77428"/>
          <a:stretch>
            <a:fillRect/>
          </a:stretch>
        </p:blipFill>
        <p:spPr bwMode="auto">
          <a:xfrm>
            <a:off x="3162782" y="1695588"/>
            <a:ext cx="140187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Рисунок 3" descr="Выражения лица женщины с каштановыми волосами | Премиум вектор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8964" r="68060" b="17604"/>
          <a:stretch>
            <a:fillRect/>
          </a:stretch>
        </p:blipFill>
        <p:spPr bwMode="auto">
          <a:xfrm>
            <a:off x="5696101" y="1557476"/>
            <a:ext cx="1396144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Рисунок 4" descr="Рисунки для детей солнце - коллекция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397" y="1695588"/>
            <a:ext cx="151455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оле 1"/>
          <p:cNvSpPr txBox="1"/>
          <p:nvPr/>
        </p:nvSpPr>
        <p:spPr>
          <a:xfrm>
            <a:off x="2759650" y="3499852"/>
            <a:ext cx="1446230" cy="6890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</a:t>
            </a: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</a:t>
            </a:r>
            <a:r>
              <a:rPr lang="ru-RU" sz="3600" b="1" u="sng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ей</a:t>
            </a: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? </a:t>
            </a:r>
            <a:endParaRPr lang="ru-RU" sz="1100" b="1" dirty="0">
              <a:ln w="12700">
                <a:solidFill>
                  <a:srgbClr val="141440"/>
                </a:solidFill>
                <a:prstDash val="solid"/>
              </a:ln>
              <a:solidFill>
                <a:srgbClr val="23236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Поле 2"/>
          <p:cNvSpPr txBox="1"/>
          <p:nvPr/>
        </p:nvSpPr>
        <p:spPr>
          <a:xfrm>
            <a:off x="5544047" y="3499852"/>
            <a:ext cx="1247456" cy="6890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Чь</a:t>
            </a:r>
            <a:r>
              <a:rPr lang="ru-RU" sz="3600" b="1" u="sng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я</a:t>
            </a: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?</a:t>
            </a:r>
            <a:endParaRPr lang="ru-RU" sz="1100" b="1" dirty="0">
              <a:ln w="12700">
                <a:solidFill>
                  <a:srgbClr val="141440"/>
                </a:solidFill>
                <a:prstDash val="solid"/>
              </a:ln>
              <a:solidFill>
                <a:srgbClr val="23236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Поле 3"/>
          <p:cNvSpPr txBox="1"/>
          <p:nvPr/>
        </p:nvSpPr>
        <p:spPr>
          <a:xfrm>
            <a:off x="8277327" y="3499852"/>
            <a:ext cx="1202572" cy="6890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Чь</a:t>
            </a:r>
            <a:r>
              <a:rPr lang="ru-RU" sz="3600" b="1" u="sng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ё</a:t>
            </a: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?</a:t>
            </a:r>
            <a:endParaRPr lang="ru-RU" sz="1100" b="1" dirty="0">
              <a:ln w="12700">
                <a:solidFill>
                  <a:srgbClr val="141440"/>
                </a:solidFill>
                <a:prstDash val="solid"/>
              </a:ln>
              <a:solidFill>
                <a:srgbClr val="23236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Поле 4"/>
          <p:cNvSpPr txBox="1"/>
          <p:nvPr/>
        </p:nvSpPr>
        <p:spPr>
          <a:xfrm>
            <a:off x="2759650" y="4187960"/>
            <a:ext cx="1989967" cy="6890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</a:t>
            </a: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Он м</a:t>
            </a:r>
            <a:r>
              <a:rPr lang="ru-RU" sz="3600" b="1" u="sng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ой</a:t>
            </a: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!</a:t>
            </a:r>
            <a:endParaRPr lang="ru-RU" sz="1100" b="1" dirty="0">
              <a:ln w="12700">
                <a:solidFill>
                  <a:srgbClr val="141440"/>
                </a:solidFill>
                <a:prstDash val="solid"/>
              </a:ln>
              <a:solidFill>
                <a:srgbClr val="23236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Поле 6"/>
          <p:cNvSpPr txBox="1"/>
          <p:nvPr/>
        </p:nvSpPr>
        <p:spPr>
          <a:xfrm>
            <a:off x="5544047" y="4161241"/>
            <a:ext cx="2090188" cy="6890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Она м</a:t>
            </a:r>
            <a:r>
              <a:rPr lang="ru-RU" sz="3600" b="1" u="sng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оя</a:t>
            </a: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!</a:t>
            </a:r>
            <a:endParaRPr lang="ru-RU" sz="1100" b="1" dirty="0">
              <a:ln w="12700">
                <a:solidFill>
                  <a:srgbClr val="141440"/>
                </a:solidFill>
                <a:prstDash val="solid"/>
              </a:ln>
              <a:solidFill>
                <a:srgbClr val="23236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Поле 7"/>
          <p:cNvSpPr txBox="1"/>
          <p:nvPr/>
        </p:nvSpPr>
        <p:spPr>
          <a:xfrm>
            <a:off x="8277327" y="4161241"/>
            <a:ext cx="2054088" cy="6890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Оно м</a:t>
            </a:r>
            <a:r>
              <a:rPr lang="ru-RU" sz="3600" b="1" u="sng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оё</a:t>
            </a:r>
            <a:r>
              <a:rPr lang="ru-RU" sz="3600" b="1" dirty="0">
                <a:ln w="12700">
                  <a:solidFill>
                    <a:srgbClr val="141440"/>
                  </a:solidFill>
                  <a:prstDash val="solid"/>
                </a:ln>
                <a:solidFill>
                  <a:srgbClr val="23236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!</a:t>
            </a:r>
            <a:endParaRPr lang="ru-RU" sz="1100" b="1" dirty="0">
              <a:ln w="12700">
                <a:solidFill>
                  <a:srgbClr val="141440"/>
                </a:solidFill>
                <a:prstDash val="solid"/>
              </a:ln>
              <a:solidFill>
                <a:srgbClr val="23236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91DCEF-6633-4A0A-9F7B-6745803F6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806" y="352989"/>
            <a:ext cx="7678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Род имён существительных</a:t>
            </a:r>
            <a:endParaRPr lang="ru-RU" alt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501AC28-6517-4350-92DE-5C4866C8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602" y="2647295"/>
            <a:ext cx="1902729" cy="27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5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1454C506-2CE1-478A-9CC8-AC2C4DA4E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6" y="662055"/>
            <a:ext cx="1137036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9CF0B9-B284-4A60-BCEC-ED6BB1163F28}"/>
              </a:ext>
            </a:extLst>
          </p:cNvPr>
          <p:cNvSpPr txBox="1"/>
          <p:nvPr/>
        </p:nvSpPr>
        <p:spPr>
          <a:xfrm>
            <a:off x="2609296" y="672983"/>
            <a:ext cx="60976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sz="2800" b="1" u="sng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</a:t>
            </a:r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осенние,</a:t>
            </a:r>
          </a:p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ветках мы сидим.</a:t>
            </a:r>
          </a:p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Дунул ветер – полетели.</a:t>
            </a:r>
          </a:p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летели, мы летели</a:t>
            </a:r>
          </a:p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землю тихо сели.</a:t>
            </a:r>
          </a:p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 снова набежал</a:t>
            </a:r>
          </a:p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kumimoji="0" lang="ru-RU" sz="2800" b="1" u="sng" strike="noStrike" kern="1200" cap="none" spc="0" normalizeH="0" baseline="0" noProof="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</a:t>
            </a:r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 поднял.</a:t>
            </a:r>
          </a:p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Закружились, полетели</a:t>
            </a:r>
          </a:p>
          <a:p>
            <a:pPr marL="457200"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землю тихо сели.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80872B-8AFB-456E-A64D-16C49CB1B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7705" r="25040" b="6360"/>
          <a:stretch/>
        </p:blipFill>
        <p:spPr bwMode="auto">
          <a:xfrm>
            <a:off x="308112" y="3498484"/>
            <a:ext cx="1265851" cy="20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C9B9D3-799D-4B3E-8F9C-C97EBBB1F503}"/>
              </a:ext>
            </a:extLst>
          </p:cNvPr>
          <p:cNvSpPr txBox="1"/>
          <p:nvPr/>
        </p:nvSpPr>
        <p:spPr>
          <a:xfrm>
            <a:off x="4865203" y="146177"/>
            <a:ext cx="246159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Физминутка</a:t>
            </a:r>
            <a:endParaRPr lang="ru-RU" sz="28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42268-C4AE-48B6-B375-C06864028870}"/>
              </a:ext>
            </a:extLst>
          </p:cNvPr>
          <p:cNvSpPr txBox="1"/>
          <p:nvPr/>
        </p:nvSpPr>
        <p:spPr>
          <a:xfrm>
            <a:off x="3463737" y="4643301"/>
            <a:ext cx="6780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чём говорится в стихотворении?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CC134-9422-41E3-8486-DF673031155B}"/>
              </a:ext>
            </a:extLst>
          </p:cNvPr>
          <p:cNvSpPr txBox="1"/>
          <p:nvPr/>
        </p:nvSpPr>
        <p:spPr>
          <a:xfrm>
            <a:off x="331303" y="5104966"/>
            <a:ext cx="11449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Листья остались листьями. </a:t>
            </a:r>
          </a:p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у слова «листья»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─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разные окончания, то есть изменилась форма слова.</a:t>
            </a:r>
          </a:p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чем отличаются значения слов «лист» и «листья»? 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2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644AD2-FC48-4AF8-A4B2-5755343B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630" y="443112"/>
            <a:ext cx="7678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Число имён существительных</a:t>
            </a:r>
            <a:endParaRPr lang="ru-RU" altLang="ru-RU" sz="2800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FA9EFD-5606-497A-AD0F-ED134349C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92" y="1375202"/>
            <a:ext cx="7537676" cy="2975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567818-6EDA-41C4-BD18-3A9A77C1D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292" y="1076966"/>
            <a:ext cx="2659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Единственное число</a:t>
            </a:r>
            <a:endParaRPr lang="ru-RU" altLang="ru-RU" sz="2800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7044EC-B313-4B44-B36C-EC4E980E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48" y="1076966"/>
            <a:ext cx="28479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Множественное число</a:t>
            </a:r>
            <a:endParaRPr lang="ru-RU" altLang="ru-RU" sz="2800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4AD99D96-9F51-49E8-8523-1517130CF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62" y="3994219"/>
            <a:ext cx="1969761" cy="188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cture background">
            <a:extLst>
              <a:ext uri="{FF2B5EF4-FFF2-40B4-BE49-F238E27FC236}">
                <a16:creationId xmlns:a16="http://schemas.microsoft.com/office/drawing/2014/main" id="{DDBCE348-D857-4A34-A285-BB36EF6AA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 bwMode="auto">
          <a:xfrm>
            <a:off x="4874963" y="3841678"/>
            <a:ext cx="5337745" cy="20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301085F6-F5DF-45CB-BF76-4C4CAAAC7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440" y="2206487"/>
            <a:ext cx="1846552" cy="264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7DE154-C1BC-43B8-8DB8-0D5207513544}"/>
              </a:ext>
            </a:extLst>
          </p:cNvPr>
          <p:cNvSpPr txBox="1"/>
          <p:nvPr/>
        </p:nvSpPr>
        <p:spPr>
          <a:xfrm>
            <a:off x="2062435" y="410799"/>
            <a:ext cx="72580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У инопланетянина Гоши, который на своей планете обучает её жителей русскому языку, снова появилась необходимость посетить Землю, потому что он столкнулся со сложной языковой ситуацией и ему нужна была помощь его друга профессора </a:t>
            </a:r>
            <a:r>
              <a:rPr lang="ru-RU" sz="2400" b="1" dirty="0" err="1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Речеведа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 ним Гоша познакомился, когда учёный прилетал на его планету. С тех пор инопланетянин полюбил русский язык, стал его изучать, а профессор ему в этом помогает. </a:t>
            </a:r>
          </a:p>
          <a:p>
            <a:pPr algn="just"/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400" b="1" dirty="0" err="1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Речевед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живёт в Саратове, хорошо разбирается в секретах русского языка, пишет прозу и стихи.</a:t>
            </a:r>
          </a:p>
          <a:p>
            <a:pPr algn="just"/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На этот раз профессор </a:t>
            </a:r>
            <a:r>
              <a:rPr lang="ru-RU" sz="2400" b="1" dirty="0" err="1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Речевед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встретил Гошу своими новыми сочинениями. 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A50D68-2433-4A7C-99EB-75C9F809A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835" y="1222583"/>
            <a:ext cx="1765788" cy="181970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32A2ED-ED9B-4272-B0D6-EFC651815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>
            <a:off x="9320486" y="3598951"/>
            <a:ext cx="2256137" cy="24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6FEA222E-73D3-4662-8589-48F18E72B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8345" r="4049" b="6977"/>
          <a:stretch/>
        </p:blipFill>
        <p:spPr bwMode="auto">
          <a:xfrm>
            <a:off x="81251" y="264610"/>
            <a:ext cx="2274321" cy="21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олобок">
            <a:extLst>
              <a:ext uri="{FF2B5EF4-FFF2-40B4-BE49-F238E27FC236}">
                <a16:creationId xmlns:a16="http://schemas.microsoft.com/office/drawing/2014/main" id="{B82ECB73-5F22-407F-A6EC-ECFC0B39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" t="8659" r="3906" b="9042"/>
          <a:stretch>
            <a:fillRect/>
          </a:stretch>
        </p:blipFill>
        <p:spPr bwMode="auto">
          <a:xfrm>
            <a:off x="2628900" y="210152"/>
            <a:ext cx="7581900" cy="469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8437D-C318-40EB-8AFA-AC626D652180}"/>
              </a:ext>
            </a:extLst>
          </p:cNvPr>
          <p:cNvSpPr txBox="1"/>
          <p:nvPr/>
        </p:nvSpPr>
        <p:spPr>
          <a:xfrm>
            <a:off x="1816100" y="4906248"/>
            <a:ext cx="9438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-Как называется форма слова, с которой оно родилось? 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A2731002-57A3-44CA-BBE4-678A5D38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955" y="2454965"/>
            <a:ext cx="1868068" cy="267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327F1-995D-42B3-86EE-36958E693C7D}"/>
              </a:ext>
            </a:extLst>
          </p:cNvPr>
          <p:cNvSpPr txBox="1"/>
          <p:nvPr/>
        </p:nvSpPr>
        <p:spPr>
          <a:xfrm>
            <a:off x="8991600" y="4906248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(начальная)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59EFA-F173-4CD8-9816-42F5D38E00EC}"/>
              </a:ext>
            </a:extLst>
          </p:cNvPr>
          <p:cNvSpPr txBox="1"/>
          <p:nvPr/>
        </p:nvSpPr>
        <p:spPr>
          <a:xfrm>
            <a:off x="1816098" y="5265948"/>
            <a:ext cx="9438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 какой вопрос отвечает начальная форма существительного?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2DD96-41A0-4DB7-9AE9-2DE7F9F67D41}"/>
              </a:ext>
            </a:extLst>
          </p:cNvPr>
          <p:cNvSpPr txBox="1"/>
          <p:nvPr/>
        </p:nvSpPr>
        <p:spPr>
          <a:xfrm>
            <a:off x="1816096" y="5635531"/>
            <a:ext cx="2415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(Кто? Что?)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6021C-53A3-47C0-8F46-8D468A1DBBB5}"/>
              </a:ext>
            </a:extLst>
          </p:cNvPr>
          <p:cNvSpPr txBox="1"/>
          <p:nvPr/>
        </p:nvSpPr>
        <p:spPr>
          <a:xfrm>
            <a:off x="1816098" y="6005114"/>
            <a:ext cx="9438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 каком падеже стоит слово в начальной форме?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97DC6-D194-4B08-A10B-ABA8FB3063AF}"/>
              </a:ext>
            </a:extLst>
          </p:cNvPr>
          <p:cNvSpPr txBox="1"/>
          <p:nvPr/>
        </p:nvSpPr>
        <p:spPr>
          <a:xfrm>
            <a:off x="8394698" y="5985461"/>
            <a:ext cx="2415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</a:t>
            </a:r>
            <a:r>
              <a:rPr lang="ru-RU" sz="2400" dirty="0" err="1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И.п</a:t>
            </a:r>
            <a:r>
              <a:rPr 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680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5592" y="1852593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Сестра, дядя, земля, школа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CE4659-62CA-4987-B347-BAE8911D0EAD}"/>
              </a:ext>
            </a:extLst>
          </p:cNvPr>
          <p:cNvSpPr txBox="1"/>
          <p:nvPr/>
        </p:nvSpPr>
        <p:spPr>
          <a:xfrm>
            <a:off x="520700" y="925493"/>
            <a:ext cx="1054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Просклоняйте имена существительные и выделите окончания.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F062F3-A7A0-4A8B-A833-F79B9F552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040907"/>
            <a:ext cx="2286001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9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847528" y="908721"/>
          <a:ext cx="8568952" cy="2580005"/>
        </p:xfrm>
        <a:graphic>
          <a:graphicData uri="http://schemas.openxmlformats.org/drawingml/2006/table">
            <a:tbl>
              <a:tblPr/>
              <a:tblGrid>
                <a:gridCol w="120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5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Падежи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Одушевлённые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Неодушевлённые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(кто?) сестра, дядя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(что?) земля, школа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(кого?) сестры, дяди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(чего?) земли, школы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(кому?) сестре, дяде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(чему?) земле, школе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(кого?) сестру, дядю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(что?) землю, школу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(кем?) сестрой, дядей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(чем?) землёй, школой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 ком?) о сестре, о дяде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 чем?) о земле, о школе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159896" y="1340768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51984" y="1340768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88288" y="1340768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96400" y="1340768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31904" y="1700808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23992" y="1700808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60296" y="1700808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696400" y="1700808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03912" y="213285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23992" y="213285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832304" y="213285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768408" y="213285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231904" y="249289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951984" y="2492896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688288" y="2420888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696400" y="2420888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087888" y="2780928"/>
            <a:ext cx="36004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951984" y="2780928"/>
            <a:ext cx="36004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544272" y="2780928"/>
            <a:ext cx="36004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696400" y="2780928"/>
            <a:ext cx="36004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303912" y="321297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312024" y="321297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832304" y="321297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0056440" y="3212976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633879"/>
              </p:ext>
            </p:extLst>
          </p:nvPr>
        </p:nvGraphicFramePr>
        <p:xfrm>
          <a:off x="4655840" y="3861048"/>
          <a:ext cx="5760640" cy="2586568"/>
        </p:xfrm>
        <a:graphic>
          <a:graphicData uri="http://schemas.openxmlformats.org/drawingml/2006/table">
            <a:tbl>
              <a:tblPr/>
              <a:tblGrid>
                <a:gridCol w="1165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4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Падежи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Вопросы и окончания</a:t>
                      </a:r>
                      <a:endParaRPr kumimoji="0" lang="ru-RU" sz="2400" b="1" kern="12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</a:t>
                      </a:r>
                      <a:endParaRPr lang="ru-RU" sz="2400" b="1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(кто?) -а, -я             (что?) -я, -а</a:t>
                      </a:r>
                      <a:endParaRPr lang="ru-RU" sz="24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(кого?) -</a:t>
                      </a:r>
                      <a:r>
                        <a:rPr lang="ru-RU" sz="24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ы</a:t>
                      </a: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-и          (чего?) -и, -</a:t>
                      </a:r>
                      <a:r>
                        <a:rPr lang="ru-RU" sz="24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ы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(кому?) -е, -е          (чему?) -е, -е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2400" b="1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(кого?) -у, -</a:t>
                      </a:r>
                      <a:r>
                        <a:rPr lang="ru-RU" sz="24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r>
                        <a:rPr lang="ru-RU" sz="24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(что?) -</a:t>
                      </a:r>
                      <a:r>
                        <a:rPr lang="ru-RU" sz="24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r>
                        <a:rPr lang="ru-RU" sz="24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-у</a:t>
                      </a:r>
                      <a:endParaRPr lang="ru-RU" sz="24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</a:t>
                      </a:r>
                      <a:endParaRPr lang="ru-RU" sz="2400" b="1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(кем?) -ой, -ей        (чем?) -ёй, -ой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 ком?) -е, -е         (о чем?) -е, -е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00443"/>
              </p:ext>
            </p:extLst>
          </p:nvPr>
        </p:nvGraphicFramePr>
        <p:xfrm>
          <a:off x="1847528" y="4540703"/>
          <a:ext cx="2664296" cy="1105163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8989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 имен существительных: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0" i="0" u="none" strike="noStrike" kern="12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10066"/>
              </p:ext>
            </p:extLst>
          </p:nvPr>
        </p:nvGraphicFramePr>
        <p:xfrm>
          <a:off x="1847528" y="4540703"/>
          <a:ext cx="2664296" cy="1105163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372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0" i="0" u="none" strike="noStrike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0" i="0" u="none" strike="noStrike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женский и мужской</a:t>
                      </a:r>
                      <a:endParaRPr lang="ru-RU" sz="2400" b="0" i="0" u="none" strike="noStrike" kern="12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Rectangle 1">
            <a:extLst>
              <a:ext uri="{FF2B5EF4-FFF2-40B4-BE49-F238E27FC236}">
                <a16:creationId xmlns:a16="http://schemas.microsoft.com/office/drawing/2014/main" id="{8A904337-4947-475E-959B-4F23C8BDD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499" y="288811"/>
            <a:ext cx="6343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</a:pPr>
            <a:r>
              <a:rPr lang="ru-RU" sz="28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1-е склонение имён существительных</a:t>
            </a:r>
            <a:endParaRPr lang="ru-RU" sz="2800" b="1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1F227952-75F7-4F68-B9C9-73FD7A71B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 flipH="1">
            <a:off x="322244" y="3279864"/>
            <a:ext cx="1262270" cy="18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6720" y="185988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Стол, конь, дом, сарай, село, поле, ружьё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DA4C0-4416-4F49-A7E8-5CACF61CB30B}"/>
              </a:ext>
            </a:extLst>
          </p:cNvPr>
          <p:cNvSpPr txBox="1"/>
          <p:nvPr/>
        </p:nvSpPr>
        <p:spPr>
          <a:xfrm>
            <a:off x="520700" y="925493"/>
            <a:ext cx="1054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Просклоняйте имена существительные и выделите окончания.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8E459C-E874-4C39-8AA0-7FA0AE678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040907"/>
            <a:ext cx="2286001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9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292322"/>
              </p:ext>
            </p:extLst>
          </p:nvPr>
        </p:nvGraphicFramePr>
        <p:xfrm>
          <a:off x="445603" y="710533"/>
          <a:ext cx="11300793" cy="2952750"/>
        </p:xfrm>
        <a:graphic>
          <a:graphicData uri="http://schemas.openxmlformats.org/drawingml/2006/table">
            <a:tbl>
              <a:tblPr/>
              <a:tblGrid>
                <a:gridCol w="93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6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4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72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3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9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101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Падежи</a:t>
                      </a: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Вопросы</a:t>
                      </a:r>
                      <a:endParaRPr lang="ru-RU" sz="23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749935">
                        <a:spcAft>
                          <a:spcPts val="0"/>
                        </a:spcAft>
                      </a:pPr>
                      <a:r>
                        <a:rPr lang="ru-RU" sz="2300" b="1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Мужской род</a:t>
                      </a:r>
                      <a:endParaRPr lang="ru-RU" sz="23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9935">
                        <a:spcAft>
                          <a:spcPts val="0"/>
                        </a:spcAft>
                      </a:pPr>
                      <a:endParaRPr lang="ru-RU" sz="23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140335" algn="ctr">
                        <a:spcAft>
                          <a:spcPts val="0"/>
                        </a:spcAft>
                      </a:pPr>
                      <a:r>
                        <a:rPr lang="ru-RU" sz="2300" b="1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Средний род</a:t>
                      </a:r>
                      <a:endParaRPr lang="ru-RU" sz="23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40335" algn="ctr">
                        <a:spcAft>
                          <a:spcPts val="0"/>
                        </a:spcAft>
                      </a:pPr>
                      <a:endParaRPr lang="ru-RU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</a:t>
                      </a:r>
                      <a:endParaRPr lang="ru-RU" sz="2400" b="1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кто? что?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конь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дом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сарай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село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поле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ружьё</a:t>
                      </a:r>
                      <a:endParaRPr lang="ru-RU" sz="2400" b="0" i="0" u="none" strike="noStrike" kern="12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</a:t>
                      </a:r>
                      <a:endParaRPr lang="ru-RU" sz="2400" b="1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кого? чего?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стола</a:t>
                      </a:r>
                      <a:endParaRPr lang="ru-RU" sz="2400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коня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дома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сарая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села</a:t>
                      </a:r>
                      <a:endParaRPr lang="ru-RU" sz="2400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поля</a:t>
                      </a:r>
                      <a:endParaRPr lang="ru-RU" sz="2400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ружья</a:t>
                      </a:r>
                      <a:endParaRPr lang="ru-RU" sz="2400" b="0" i="0" u="none" strike="noStrike" kern="12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2400" b="1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кому? чему?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столу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коню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дому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сараю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селу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полю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ружью</a:t>
                      </a:r>
                      <a:endParaRPr lang="ru-RU" sz="2400" b="0" i="0" u="none" strike="noStrike" kern="12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2400" b="1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кого? что?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</a:t>
                      </a:r>
                      <a:endParaRPr lang="ru-RU" sz="2400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коня</a:t>
                      </a:r>
                      <a:endParaRPr lang="ru-RU" sz="2400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дом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сарай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село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поле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ружьё</a:t>
                      </a:r>
                      <a:endParaRPr lang="ru-RU" sz="2400" b="0" i="0" u="none" strike="noStrike" kern="12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9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</a:t>
                      </a:r>
                      <a:endParaRPr lang="ru-RU" sz="2400" b="1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кем? чем?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столом</a:t>
                      </a:r>
                      <a:endParaRPr lang="ru-RU" sz="2400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конём</a:t>
                      </a:r>
                      <a:endParaRPr lang="ru-RU" sz="2400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домом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сараем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селом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полем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ружьём</a:t>
                      </a:r>
                      <a:endParaRPr lang="ru-RU" sz="2400" b="0" i="0" u="none" strike="noStrike" kern="12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8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П.</a:t>
                      </a:r>
                      <a:endParaRPr lang="ru-RU" sz="2400" b="1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ком? о чем?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столе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коне</a:t>
                      </a:r>
                      <a:endParaRPr lang="ru-RU" sz="2400" spc="-100" baseline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доме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сарае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селе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поле</a:t>
                      </a:r>
                      <a:endParaRPr lang="ru-RU" sz="24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395" marR="2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 ружье</a:t>
                      </a:r>
                      <a:endParaRPr lang="ru-RU" sz="2400" b="0" i="0" u="none" strike="noStrike" kern="12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30117"/>
              </p:ext>
            </p:extLst>
          </p:nvPr>
        </p:nvGraphicFramePr>
        <p:xfrm>
          <a:off x="1640633" y="4314507"/>
          <a:ext cx="2483768" cy="1105163"/>
        </p:xfrm>
        <a:graphic>
          <a:graphicData uri="http://schemas.openxmlformats.org/drawingml/2006/table">
            <a:tbl>
              <a:tblPr/>
              <a:tblGrid>
                <a:gridCol w="248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8989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spc="-1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 имен существительных: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0" i="0" u="none" strike="noStrike" kern="12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353410"/>
              </p:ext>
            </p:extLst>
          </p:nvPr>
        </p:nvGraphicFramePr>
        <p:xfrm>
          <a:off x="4277544" y="3798978"/>
          <a:ext cx="5797152" cy="2529840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7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Падежи</a:t>
                      </a:r>
                      <a:endParaRPr lang="ru-RU" sz="22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22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Вопросы и окончания</a:t>
                      </a:r>
                      <a:endParaRPr kumimoji="0" lang="ru-RU" sz="2200" b="1" kern="12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</a:t>
                      </a:r>
                      <a:endParaRPr lang="ru-RU" sz="2400" b="1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ru-RU" sz="24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(кто?</a:t>
                      </a:r>
                      <a:r>
                        <a:rPr lang="ru-RU" sz="2400" spc="-100" baseline="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что?)             </a:t>
                      </a:r>
                      <a:r>
                        <a:rPr kumimoji="0" lang="ru-RU" sz="18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</a:t>
                      </a:r>
                      <a:endParaRPr lang="ru-RU" sz="2400" b="1" spc="-100" dirty="0">
                        <a:ln w="38100"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-о, -е, -ё</a:t>
                      </a:r>
                      <a:endParaRPr lang="ru-RU" sz="2400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</a:t>
                      </a:r>
                      <a:endParaRPr lang="ru-RU" sz="24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 чего?)         -а, -я</a:t>
                      </a:r>
                      <a:endParaRPr lang="ru-RU" sz="24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-а, -я</a:t>
                      </a:r>
                      <a:endParaRPr lang="ru-RU" sz="24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24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(кому? чему?)      -у, -</a:t>
                      </a:r>
                      <a:r>
                        <a:rPr lang="ru-RU" sz="2400" spc="-1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24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-у, -</a:t>
                      </a:r>
                      <a:r>
                        <a:rPr lang="ru-RU" sz="2400" spc="-1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24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2400" b="1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 что?)         </a:t>
                      </a:r>
                      <a:r>
                        <a:rPr kumimoji="0" lang="ru-RU" sz="1800" b="0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</a:t>
                      </a:r>
                      <a:r>
                        <a:rPr lang="ru-RU" sz="24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24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-а, -я</a:t>
                      </a:r>
                      <a:endParaRPr lang="ru-RU" sz="2400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-о, -е, -ё </a:t>
                      </a:r>
                      <a:endParaRPr lang="ru-RU" sz="2400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</a:t>
                      </a:r>
                      <a:endParaRPr lang="ru-RU" sz="2400" b="1" spc="-10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(кем? чем?)  -ём, -</a:t>
                      </a:r>
                      <a:r>
                        <a:rPr lang="ru-RU" sz="2400" spc="-1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ом</a:t>
                      </a: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-ем</a:t>
                      </a:r>
                      <a:endParaRPr lang="ru-RU" sz="24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400" spc="-1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ом</a:t>
                      </a: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-ем, -ём </a:t>
                      </a:r>
                      <a:endParaRPr lang="ru-RU" sz="24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П.</a:t>
                      </a:r>
                      <a:endParaRPr lang="ru-RU" sz="24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 ком? о чем?)    -е</a:t>
                      </a:r>
                      <a:endParaRPr lang="ru-RU" sz="24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-е</a:t>
                      </a:r>
                      <a:endParaRPr lang="ru-RU" sz="24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3908377" y="2987692"/>
            <a:ext cx="432048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935760" y="1545838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898770" y="1875360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08377" y="2204864"/>
            <a:ext cx="21602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935760" y="2654709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71703" y="3332885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845807" y="2965273"/>
            <a:ext cx="43204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989823" y="1521791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4845807" y="1875360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4845807" y="2252725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858587" y="2632007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079815" y="3384380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132004" y="2915006"/>
            <a:ext cx="43204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186555" y="1520223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132004" y="1873030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150583" y="2204864"/>
            <a:ext cx="21602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173310" y="2641354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347369" y="3381205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7367065" y="2981070"/>
            <a:ext cx="43204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7547085" y="1510537"/>
            <a:ext cx="205841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7363695" y="1856406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7375902" y="2250214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7539020" y="2651646"/>
            <a:ext cx="205841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7575412" y="3360881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8295969" y="2981070"/>
            <a:ext cx="43204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8280598" y="1468810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8280598" y="1873030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8280598" y="2220129"/>
            <a:ext cx="21602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8301807" y="2626974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8472264" y="3372182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9443955" y="2973640"/>
            <a:ext cx="36004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9418134" y="1473830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9424016" y="1842938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9443955" y="2240868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9443955" y="2605350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9609444" y="3375251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10707820" y="2931108"/>
            <a:ext cx="43204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10746218" y="1412776"/>
            <a:ext cx="21602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10746218" y="1832317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10738685" y="2163392"/>
            <a:ext cx="36004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10702681" y="2590672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10923844" y="3350215"/>
            <a:ext cx="21602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Rectangle 2"/>
          <p:cNvSpPr>
            <a:spLocks noChangeArrowheads="1"/>
          </p:cNvSpPr>
          <p:nvPr/>
        </p:nvSpPr>
        <p:spPr bwMode="auto">
          <a:xfrm>
            <a:off x="1982628" y="6278412"/>
            <a:ext cx="872662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Примечание: черточка «</a:t>
            </a:r>
            <a:r>
              <a:rPr lang="ru-RU" sz="1700" b="1" dirty="0">
                <a:ln w="381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17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означает, что у существительных нет окончания (нулевое).</a:t>
            </a:r>
            <a:endParaRPr lang="ru-RU" sz="1700" b="1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990821"/>
              </p:ext>
            </p:extLst>
          </p:nvPr>
        </p:nvGraphicFramePr>
        <p:xfrm>
          <a:off x="1640633" y="4314506"/>
          <a:ext cx="2483768" cy="1105163"/>
        </p:xfrm>
        <a:graphic>
          <a:graphicData uri="http://schemas.openxmlformats.org/drawingml/2006/table">
            <a:tbl>
              <a:tblPr/>
              <a:tblGrid>
                <a:gridCol w="248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0" i="0" u="none" strike="noStrike" kern="1200" spc="-10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0" i="0" u="none" strike="noStrike" kern="1200" spc="-10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spc="-100" baseline="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мужской и средний </a:t>
                      </a:r>
                      <a:endParaRPr lang="ru-RU" sz="2400" b="0" i="0" u="none" strike="noStrike" kern="1200" spc="-100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" name="Rectangle 1">
            <a:extLst>
              <a:ext uri="{FF2B5EF4-FFF2-40B4-BE49-F238E27FC236}">
                <a16:creationId xmlns:a16="http://schemas.microsoft.com/office/drawing/2014/main" id="{A69BDF25-A558-4428-808D-5D110DC3C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24" y="128246"/>
            <a:ext cx="82312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2-е склонение имён существительных</a:t>
            </a:r>
            <a:endParaRPr lang="ru-RU" sz="2800" b="1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id="{9C1B4C28-AC3A-4A0D-94AE-2F6030565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>
            <a:off x="10320924" y="3821609"/>
            <a:ext cx="1262270" cy="18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9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7892" y="1865293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Лошадь, дверь, степь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C106F-4815-44E5-A3F0-D7D424ADD83B}"/>
              </a:ext>
            </a:extLst>
          </p:cNvPr>
          <p:cNvSpPr txBox="1"/>
          <p:nvPr/>
        </p:nvSpPr>
        <p:spPr>
          <a:xfrm>
            <a:off x="520700" y="925493"/>
            <a:ext cx="1054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Просклоняйте имена существительные и выделите окончания.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31BFE0-5026-4C0B-B6FA-B2A0787BC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040907"/>
            <a:ext cx="2286001" cy="228600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9089" y="104605"/>
            <a:ext cx="6343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3-е склонение имён существительных</a:t>
            </a:r>
            <a:endParaRPr lang="ru-RU" sz="2800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797578"/>
              </p:ext>
            </p:extLst>
          </p:nvPr>
        </p:nvGraphicFramePr>
        <p:xfrm>
          <a:off x="1703512" y="620689"/>
          <a:ext cx="8712968" cy="2625725"/>
        </p:xfrm>
        <a:graphic>
          <a:graphicData uri="http://schemas.openxmlformats.org/drawingml/2006/table">
            <a:tbl>
              <a:tblPr/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Падежи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Одушевлённые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Неодушевлённые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(кто?) лошадь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(что?) дверь           степь            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(кого?) лошади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(чего?) двери         степи</a:t>
                      </a:r>
                      <a:r>
                        <a:rPr lang="ru-RU" sz="240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(кому?) лошади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(чему?) двери        степи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1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(кого?) лошадь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(что?) дверь           степь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5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(кем?) лошадью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(чем?) дверью       степью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П.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 ком?) о лошади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 чем?) о двери    о степи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36280"/>
              </p:ext>
            </p:extLst>
          </p:nvPr>
        </p:nvGraphicFramePr>
        <p:xfrm>
          <a:off x="1775520" y="4293097"/>
          <a:ext cx="2664296" cy="1105163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8989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 имен существительных</a:t>
                      </a:r>
                      <a:r>
                        <a:rPr lang="ru-RU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женский</a:t>
                      </a:r>
                      <a:endParaRPr lang="ru-RU" sz="2400" b="0" i="0" u="none" strike="noStrike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032509"/>
              </p:ext>
            </p:extLst>
          </p:nvPr>
        </p:nvGraphicFramePr>
        <p:xfrm>
          <a:off x="4655840" y="3717032"/>
          <a:ext cx="5760640" cy="2586568"/>
        </p:xfrm>
        <a:graphic>
          <a:graphicData uri="http://schemas.openxmlformats.org/drawingml/2006/table">
            <a:tbl>
              <a:tblPr/>
              <a:tblGrid>
                <a:gridCol w="1165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4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Падежи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Вопросы и окончания</a:t>
                      </a:r>
                      <a:endParaRPr kumimoji="0" lang="ru-RU" sz="2400" b="1" kern="12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(кто?)   </a:t>
                      </a:r>
                      <a:r>
                        <a:rPr kumimoji="0" lang="ru-RU" sz="24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</a:t>
                      </a:r>
                      <a:r>
                        <a:rPr kumimoji="0" lang="ru-RU" sz="24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</a:t>
                      </a:r>
                      <a:r>
                        <a:rPr lang="ru-RU" sz="24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(что?)</a:t>
                      </a:r>
                      <a:r>
                        <a:rPr kumimoji="0" lang="ru-RU" sz="24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—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(кого?) -и              (чего?) -и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(кому?) -и             (чему?) -и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(кого?)  </a:t>
                      </a:r>
                      <a:r>
                        <a:rPr kumimoji="0" lang="ru-RU" sz="24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</a:t>
                      </a:r>
                      <a:r>
                        <a:rPr lang="ru-RU" sz="24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(что?) </a:t>
                      </a:r>
                      <a:r>
                        <a:rPr kumimoji="0" lang="ru-RU" sz="24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—</a:t>
                      </a:r>
                      <a:endParaRPr lang="ru-RU" sz="24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</a:t>
                      </a:r>
                      <a:endParaRPr lang="ru-RU" sz="24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(кем?) -</a:t>
                      </a:r>
                      <a:r>
                        <a:rPr lang="ru-RU" sz="24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ю</a:t>
                      </a: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(чем?) -</a:t>
                      </a:r>
                      <a:r>
                        <a:rPr lang="ru-RU" sz="24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ю</a:t>
                      </a:r>
                      <a:endParaRPr lang="ru-RU" sz="24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(о ком?) -и             (о чем?) -и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4871865" y="1412776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871864" y="1052736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943873" y="1772816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015880" y="2204864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231905" y="2924944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871864" y="2564904"/>
            <a:ext cx="360040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680176" y="2564904"/>
            <a:ext cx="360040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7680176" y="1052736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608169" y="1412776"/>
            <a:ext cx="277849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680177" y="1772816"/>
            <a:ext cx="277849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680176" y="2204864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7968209" y="2924944"/>
            <a:ext cx="277849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9192344" y="2564904"/>
            <a:ext cx="274454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9192344" y="1052736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9048329" y="1412776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9048329" y="1772816"/>
            <a:ext cx="205841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9192344" y="2204864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9264352" y="2924944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2567609" y="6309321"/>
            <a:ext cx="896226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Примечание: черточка « </a:t>
            </a:r>
            <a:r>
              <a:rPr lang="ru-RU" sz="1700" b="1" dirty="0">
                <a:ln w="38100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7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означает, что у существительных нет окончания</a:t>
            </a:r>
            <a:r>
              <a:rPr kumimoji="0" lang="ru-RU" sz="1700" b="1" i="0" u="none" strike="noStrike" kern="1200" cap="none" spc="0" normalizeH="0" baseline="0" noProof="0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(нулевое).</a:t>
            </a:r>
            <a:endParaRPr lang="ru-RU" sz="1700" b="1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573922"/>
              </p:ext>
            </p:extLst>
          </p:nvPr>
        </p:nvGraphicFramePr>
        <p:xfrm>
          <a:off x="1775520" y="4293097"/>
          <a:ext cx="2664296" cy="1105163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8989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женский</a:t>
                      </a:r>
                      <a:endParaRPr lang="ru-RU" sz="2400" b="0" i="0" u="none" strike="noStrike" kern="12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" name="Picture 2">
            <a:extLst>
              <a:ext uri="{FF2B5EF4-FFF2-40B4-BE49-F238E27FC236}">
                <a16:creationId xmlns:a16="http://schemas.microsoft.com/office/drawing/2014/main" id="{FEF3EBF5-067C-44FD-9B9D-A90E76B03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 flipH="1">
            <a:off x="322244" y="3279864"/>
            <a:ext cx="1262270" cy="18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79165" y="620688"/>
            <a:ext cx="9059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</a:pPr>
            <a:r>
              <a:rPr lang="ru-RU" sz="16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err="1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</a:t>
            </a: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321413"/>
              </p:ext>
            </p:extLst>
          </p:nvPr>
        </p:nvGraphicFramePr>
        <p:xfrm>
          <a:off x="1540565" y="1193660"/>
          <a:ext cx="2497005" cy="495563"/>
        </p:xfrm>
        <a:graphic>
          <a:graphicData uri="http://schemas.openxmlformats.org/drawingml/2006/table">
            <a:tbl>
              <a:tblPr/>
              <a:tblGrid>
                <a:gridCol w="249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7165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ж. р. и м. р. </a:t>
                      </a: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 окончаниями -А, -Я</a:t>
                      </a:r>
                      <a:endParaRPr lang="ru-RU" sz="1600" b="0" i="0" u="none" strike="noStrike" kern="12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895127"/>
              </p:ext>
            </p:extLst>
          </p:nvPr>
        </p:nvGraphicFramePr>
        <p:xfrm>
          <a:off x="4439816" y="349730"/>
          <a:ext cx="5400600" cy="1920240"/>
        </p:xfrm>
        <a:graphic>
          <a:graphicData uri="http://schemas.openxmlformats.org/drawingml/2006/table">
            <a:tbl>
              <a:tblPr/>
              <a:tblGrid>
                <a:gridCol w="1092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7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Падежи</a:t>
                      </a:r>
                      <a:endParaRPr lang="ru-RU" sz="18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8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Вопросы и окончания</a:t>
                      </a:r>
                      <a:endParaRPr kumimoji="0" lang="ru-RU" sz="1800" b="1" kern="12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</a:t>
                      </a:r>
                      <a:endParaRPr lang="ru-RU" sz="1800" b="1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(кто?) -а, -я             (что?) -я, -а</a:t>
                      </a:r>
                      <a:endParaRPr lang="ru-RU" sz="18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</a:t>
                      </a:r>
                      <a:endParaRPr lang="ru-RU" sz="18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(кого?) -</a:t>
                      </a:r>
                      <a:r>
                        <a:rPr lang="ru-RU" sz="18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ы</a:t>
                      </a: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-и          (чего?) -и, -</a:t>
                      </a:r>
                      <a:r>
                        <a:rPr lang="ru-RU" sz="18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ы</a:t>
                      </a:r>
                      <a:endParaRPr lang="ru-RU" sz="18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18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(кому?) -е, -е          (чему?) -е, -е</a:t>
                      </a:r>
                      <a:endParaRPr lang="ru-RU" sz="18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1800" b="1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(кого?) -у, -</a:t>
                      </a:r>
                      <a:r>
                        <a:rPr lang="ru-RU" sz="18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r>
                        <a:rPr lang="ru-RU" sz="18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(что?) -</a:t>
                      </a:r>
                      <a:r>
                        <a:rPr lang="ru-RU" sz="1800" dirty="0" err="1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r>
                        <a:rPr lang="ru-RU" sz="18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-у</a:t>
                      </a:r>
                      <a:endParaRPr lang="ru-RU" sz="18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</a:t>
                      </a:r>
                      <a:endParaRPr lang="ru-RU" sz="18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(кем?) -ой, -ей        (чем?) -ёй, -ой</a:t>
                      </a:r>
                      <a:endParaRPr lang="ru-RU" sz="18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П.</a:t>
                      </a:r>
                      <a:endParaRPr lang="ru-RU" sz="18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 ком?) -е, -е         (о чем?) -е, -е</a:t>
                      </a:r>
                      <a:endParaRPr lang="ru-RU" sz="18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79164" y="2802414"/>
            <a:ext cx="850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</a:t>
            </a:r>
            <a:r>
              <a:rPr lang="ru-RU" sz="1600" b="1" dirty="0" err="1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</a:t>
            </a: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390153"/>
              </p:ext>
            </p:extLst>
          </p:nvPr>
        </p:nvGraphicFramePr>
        <p:xfrm>
          <a:off x="1540565" y="3284985"/>
          <a:ext cx="2497005" cy="983243"/>
        </p:xfrm>
        <a:graphic>
          <a:graphicData uri="http://schemas.openxmlformats.org/drawingml/2006/table">
            <a:tbl>
              <a:tblPr/>
              <a:tblGrid>
                <a:gridCol w="249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8989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spc="-100" baseline="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м. р., </a:t>
                      </a: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не имеющие окончания </a:t>
                      </a: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spc="-100" baseline="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ср. р. </a:t>
                      </a: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 окончаниями</a:t>
                      </a:r>
                      <a:r>
                        <a:rPr kumimoji="0" lang="ru-RU" sz="1600" b="0" i="0" u="none" strike="noStrike" cap="none" normalizeH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-О, </a:t>
                      </a:r>
                      <a:r>
                        <a:rPr kumimoji="0" lang="ru-RU" sz="1600" b="0" i="0" u="none" strike="noStrike" cap="none" normalizeH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600" b="1" i="0" u="none" strike="noStrike" cap="none" normalizeH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Е, Ё</a:t>
                      </a:r>
                      <a:endParaRPr lang="ru-RU" sz="1600" b="0" i="0" u="none" strike="noStrike" kern="1200" spc="-100" baseline="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642839"/>
              </p:ext>
            </p:extLst>
          </p:nvPr>
        </p:nvGraphicFramePr>
        <p:xfrm>
          <a:off x="4511824" y="2469929"/>
          <a:ext cx="5400600" cy="1920240"/>
        </p:xfrm>
        <a:graphic>
          <a:graphicData uri="http://schemas.openxmlformats.org/drawingml/2006/table">
            <a:tbl>
              <a:tblPr/>
              <a:tblGrid>
                <a:gridCol w="1073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1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Падежи</a:t>
                      </a:r>
                      <a:endParaRPr lang="ru-RU" sz="18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Вопросы и окончания</a:t>
                      </a:r>
                      <a:endParaRPr kumimoji="0" lang="ru-RU" sz="1800" b="1" kern="12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</a:t>
                      </a:r>
                      <a:endParaRPr lang="ru-RU" sz="1800" b="1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ru-RU" sz="18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(кто?</a:t>
                      </a:r>
                      <a:r>
                        <a:rPr lang="ru-RU" sz="1800" spc="-100" baseline="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что?)             </a:t>
                      </a:r>
                      <a:r>
                        <a:rPr kumimoji="0" lang="ru-RU" sz="18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</a:t>
                      </a:r>
                      <a:endParaRPr lang="ru-RU" sz="1800" b="1" spc="-100" dirty="0">
                        <a:ln w="38100"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-о, -е, -ё</a:t>
                      </a:r>
                      <a:endParaRPr lang="ru-RU" sz="1800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Р.</a:t>
                      </a:r>
                      <a:endParaRPr lang="ru-RU" sz="18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 чего?)         -а, -я</a:t>
                      </a:r>
                      <a:endParaRPr lang="ru-RU" sz="18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-а, -я</a:t>
                      </a:r>
                      <a:endParaRPr lang="ru-RU" sz="18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18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(кому? чему?)      -у, -</a:t>
                      </a:r>
                      <a:r>
                        <a:rPr lang="ru-RU" sz="1800" spc="-1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8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-у, -</a:t>
                      </a:r>
                      <a:r>
                        <a:rPr lang="ru-RU" sz="1800" spc="-1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8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1800" b="1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(кого? что?)         </a:t>
                      </a:r>
                      <a:r>
                        <a:rPr kumimoji="0" lang="ru-RU" sz="1800" b="0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</a:t>
                      </a:r>
                      <a:r>
                        <a:rPr lang="ru-RU" sz="18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8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-а, -я</a:t>
                      </a:r>
                      <a:endParaRPr lang="ru-RU" sz="1800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-о, -е, -ё </a:t>
                      </a:r>
                      <a:endParaRPr lang="ru-RU" sz="1800" spc="-1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</a:t>
                      </a:r>
                      <a:endParaRPr lang="ru-RU" sz="18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(кем? чем?)  -ём, -</a:t>
                      </a:r>
                      <a:r>
                        <a:rPr lang="ru-RU" sz="1800" spc="-1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ом</a:t>
                      </a: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-ем</a:t>
                      </a:r>
                      <a:endParaRPr lang="ru-RU" sz="18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800" spc="-1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ом</a:t>
                      </a: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-ем, -ём </a:t>
                      </a:r>
                      <a:endParaRPr lang="ru-RU" sz="18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П.</a:t>
                      </a:r>
                      <a:endParaRPr lang="ru-RU" sz="1800" b="1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 ком? о чем?)    -е</a:t>
                      </a:r>
                      <a:endParaRPr lang="ru-RU" sz="18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-е</a:t>
                      </a:r>
                      <a:endParaRPr lang="ru-RU" sz="1800" spc="-1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579164" y="4750428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b="1" dirty="0" err="1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скл</a:t>
            </a:r>
            <a:r>
              <a:rPr lang="ru-RU" sz="1600" b="1" dirty="0">
                <a:ln>
                  <a:solidFill>
                    <a:srgbClr val="000066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n>
                <a:solidFill>
                  <a:srgbClr val="000066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472618"/>
              </p:ext>
            </p:extLst>
          </p:nvPr>
        </p:nvGraphicFramePr>
        <p:xfrm>
          <a:off x="2225995" y="5202011"/>
          <a:ext cx="1421597" cy="495563"/>
        </p:xfrm>
        <a:graphic>
          <a:graphicData uri="http://schemas.openxmlformats.org/drawingml/2006/table">
            <a:tbl>
              <a:tblPr/>
              <a:tblGrid>
                <a:gridCol w="1421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8989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ж. р. </a:t>
                      </a: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 Ь на конце</a:t>
                      </a:r>
                      <a:endParaRPr lang="ru-RU" sz="1600" b="0" i="0" u="none" strike="noStrike" kern="12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Sylfaen"/>
                        <a:ea typeface="Times New Roman"/>
                        <a:cs typeface="Times New Roman"/>
                      </a:endParaRPr>
                    </a:p>
                  </a:txBody>
                  <a:tcPr marL="21021" marR="21021" marT="788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373444"/>
              </p:ext>
            </p:extLst>
          </p:nvPr>
        </p:nvGraphicFramePr>
        <p:xfrm>
          <a:off x="4511824" y="4587943"/>
          <a:ext cx="5400600" cy="1920240"/>
        </p:xfrm>
        <a:graphic>
          <a:graphicData uri="http://schemas.openxmlformats.org/drawingml/2006/table">
            <a:tbl>
              <a:tblPr/>
              <a:tblGrid>
                <a:gridCol w="1092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7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Падежи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8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Вопросы и окончания</a:t>
                      </a:r>
                      <a:endParaRPr kumimoji="0" lang="ru-RU" sz="1800" b="1" kern="12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(кто?)   </a:t>
                      </a:r>
                      <a:r>
                        <a:rPr kumimoji="0" lang="ru-RU" sz="18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</a:t>
                      </a:r>
                      <a:r>
                        <a:rPr kumimoji="0" lang="ru-RU" sz="1800" b="1" kern="12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</a:t>
                      </a:r>
                      <a:r>
                        <a:rPr lang="ru-RU" sz="18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(что?)</a:t>
                      </a:r>
                      <a:r>
                        <a:rPr kumimoji="0" lang="ru-RU" sz="18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—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Р.</a:t>
                      </a:r>
                      <a:endParaRPr lang="ru-RU" sz="18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(кого?) -и              (чего?) -и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(кому?) -и             (чему?) -и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(кого?)  </a:t>
                      </a:r>
                      <a:r>
                        <a:rPr kumimoji="0" lang="ru-RU" sz="18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</a:t>
                      </a:r>
                      <a:r>
                        <a:rPr lang="ru-RU" sz="1800" dirty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(что?) </a:t>
                      </a:r>
                      <a:r>
                        <a:rPr kumimoji="0" lang="ru-RU" sz="1800" b="1" kern="1200" dirty="0">
                          <a:ln w="38100"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—</a:t>
                      </a:r>
                      <a:endParaRPr lang="ru-RU" sz="18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spc="-1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</a:t>
                      </a:r>
                      <a:endParaRPr lang="ru-RU" sz="1800" b="1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(кем?) -</a:t>
                      </a:r>
                      <a:r>
                        <a:rPr lang="ru-RU" sz="18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ю</a:t>
                      </a: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(чем?) -</a:t>
                      </a:r>
                      <a:r>
                        <a:rPr lang="ru-RU" sz="1800" dirty="0" err="1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ю</a:t>
                      </a:r>
                      <a:endParaRPr lang="ru-RU" sz="1800" dirty="0">
                        <a:ln>
                          <a:solidFill>
                            <a:srgbClr val="000066"/>
                          </a:solidFill>
                        </a:ln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n>
                            <a:solidFill>
                              <a:srgbClr val="000066"/>
                            </a:solidFill>
                          </a:ln>
                          <a:solidFill>
                            <a:srgbClr val="00009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(о ком?) -и             (о чем?) -и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6286F5-C0B1-418D-9B37-E24F6B854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5664" y="3284985"/>
            <a:ext cx="2580290" cy="258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17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278B33C-0D33-4FAD-9B1F-8C6CE78161CF}"/>
              </a:ext>
            </a:extLst>
          </p:cNvPr>
          <p:cNvGrpSpPr/>
          <p:nvPr/>
        </p:nvGrpSpPr>
        <p:grpSpPr>
          <a:xfrm>
            <a:off x="1922662" y="1230329"/>
            <a:ext cx="2655992" cy="4536490"/>
            <a:chOff x="1768328" y="1451112"/>
            <a:chExt cx="2655992" cy="4536490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886DCC8A-3EC2-44A3-AD9B-46C0C5CE2027}"/>
                </a:ext>
              </a:extLst>
            </p:cNvPr>
            <p:cNvSpPr/>
            <p:nvPr/>
          </p:nvSpPr>
          <p:spPr>
            <a:xfrm>
              <a:off x="1768329" y="4336355"/>
              <a:ext cx="2655991" cy="1651247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</a:pPr>
              <a:endPara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309140A-1BC4-4EBC-8C72-C325F2A27A65}"/>
                </a:ext>
              </a:extLst>
            </p:cNvPr>
            <p:cNvSpPr/>
            <p:nvPr/>
          </p:nvSpPr>
          <p:spPr>
            <a:xfrm>
              <a:off x="1768328" y="2673138"/>
              <a:ext cx="2655991" cy="1651247"/>
            </a:xfrm>
            <a:prstGeom prst="rect">
              <a:avLst/>
            </a:prstGeom>
            <a:solidFill>
              <a:srgbClr val="FF505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</a:pPr>
              <a:endPara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516A8B05-0BB6-4A06-9379-2E9699B8D4CD}"/>
                </a:ext>
              </a:extLst>
            </p:cNvPr>
            <p:cNvSpPr/>
            <p:nvPr/>
          </p:nvSpPr>
          <p:spPr>
            <a:xfrm>
              <a:off x="1768329" y="1451112"/>
              <a:ext cx="2655991" cy="1233996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E54A0B6-EC51-47A6-9504-DC82A2EB7633}"/>
              </a:ext>
            </a:extLst>
          </p:cNvPr>
          <p:cNvGrpSpPr/>
          <p:nvPr/>
        </p:nvGrpSpPr>
        <p:grpSpPr>
          <a:xfrm>
            <a:off x="4946908" y="1230329"/>
            <a:ext cx="2655991" cy="4536490"/>
            <a:chOff x="4792574" y="1451112"/>
            <a:chExt cx="2655991" cy="453649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1590661-3212-440F-B417-8AF2B37214D8}"/>
                </a:ext>
              </a:extLst>
            </p:cNvPr>
            <p:cNvSpPr/>
            <p:nvPr/>
          </p:nvSpPr>
          <p:spPr>
            <a:xfrm>
              <a:off x="4792574" y="4336355"/>
              <a:ext cx="2655991" cy="165124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E2734A1-F941-4C9C-9E6C-BFB3DDEE2345}"/>
                </a:ext>
              </a:extLst>
            </p:cNvPr>
            <p:cNvSpPr/>
            <p:nvPr/>
          </p:nvSpPr>
          <p:spPr>
            <a:xfrm>
              <a:off x="4792574" y="2685108"/>
              <a:ext cx="2655991" cy="1651247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>
              <a:extLst>
                <a:ext uri="{FF2B5EF4-FFF2-40B4-BE49-F238E27FC236}">
                  <a16:creationId xmlns:a16="http://schemas.microsoft.com/office/drawing/2014/main" id="{E8643A1E-4AE5-46C2-93B8-D803A9DA2F60}"/>
                </a:ext>
              </a:extLst>
            </p:cNvPr>
            <p:cNvSpPr/>
            <p:nvPr/>
          </p:nvSpPr>
          <p:spPr>
            <a:xfrm>
              <a:off x="4792574" y="1451112"/>
              <a:ext cx="2655991" cy="1233996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09FD795-CECD-4895-BA57-5D233687B229}"/>
              </a:ext>
            </a:extLst>
          </p:cNvPr>
          <p:cNvGrpSpPr/>
          <p:nvPr/>
        </p:nvGrpSpPr>
        <p:grpSpPr>
          <a:xfrm>
            <a:off x="7971153" y="2869606"/>
            <a:ext cx="2606852" cy="2885243"/>
            <a:chOff x="7816819" y="3090389"/>
            <a:chExt cx="2606852" cy="288524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DED8E0E-DABB-4609-88AD-484F84675D53}"/>
                </a:ext>
              </a:extLst>
            </p:cNvPr>
            <p:cNvSpPr/>
            <p:nvPr/>
          </p:nvSpPr>
          <p:spPr>
            <a:xfrm>
              <a:off x="7816819" y="4324385"/>
              <a:ext cx="2606852" cy="1651247"/>
            </a:xfrm>
            <a:prstGeom prst="rect">
              <a:avLst/>
            </a:prstGeom>
            <a:solidFill>
              <a:srgbClr val="FF505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Равнобедренный треугольник 8">
              <a:extLst>
                <a:ext uri="{FF2B5EF4-FFF2-40B4-BE49-F238E27FC236}">
                  <a16:creationId xmlns:a16="http://schemas.microsoft.com/office/drawing/2014/main" id="{6C82D9C4-7742-4A6C-B136-C8C11BF8518B}"/>
                </a:ext>
              </a:extLst>
            </p:cNvPr>
            <p:cNvSpPr/>
            <p:nvPr/>
          </p:nvSpPr>
          <p:spPr>
            <a:xfrm>
              <a:off x="7816819" y="3090389"/>
              <a:ext cx="2606852" cy="1233996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50A2A1F-776A-47A2-B1EF-14D335C84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631" y="278976"/>
            <a:ext cx="7678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Три склонения имён существительных</a:t>
            </a:r>
            <a:endParaRPr lang="ru-RU" alt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61B8878-5E50-4FDC-B674-D3FE0D1D1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975" y="1582757"/>
            <a:ext cx="1655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1-е склонение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A686290-D47F-489D-A9E2-85E9AD15F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091" y="1582758"/>
            <a:ext cx="1657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2-е склонение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0FB3A6A-2DCE-4762-BF4B-9BB2BCFAD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8826" y="3255883"/>
            <a:ext cx="16557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3-е склонение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3BFDA-3426-474D-A994-8D64FE22F5FA}"/>
              </a:ext>
            </a:extLst>
          </p:cNvPr>
          <p:cNvSpPr txBox="1"/>
          <p:nvPr/>
        </p:nvSpPr>
        <p:spPr>
          <a:xfrm>
            <a:off x="1922661" y="2667688"/>
            <a:ext cx="2578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Им. сущ. </a:t>
            </a: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ж. р.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окончаниями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-А, -Я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07C9D1-343F-43DA-9A5C-A19F998D05E8}"/>
              </a:ext>
            </a:extLst>
          </p:cNvPr>
          <p:cNvSpPr txBox="1"/>
          <p:nvPr/>
        </p:nvSpPr>
        <p:spPr>
          <a:xfrm>
            <a:off x="1971329" y="4341030"/>
            <a:ext cx="2537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Им. сущ. </a:t>
            </a: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м. р.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окончаниями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-А, -Я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3333676-A6AB-4A7E-BF38-537902A66360}"/>
              </a:ext>
            </a:extLst>
          </p:cNvPr>
          <p:cNvSpPr/>
          <p:nvPr/>
        </p:nvSpPr>
        <p:spPr>
          <a:xfrm>
            <a:off x="2744100" y="3447429"/>
            <a:ext cx="401638" cy="360363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B9A40E7-ED35-476A-A94F-B620655AA584}"/>
              </a:ext>
            </a:extLst>
          </p:cNvPr>
          <p:cNvSpPr/>
          <p:nvPr/>
        </p:nvSpPr>
        <p:spPr>
          <a:xfrm>
            <a:off x="3291453" y="3447429"/>
            <a:ext cx="433387" cy="3587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32F787D-7FB6-4E9A-89D6-742FBAA15645}"/>
              </a:ext>
            </a:extLst>
          </p:cNvPr>
          <p:cNvSpPr/>
          <p:nvPr/>
        </p:nvSpPr>
        <p:spPr>
          <a:xfrm>
            <a:off x="2769952" y="5121119"/>
            <a:ext cx="401638" cy="360363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CDD9CB4-F0E0-4024-B833-81D88F662B49}"/>
              </a:ext>
            </a:extLst>
          </p:cNvPr>
          <p:cNvSpPr/>
          <p:nvPr/>
        </p:nvSpPr>
        <p:spPr>
          <a:xfrm>
            <a:off x="3291453" y="5109147"/>
            <a:ext cx="433387" cy="3587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F4F2C50-3767-4C04-B9D0-8E98CD911586}"/>
              </a:ext>
            </a:extLst>
          </p:cNvPr>
          <p:cNvSpPr/>
          <p:nvPr/>
        </p:nvSpPr>
        <p:spPr>
          <a:xfrm>
            <a:off x="5467558" y="3280553"/>
            <a:ext cx="431800" cy="3587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7093BDB-F000-41A8-B762-8920ED76FB67}"/>
              </a:ext>
            </a:extLst>
          </p:cNvPr>
          <p:cNvSpPr/>
          <p:nvPr/>
        </p:nvSpPr>
        <p:spPr>
          <a:xfrm>
            <a:off x="6083508" y="3275790"/>
            <a:ext cx="431800" cy="360363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4C503EC-478D-4A57-B4BC-712DE7E2EBB8}"/>
              </a:ext>
            </a:extLst>
          </p:cNvPr>
          <p:cNvSpPr/>
          <p:nvPr/>
        </p:nvSpPr>
        <p:spPr>
          <a:xfrm>
            <a:off x="6728033" y="3267853"/>
            <a:ext cx="431800" cy="3587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793A52-30E8-40BC-A223-0C6E98353789}"/>
              </a:ext>
            </a:extLst>
          </p:cNvPr>
          <p:cNvSpPr txBox="1"/>
          <p:nvPr/>
        </p:nvSpPr>
        <p:spPr>
          <a:xfrm>
            <a:off x="4946908" y="4131623"/>
            <a:ext cx="26559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Им. сущ. </a:t>
            </a:r>
            <a:r>
              <a:rPr lang="ru-RU" alt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м.</a:t>
            </a:r>
            <a:r>
              <a:rPr lang="ru-RU" alt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р.</a:t>
            </a:r>
            <a:r>
              <a:rPr lang="ru-RU" alt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без        </a:t>
            </a:r>
          </a:p>
          <a:p>
            <a:pPr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(с нулевым окончанием)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1798110-4EDC-4BBC-AE55-7EB207F2B299}"/>
              </a:ext>
            </a:extLst>
          </p:cNvPr>
          <p:cNvSpPr/>
          <p:nvPr/>
        </p:nvSpPr>
        <p:spPr>
          <a:xfrm>
            <a:off x="6512133" y="4580833"/>
            <a:ext cx="431800" cy="36036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F7C0C6-DED4-43DB-9217-49DB8A752A14}"/>
              </a:ext>
            </a:extLst>
          </p:cNvPr>
          <p:cNvSpPr txBox="1"/>
          <p:nvPr/>
        </p:nvSpPr>
        <p:spPr>
          <a:xfrm>
            <a:off x="7971153" y="4065259"/>
            <a:ext cx="260685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Им. сущ. </a:t>
            </a:r>
            <a:r>
              <a:rPr lang="ru-RU" altLang="ru-RU" sz="22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ж. р.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 нулевым окончанием)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Ь конце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26A3C8F-6F38-42DE-8C61-C842FA72EF20}"/>
              </a:ext>
            </a:extLst>
          </p:cNvPr>
          <p:cNvSpPr/>
          <p:nvPr/>
        </p:nvSpPr>
        <p:spPr>
          <a:xfrm>
            <a:off x="9550471" y="4465734"/>
            <a:ext cx="433387" cy="3587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34CBCD-4641-444C-830D-5409CF60CA2C}"/>
              </a:ext>
            </a:extLst>
          </p:cNvPr>
          <p:cNvSpPr txBox="1"/>
          <p:nvPr/>
        </p:nvSpPr>
        <p:spPr>
          <a:xfrm>
            <a:off x="5180574" y="2880018"/>
            <a:ext cx="21395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Им. сущ. </a:t>
            </a: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ср.</a:t>
            </a:r>
            <a:r>
              <a:rPr lang="ru-RU" alt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alt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,  </a:t>
            </a:r>
            <a:r>
              <a:rPr lang="ru-RU" alt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 ,  </a:t>
            </a:r>
            <a:r>
              <a:rPr lang="ru-RU" alt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Ё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5F429ABF-5A20-44B3-87F8-BC057B5A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262" y="2996082"/>
            <a:ext cx="1605101" cy="230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841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>
            <a:extLst>
              <a:ext uri="{FF2B5EF4-FFF2-40B4-BE49-F238E27FC236}">
                <a16:creationId xmlns:a16="http://schemas.microsoft.com/office/drawing/2014/main" id="{6EFAE02C-6892-4EC3-873B-5EA72B847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607" y="1166842"/>
            <a:ext cx="996887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Предмет, явление, событие</a:t>
            </a:r>
          </a:p>
          <a:p>
            <a:pPr>
              <a:buFontTx/>
              <a:buAutoNum type="arabicPeriod"/>
            </a:pPr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Кто? Что?</a:t>
            </a:r>
          </a:p>
          <a:p>
            <a:pPr marL="0" indent="0"/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Постоянные:</a:t>
            </a:r>
          </a:p>
          <a:p>
            <a:pPr>
              <a:buFontTx/>
              <a:buAutoNum type="arabicPeriod"/>
            </a:pPr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Одушевлённые и неодушевлённые (не изменяется)</a:t>
            </a:r>
          </a:p>
          <a:p>
            <a:pPr>
              <a:buFontTx/>
              <a:buAutoNum type="arabicPeriod"/>
            </a:pPr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Род (не изменяется)</a:t>
            </a:r>
          </a:p>
          <a:p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5.Тип склонения (не изменяется)</a:t>
            </a:r>
          </a:p>
          <a:p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Изменяемые:</a:t>
            </a:r>
          </a:p>
          <a:p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6.Число (изменяется)</a:t>
            </a:r>
          </a:p>
          <a:p>
            <a:r>
              <a:rPr lang="ru-RU" altLang="ru-RU" sz="3200" b="1" i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</a:rPr>
              <a:t>7.Падеж (изменяется)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1EB7A3-1ABB-4D76-B4FD-EE82EF1E1CB4}"/>
              </a:ext>
            </a:extLst>
          </p:cNvPr>
          <p:cNvSpPr/>
          <p:nvPr/>
        </p:nvSpPr>
        <p:spPr>
          <a:xfrm>
            <a:off x="3177901" y="203996"/>
            <a:ext cx="47538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Имена существительные</a:t>
            </a:r>
          </a:p>
          <a:p>
            <a:pPr algn="ctr"/>
            <a:r>
              <a:rPr lang="ru-RU" sz="28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(грамматические признаки)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8B9516-6250-4606-9304-37F229170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 flipH="1">
            <a:off x="8080326" y="3342387"/>
            <a:ext cx="27300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F672CC3-AEE0-4A60-8D06-E0AEE57801FB}"/>
              </a:ext>
            </a:extLst>
          </p:cNvPr>
          <p:cNvSpPr txBox="1"/>
          <p:nvPr/>
        </p:nvSpPr>
        <p:spPr>
          <a:xfrm>
            <a:off x="4482344" y="807399"/>
            <a:ext cx="60976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норы добычи ждёт,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Притаившись, серый кот.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Мышь осталась без хвоста,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Вырываясь от кота.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теперь и за версту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приблизится к коту.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Крыса старая – и та,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Видя грозного кота,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Убежит в нору под дом,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не встретиться с котом.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 сидит и в темноте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Вспоминает о коте.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</a:t>
            </a:r>
            <a:endParaRPr lang="ru-RU" sz="2400" dirty="0">
              <a:ln>
                <a:solidFill>
                  <a:srgbClr val="141440"/>
                </a:solidFill>
              </a:ln>
              <a:solidFill>
                <a:srgbClr val="232369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0C853BD-8450-451A-A367-EC74BA2E9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>
            <a:off x="1076620" y="2159631"/>
            <a:ext cx="27300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7D5F7-B67C-4F17-B70F-7583946F6B8E}"/>
              </a:ext>
            </a:extLst>
          </p:cNvPr>
          <p:cNvSpPr txBox="1"/>
          <p:nvPr/>
        </p:nvSpPr>
        <p:spPr>
          <a:xfrm>
            <a:off x="392189" y="210947"/>
            <a:ext cx="11296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Послушайте</a:t>
            </a: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Приготовьтесь ответить на вопросы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7D091-AD00-47D2-A1E1-5064CA68B2B7}"/>
              </a:ext>
            </a:extLst>
          </p:cNvPr>
          <p:cNvSpPr txBox="1"/>
          <p:nvPr/>
        </p:nvSpPr>
        <p:spPr>
          <a:xfrm>
            <a:off x="3592175" y="5806723"/>
            <a:ext cx="6780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ком говорится в стихотворении?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C2583A8-B498-4D5B-A6C8-526FB0348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7705" r="25040" b="6360"/>
          <a:stretch/>
        </p:blipFill>
        <p:spPr bwMode="auto">
          <a:xfrm>
            <a:off x="9849529" y="3632319"/>
            <a:ext cx="1265851" cy="20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882" y="273332"/>
            <a:ext cx="11812249" cy="387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предложения. 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Плечо паренька оттягивала тяжёлая сумка.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Плечо паренька ныло под тяжестью огромной сумки.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Щука открыла зубастую пасть.</a:t>
            </a:r>
            <a:endParaRPr lang="en-US" sz="36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воды показалась зубастая пасть щуки.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244" y="4272959"/>
            <a:ext cx="11638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Подчеркните грамматическую основу в предложениях (главные члены), обозначьте, какими частями речи она обозначена. </a:t>
            </a:r>
          </a:p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именами существительными надпишите падеж.</a:t>
            </a:r>
          </a:p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Подчеркните второстепенные члены в предложениях. </a:t>
            </a:r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2180189D-AD84-47F9-9E14-9B70E3EC6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7705" r="25040" b="6360"/>
          <a:stretch/>
        </p:blipFill>
        <p:spPr bwMode="auto">
          <a:xfrm>
            <a:off x="8374233" y="4575797"/>
            <a:ext cx="1175005" cy="19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882" y="273332"/>
            <a:ext cx="11812249" cy="387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Проверьте! 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Плечо паренька оттягивала тяжёлая сумка.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Плечо паренька ныло под тяжестью огромной сумки.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Щука открыла зубастую пасть.</a:t>
            </a:r>
            <a:endParaRPr lang="en-US" sz="36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6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воды показалась зубастая пасть щуки.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6AC95F8-CE5E-4BC4-B7B7-E06017EE381B}"/>
              </a:ext>
            </a:extLst>
          </p:cNvPr>
          <p:cNvGrpSpPr/>
          <p:nvPr/>
        </p:nvGrpSpPr>
        <p:grpSpPr>
          <a:xfrm>
            <a:off x="2091314" y="4029682"/>
            <a:ext cx="2344015" cy="150635"/>
            <a:chOff x="5000628" y="5214950"/>
            <a:chExt cx="1500198" cy="144464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3B4D79DF-160B-4D36-A595-7391E3F942EF}"/>
                </a:ext>
              </a:extLst>
            </p:cNvPr>
            <p:cNvCxnSpPr/>
            <p:nvPr/>
          </p:nvCxnSpPr>
          <p:spPr>
            <a:xfrm>
              <a:off x="5000628" y="5357826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CF19740-F918-4D35-855A-1804AC6E3329}"/>
                </a:ext>
              </a:extLst>
            </p:cNvPr>
            <p:cNvCxnSpPr/>
            <p:nvPr/>
          </p:nvCxnSpPr>
          <p:spPr>
            <a:xfrm>
              <a:off x="5000628" y="5214950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6CF4FC7-8048-420B-B502-DE5D6886F100}"/>
              </a:ext>
            </a:extLst>
          </p:cNvPr>
          <p:cNvGrpSpPr/>
          <p:nvPr/>
        </p:nvGrpSpPr>
        <p:grpSpPr>
          <a:xfrm>
            <a:off x="3716275" y="1562007"/>
            <a:ext cx="2344016" cy="135361"/>
            <a:chOff x="5000628" y="5214950"/>
            <a:chExt cx="1500198" cy="144464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817001D6-8422-4751-8432-3938DC4C57B1}"/>
                </a:ext>
              </a:extLst>
            </p:cNvPr>
            <p:cNvCxnSpPr/>
            <p:nvPr/>
          </p:nvCxnSpPr>
          <p:spPr>
            <a:xfrm>
              <a:off x="5000628" y="5357826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B41F126E-2F15-4186-B1F5-3E7D233208F3}"/>
                </a:ext>
              </a:extLst>
            </p:cNvPr>
            <p:cNvCxnSpPr/>
            <p:nvPr/>
          </p:nvCxnSpPr>
          <p:spPr>
            <a:xfrm>
              <a:off x="5000628" y="5214950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1BC468C-A20C-4697-B8AB-BA90EC9F0644}"/>
              </a:ext>
            </a:extLst>
          </p:cNvPr>
          <p:cNvGrpSpPr/>
          <p:nvPr/>
        </p:nvGrpSpPr>
        <p:grpSpPr>
          <a:xfrm>
            <a:off x="3778651" y="2376928"/>
            <a:ext cx="1072419" cy="138933"/>
            <a:chOff x="5000628" y="5214950"/>
            <a:chExt cx="1500198" cy="144464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6BD9B39C-2583-4332-9420-71B99CFC917D}"/>
                </a:ext>
              </a:extLst>
            </p:cNvPr>
            <p:cNvCxnSpPr/>
            <p:nvPr/>
          </p:nvCxnSpPr>
          <p:spPr>
            <a:xfrm>
              <a:off x="5000628" y="5357826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A53A532C-C2A9-4428-BB17-2DE5D3CA1A28}"/>
                </a:ext>
              </a:extLst>
            </p:cNvPr>
            <p:cNvCxnSpPr/>
            <p:nvPr/>
          </p:nvCxnSpPr>
          <p:spPr>
            <a:xfrm>
              <a:off x="5000628" y="5214950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D5D4335-2995-4893-B3CE-0CCE2A342F23}"/>
              </a:ext>
            </a:extLst>
          </p:cNvPr>
          <p:cNvGrpSpPr/>
          <p:nvPr/>
        </p:nvGrpSpPr>
        <p:grpSpPr>
          <a:xfrm>
            <a:off x="1616853" y="3206502"/>
            <a:ext cx="1818425" cy="131785"/>
            <a:chOff x="5000628" y="5214950"/>
            <a:chExt cx="1500198" cy="144464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37C59A67-C5CE-4669-9910-D1CC2848CB0C}"/>
                </a:ext>
              </a:extLst>
            </p:cNvPr>
            <p:cNvCxnSpPr/>
            <p:nvPr/>
          </p:nvCxnSpPr>
          <p:spPr>
            <a:xfrm>
              <a:off x="5000628" y="5357826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CA3E40A5-73E8-4AC6-9FEA-DF89234784F5}"/>
                </a:ext>
              </a:extLst>
            </p:cNvPr>
            <p:cNvCxnSpPr/>
            <p:nvPr/>
          </p:nvCxnSpPr>
          <p:spPr>
            <a:xfrm>
              <a:off x="5000628" y="5214950"/>
              <a:ext cx="150019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2A7B034-D781-414E-8914-2AE047EA9E1F}"/>
              </a:ext>
            </a:extLst>
          </p:cNvPr>
          <p:cNvCxnSpPr>
            <a:cxnSpLocks/>
          </p:cNvCxnSpPr>
          <p:nvPr/>
        </p:nvCxnSpPr>
        <p:spPr>
          <a:xfrm>
            <a:off x="8045520" y="1562007"/>
            <a:ext cx="121775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F187EBF-6367-441C-A1E1-081F979FD5A6}"/>
              </a:ext>
            </a:extLst>
          </p:cNvPr>
          <p:cNvCxnSpPr>
            <a:cxnSpLocks/>
          </p:cNvCxnSpPr>
          <p:nvPr/>
        </p:nvCxnSpPr>
        <p:spPr>
          <a:xfrm>
            <a:off x="6406080" y="4029682"/>
            <a:ext cx="1177477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348052A-A89E-4D82-9001-1EADCE19A6E4}"/>
              </a:ext>
            </a:extLst>
          </p:cNvPr>
          <p:cNvCxnSpPr>
            <a:cxnSpLocks/>
          </p:cNvCxnSpPr>
          <p:nvPr/>
        </p:nvCxnSpPr>
        <p:spPr>
          <a:xfrm>
            <a:off x="266109" y="2389746"/>
            <a:ext cx="1270795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7E3F9C9-D8E1-4202-B0EA-D220B3E72BFA}"/>
              </a:ext>
            </a:extLst>
          </p:cNvPr>
          <p:cNvCxnSpPr>
            <a:cxnSpLocks/>
          </p:cNvCxnSpPr>
          <p:nvPr/>
        </p:nvCxnSpPr>
        <p:spPr>
          <a:xfrm>
            <a:off x="266109" y="3210573"/>
            <a:ext cx="1270795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06D6D80-69EC-4D8F-A8CC-67B7BB3FA378}"/>
              </a:ext>
            </a:extLst>
          </p:cNvPr>
          <p:cNvCxnSpPr>
            <a:cxnSpLocks/>
          </p:cNvCxnSpPr>
          <p:nvPr/>
        </p:nvCxnSpPr>
        <p:spPr>
          <a:xfrm>
            <a:off x="239953" y="1562007"/>
            <a:ext cx="1350744" cy="0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88FEA72-0657-4214-9332-4AB6EB7BDA2B}"/>
              </a:ext>
            </a:extLst>
          </p:cNvPr>
          <p:cNvCxnSpPr>
            <a:cxnSpLocks/>
          </p:cNvCxnSpPr>
          <p:nvPr/>
        </p:nvCxnSpPr>
        <p:spPr>
          <a:xfrm>
            <a:off x="4914439" y="2389746"/>
            <a:ext cx="2941809" cy="0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олилиния 35">
            <a:extLst>
              <a:ext uri="{FF2B5EF4-FFF2-40B4-BE49-F238E27FC236}">
                <a16:creationId xmlns:a16="http://schemas.microsoft.com/office/drawing/2014/main" id="{788D7142-AB44-4F3D-B466-DCC9AB475367}"/>
              </a:ext>
            </a:extLst>
          </p:cNvPr>
          <p:cNvSpPr/>
          <p:nvPr/>
        </p:nvSpPr>
        <p:spPr>
          <a:xfrm>
            <a:off x="6189862" y="1562007"/>
            <a:ext cx="1726086" cy="111846"/>
          </a:xfrm>
          <a:custGeom>
            <a:avLst/>
            <a:gdLst>
              <a:gd name="connsiteX0" fmla="*/ 0 w 2369712"/>
              <a:gd name="connsiteY0" fmla="*/ 321993 h 334883"/>
              <a:gd name="connsiteX1" fmla="*/ 193183 w 2369712"/>
              <a:gd name="connsiteY1" fmla="*/ 12900 h 334883"/>
              <a:gd name="connsiteX2" fmla="*/ 360608 w 2369712"/>
              <a:gd name="connsiteY2" fmla="*/ 334872 h 334883"/>
              <a:gd name="connsiteX3" fmla="*/ 553791 w 2369712"/>
              <a:gd name="connsiteY3" fmla="*/ 12900 h 334883"/>
              <a:gd name="connsiteX4" fmla="*/ 721217 w 2369712"/>
              <a:gd name="connsiteY4" fmla="*/ 334872 h 334883"/>
              <a:gd name="connsiteX5" fmla="*/ 888642 w 2369712"/>
              <a:gd name="connsiteY5" fmla="*/ 25779 h 334883"/>
              <a:gd name="connsiteX6" fmla="*/ 1056067 w 2369712"/>
              <a:gd name="connsiteY6" fmla="*/ 321993 h 334883"/>
              <a:gd name="connsiteX7" fmla="*/ 1210614 w 2369712"/>
              <a:gd name="connsiteY7" fmla="*/ 12900 h 334883"/>
              <a:gd name="connsiteX8" fmla="*/ 1390918 w 2369712"/>
              <a:gd name="connsiteY8" fmla="*/ 334872 h 334883"/>
              <a:gd name="connsiteX9" fmla="*/ 1532586 w 2369712"/>
              <a:gd name="connsiteY9" fmla="*/ 12900 h 334883"/>
              <a:gd name="connsiteX10" fmla="*/ 1725769 w 2369712"/>
              <a:gd name="connsiteY10" fmla="*/ 321993 h 334883"/>
              <a:gd name="connsiteX11" fmla="*/ 1854557 w 2369712"/>
              <a:gd name="connsiteY11" fmla="*/ 12900 h 334883"/>
              <a:gd name="connsiteX12" fmla="*/ 2034862 w 2369712"/>
              <a:gd name="connsiteY12" fmla="*/ 321993 h 334883"/>
              <a:gd name="connsiteX13" fmla="*/ 2176529 w 2369712"/>
              <a:gd name="connsiteY13" fmla="*/ 21 h 334883"/>
              <a:gd name="connsiteX14" fmla="*/ 2369712 w 2369712"/>
              <a:gd name="connsiteY14" fmla="*/ 309114 h 33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9712" h="334883">
                <a:moveTo>
                  <a:pt x="0" y="321993"/>
                </a:moveTo>
                <a:cubicBezTo>
                  <a:pt x="66541" y="166373"/>
                  <a:pt x="133082" y="10753"/>
                  <a:pt x="193183" y="12900"/>
                </a:cubicBezTo>
                <a:cubicBezTo>
                  <a:pt x="253284" y="15047"/>
                  <a:pt x="300507" y="334872"/>
                  <a:pt x="360608" y="334872"/>
                </a:cubicBezTo>
                <a:cubicBezTo>
                  <a:pt x="420709" y="334872"/>
                  <a:pt x="493690" y="12900"/>
                  <a:pt x="553791" y="12900"/>
                </a:cubicBezTo>
                <a:cubicBezTo>
                  <a:pt x="613892" y="12900"/>
                  <a:pt x="665409" y="332726"/>
                  <a:pt x="721217" y="334872"/>
                </a:cubicBezTo>
                <a:cubicBezTo>
                  <a:pt x="777025" y="337018"/>
                  <a:pt x="832834" y="27925"/>
                  <a:pt x="888642" y="25779"/>
                </a:cubicBezTo>
                <a:cubicBezTo>
                  <a:pt x="944450" y="23633"/>
                  <a:pt x="1002405" y="324139"/>
                  <a:pt x="1056067" y="321993"/>
                </a:cubicBezTo>
                <a:cubicBezTo>
                  <a:pt x="1109729" y="319847"/>
                  <a:pt x="1154806" y="10754"/>
                  <a:pt x="1210614" y="12900"/>
                </a:cubicBezTo>
                <a:cubicBezTo>
                  <a:pt x="1266422" y="15046"/>
                  <a:pt x="1337256" y="334872"/>
                  <a:pt x="1390918" y="334872"/>
                </a:cubicBezTo>
                <a:cubicBezTo>
                  <a:pt x="1444580" y="334872"/>
                  <a:pt x="1476778" y="15046"/>
                  <a:pt x="1532586" y="12900"/>
                </a:cubicBezTo>
                <a:cubicBezTo>
                  <a:pt x="1588394" y="10754"/>
                  <a:pt x="1672107" y="321993"/>
                  <a:pt x="1725769" y="321993"/>
                </a:cubicBezTo>
                <a:cubicBezTo>
                  <a:pt x="1779431" y="321993"/>
                  <a:pt x="1803042" y="12900"/>
                  <a:pt x="1854557" y="12900"/>
                </a:cubicBezTo>
                <a:cubicBezTo>
                  <a:pt x="1906072" y="12900"/>
                  <a:pt x="1981200" y="324139"/>
                  <a:pt x="2034862" y="321993"/>
                </a:cubicBezTo>
                <a:cubicBezTo>
                  <a:pt x="2088524" y="319847"/>
                  <a:pt x="2120721" y="2167"/>
                  <a:pt x="2176529" y="21"/>
                </a:cubicBezTo>
                <a:cubicBezTo>
                  <a:pt x="2232337" y="-2125"/>
                  <a:pt x="2301024" y="153494"/>
                  <a:pt x="2369712" y="309114"/>
                </a:cubicBez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0CB90D6-7A56-445C-839E-D2E96D05DF91}"/>
              </a:ext>
            </a:extLst>
          </p:cNvPr>
          <p:cNvCxnSpPr>
            <a:cxnSpLocks/>
          </p:cNvCxnSpPr>
          <p:nvPr/>
        </p:nvCxnSpPr>
        <p:spPr>
          <a:xfrm>
            <a:off x="1710550" y="1562007"/>
            <a:ext cx="1907294" cy="0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ABEF1B1-47C5-4A11-BCAE-34539C09C159}"/>
              </a:ext>
            </a:extLst>
          </p:cNvPr>
          <p:cNvSpPr txBox="1"/>
          <p:nvPr/>
        </p:nvSpPr>
        <p:spPr>
          <a:xfrm>
            <a:off x="575508" y="899329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CB32E2-67B5-441A-A915-5C01D482880C}"/>
              </a:ext>
            </a:extLst>
          </p:cNvPr>
          <p:cNvSpPr txBox="1"/>
          <p:nvPr/>
        </p:nvSpPr>
        <p:spPr>
          <a:xfrm>
            <a:off x="4858483" y="899329"/>
            <a:ext cx="47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C5814A-8C1B-41DB-A7DE-C00787369E38}"/>
              </a:ext>
            </a:extLst>
          </p:cNvPr>
          <p:cNvSpPr txBox="1"/>
          <p:nvPr/>
        </p:nvSpPr>
        <p:spPr>
          <a:xfrm>
            <a:off x="6376262" y="899329"/>
            <a:ext cx="77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B3028E-D7CA-4CC9-AA48-856568643D49}"/>
              </a:ext>
            </a:extLst>
          </p:cNvPr>
          <p:cNvSpPr txBox="1"/>
          <p:nvPr/>
        </p:nvSpPr>
        <p:spPr>
          <a:xfrm>
            <a:off x="1838999" y="945940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5D9336-D35E-490D-89C2-33746057E31F}"/>
              </a:ext>
            </a:extLst>
          </p:cNvPr>
          <p:cNvSpPr txBox="1"/>
          <p:nvPr/>
        </p:nvSpPr>
        <p:spPr>
          <a:xfrm>
            <a:off x="7981613" y="918355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AC5DEDA-4C9C-4751-9790-540DCA2BF9A4}"/>
              </a:ext>
            </a:extLst>
          </p:cNvPr>
          <p:cNvCxnSpPr>
            <a:cxnSpLocks/>
          </p:cNvCxnSpPr>
          <p:nvPr/>
        </p:nvCxnSpPr>
        <p:spPr>
          <a:xfrm>
            <a:off x="1695051" y="2389746"/>
            <a:ext cx="1948949" cy="0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олилиния 35">
            <a:extLst>
              <a:ext uri="{FF2B5EF4-FFF2-40B4-BE49-F238E27FC236}">
                <a16:creationId xmlns:a16="http://schemas.microsoft.com/office/drawing/2014/main" id="{90C86333-E7C6-40C9-9712-D415E3671E28}"/>
              </a:ext>
            </a:extLst>
          </p:cNvPr>
          <p:cNvSpPr/>
          <p:nvPr/>
        </p:nvSpPr>
        <p:spPr>
          <a:xfrm>
            <a:off x="8018542" y="2362185"/>
            <a:ext cx="1925368" cy="124759"/>
          </a:xfrm>
          <a:custGeom>
            <a:avLst/>
            <a:gdLst>
              <a:gd name="connsiteX0" fmla="*/ 0 w 2369712"/>
              <a:gd name="connsiteY0" fmla="*/ 321993 h 334883"/>
              <a:gd name="connsiteX1" fmla="*/ 193183 w 2369712"/>
              <a:gd name="connsiteY1" fmla="*/ 12900 h 334883"/>
              <a:gd name="connsiteX2" fmla="*/ 360608 w 2369712"/>
              <a:gd name="connsiteY2" fmla="*/ 334872 h 334883"/>
              <a:gd name="connsiteX3" fmla="*/ 553791 w 2369712"/>
              <a:gd name="connsiteY3" fmla="*/ 12900 h 334883"/>
              <a:gd name="connsiteX4" fmla="*/ 721217 w 2369712"/>
              <a:gd name="connsiteY4" fmla="*/ 334872 h 334883"/>
              <a:gd name="connsiteX5" fmla="*/ 888642 w 2369712"/>
              <a:gd name="connsiteY5" fmla="*/ 25779 h 334883"/>
              <a:gd name="connsiteX6" fmla="*/ 1056067 w 2369712"/>
              <a:gd name="connsiteY6" fmla="*/ 321993 h 334883"/>
              <a:gd name="connsiteX7" fmla="*/ 1210614 w 2369712"/>
              <a:gd name="connsiteY7" fmla="*/ 12900 h 334883"/>
              <a:gd name="connsiteX8" fmla="*/ 1390918 w 2369712"/>
              <a:gd name="connsiteY8" fmla="*/ 334872 h 334883"/>
              <a:gd name="connsiteX9" fmla="*/ 1532586 w 2369712"/>
              <a:gd name="connsiteY9" fmla="*/ 12900 h 334883"/>
              <a:gd name="connsiteX10" fmla="*/ 1725769 w 2369712"/>
              <a:gd name="connsiteY10" fmla="*/ 321993 h 334883"/>
              <a:gd name="connsiteX11" fmla="*/ 1854557 w 2369712"/>
              <a:gd name="connsiteY11" fmla="*/ 12900 h 334883"/>
              <a:gd name="connsiteX12" fmla="*/ 2034862 w 2369712"/>
              <a:gd name="connsiteY12" fmla="*/ 321993 h 334883"/>
              <a:gd name="connsiteX13" fmla="*/ 2176529 w 2369712"/>
              <a:gd name="connsiteY13" fmla="*/ 21 h 334883"/>
              <a:gd name="connsiteX14" fmla="*/ 2369712 w 2369712"/>
              <a:gd name="connsiteY14" fmla="*/ 309114 h 33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9712" h="334883">
                <a:moveTo>
                  <a:pt x="0" y="321993"/>
                </a:moveTo>
                <a:cubicBezTo>
                  <a:pt x="66541" y="166373"/>
                  <a:pt x="133082" y="10753"/>
                  <a:pt x="193183" y="12900"/>
                </a:cubicBezTo>
                <a:cubicBezTo>
                  <a:pt x="253284" y="15047"/>
                  <a:pt x="300507" y="334872"/>
                  <a:pt x="360608" y="334872"/>
                </a:cubicBezTo>
                <a:cubicBezTo>
                  <a:pt x="420709" y="334872"/>
                  <a:pt x="493690" y="12900"/>
                  <a:pt x="553791" y="12900"/>
                </a:cubicBezTo>
                <a:cubicBezTo>
                  <a:pt x="613892" y="12900"/>
                  <a:pt x="665409" y="332726"/>
                  <a:pt x="721217" y="334872"/>
                </a:cubicBezTo>
                <a:cubicBezTo>
                  <a:pt x="777025" y="337018"/>
                  <a:pt x="832834" y="27925"/>
                  <a:pt x="888642" y="25779"/>
                </a:cubicBezTo>
                <a:cubicBezTo>
                  <a:pt x="944450" y="23633"/>
                  <a:pt x="1002405" y="324139"/>
                  <a:pt x="1056067" y="321993"/>
                </a:cubicBezTo>
                <a:cubicBezTo>
                  <a:pt x="1109729" y="319847"/>
                  <a:pt x="1154806" y="10754"/>
                  <a:pt x="1210614" y="12900"/>
                </a:cubicBezTo>
                <a:cubicBezTo>
                  <a:pt x="1266422" y="15046"/>
                  <a:pt x="1337256" y="334872"/>
                  <a:pt x="1390918" y="334872"/>
                </a:cubicBezTo>
                <a:cubicBezTo>
                  <a:pt x="1444580" y="334872"/>
                  <a:pt x="1476778" y="15046"/>
                  <a:pt x="1532586" y="12900"/>
                </a:cubicBezTo>
                <a:cubicBezTo>
                  <a:pt x="1588394" y="10754"/>
                  <a:pt x="1672107" y="321993"/>
                  <a:pt x="1725769" y="321993"/>
                </a:cubicBezTo>
                <a:cubicBezTo>
                  <a:pt x="1779431" y="321993"/>
                  <a:pt x="1803042" y="12900"/>
                  <a:pt x="1854557" y="12900"/>
                </a:cubicBezTo>
                <a:cubicBezTo>
                  <a:pt x="1906072" y="12900"/>
                  <a:pt x="1981200" y="324139"/>
                  <a:pt x="2034862" y="321993"/>
                </a:cubicBezTo>
                <a:cubicBezTo>
                  <a:pt x="2088524" y="319847"/>
                  <a:pt x="2120721" y="2167"/>
                  <a:pt x="2176529" y="21"/>
                </a:cubicBezTo>
                <a:cubicBezTo>
                  <a:pt x="2232337" y="-2125"/>
                  <a:pt x="2301024" y="153494"/>
                  <a:pt x="2369712" y="309114"/>
                </a:cubicBez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734531C8-2C0F-45A1-84CA-48F9916EFACC}"/>
              </a:ext>
            </a:extLst>
          </p:cNvPr>
          <p:cNvCxnSpPr>
            <a:cxnSpLocks/>
          </p:cNvCxnSpPr>
          <p:nvPr/>
        </p:nvCxnSpPr>
        <p:spPr>
          <a:xfrm>
            <a:off x="10055757" y="2481810"/>
            <a:ext cx="1340764" cy="0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8B41E89-C17F-4F38-8493-7920F7AFC5A2}"/>
              </a:ext>
            </a:extLst>
          </p:cNvPr>
          <p:cNvSpPr txBox="1"/>
          <p:nvPr/>
        </p:nvSpPr>
        <p:spPr>
          <a:xfrm>
            <a:off x="551449" y="1757024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8FCE3-AB66-4C0A-A05F-4A21FC23BC48}"/>
              </a:ext>
            </a:extLst>
          </p:cNvPr>
          <p:cNvSpPr txBox="1"/>
          <p:nvPr/>
        </p:nvSpPr>
        <p:spPr>
          <a:xfrm>
            <a:off x="1891748" y="1768325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0F1C6B6-0E45-4CEA-A48C-A8F28A75A0B0}"/>
              </a:ext>
            </a:extLst>
          </p:cNvPr>
          <p:cNvSpPr txBox="1"/>
          <p:nvPr/>
        </p:nvSpPr>
        <p:spPr>
          <a:xfrm>
            <a:off x="5916750" y="1773456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1295E3-AB75-431C-8BE1-7E8F326CECEE}"/>
              </a:ext>
            </a:extLst>
          </p:cNvPr>
          <p:cNvSpPr txBox="1"/>
          <p:nvPr/>
        </p:nvSpPr>
        <p:spPr>
          <a:xfrm>
            <a:off x="9975966" y="1757024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BC12E9-78BC-4C6A-ACCE-B12FC5078B50}"/>
              </a:ext>
            </a:extLst>
          </p:cNvPr>
          <p:cNvSpPr txBox="1"/>
          <p:nvPr/>
        </p:nvSpPr>
        <p:spPr>
          <a:xfrm>
            <a:off x="5026032" y="1768860"/>
            <a:ext cx="50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8A757F-54DE-4FD0-A878-973B90F68328}"/>
              </a:ext>
            </a:extLst>
          </p:cNvPr>
          <p:cNvSpPr txBox="1"/>
          <p:nvPr/>
        </p:nvSpPr>
        <p:spPr>
          <a:xfrm>
            <a:off x="4035800" y="1757024"/>
            <a:ext cx="47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0E4548-D532-49A2-85E9-0A0A4B977E07}"/>
              </a:ext>
            </a:extLst>
          </p:cNvPr>
          <p:cNvSpPr txBox="1"/>
          <p:nvPr/>
        </p:nvSpPr>
        <p:spPr>
          <a:xfrm>
            <a:off x="8495513" y="1765695"/>
            <a:ext cx="77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прил. </a:t>
            </a:r>
          </a:p>
        </p:txBody>
      </p:sp>
      <p:sp>
        <p:nvSpPr>
          <p:cNvPr id="55" name="Полилиния 35">
            <a:extLst>
              <a:ext uri="{FF2B5EF4-FFF2-40B4-BE49-F238E27FC236}">
                <a16:creationId xmlns:a16="http://schemas.microsoft.com/office/drawing/2014/main" id="{98FAC6EC-D843-404F-A3E3-5F20A792FFDC}"/>
              </a:ext>
            </a:extLst>
          </p:cNvPr>
          <p:cNvSpPr/>
          <p:nvPr/>
        </p:nvSpPr>
        <p:spPr>
          <a:xfrm>
            <a:off x="3550994" y="3179002"/>
            <a:ext cx="1785541" cy="102570"/>
          </a:xfrm>
          <a:custGeom>
            <a:avLst/>
            <a:gdLst>
              <a:gd name="connsiteX0" fmla="*/ 0 w 2369712"/>
              <a:gd name="connsiteY0" fmla="*/ 321993 h 334883"/>
              <a:gd name="connsiteX1" fmla="*/ 193183 w 2369712"/>
              <a:gd name="connsiteY1" fmla="*/ 12900 h 334883"/>
              <a:gd name="connsiteX2" fmla="*/ 360608 w 2369712"/>
              <a:gd name="connsiteY2" fmla="*/ 334872 h 334883"/>
              <a:gd name="connsiteX3" fmla="*/ 553791 w 2369712"/>
              <a:gd name="connsiteY3" fmla="*/ 12900 h 334883"/>
              <a:gd name="connsiteX4" fmla="*/ 721217 w 2369712"/>
              <a:gd name="connsiteY4" fmla="*/ 334872 h 334883"/>
              <a:gd name="connsiteX5" fmla="*/ 888642 w 2369712"/>
              <a:gd name="connsiteY5" fmla="*/ 25779 h 334883"/>
              <a:gd name="connsiteX6" fmla="*/ 1056067 w 2369712"/>
              <a:gd name="connsiteY6" fmla="*/ 321993 h 334883"/>
              <a:gd name="connsiteX7" fmla="*/ 1210614 w 2369712"/>
              <a:gd name="connsiteY7" fmla="*/ 12900 h 334883"/>
              <a:gd name="connsiteX8" fmla="*/ 1390918 w 2369712"/>
              <a:gd name="connsiteY8" fmla="*/ 334872 h 334883"/>
              <a:gd name="connsiteX9" fmla="*/ 1532586 w 2369712"/>
              <a:gd name="connsiteY9" fmla="*/ 12900 h 334883"/>
              <a:gd name="connsiteX10" fmla="*/ 1725769 w 2369712"/>
              <a:gd name="connsiteY10" fmla="*/ 321993 h 334883"/>
              <a:gd name="connsiteX11" fmla="*/ 1854557 w 2369712"/>
              <a:gd name="connsiteY11" fmla="*/ 12900 h 334883"/>
              <a:gd name="connsiteX12" fmla="*/ 2034862 w 2369712"/>
              <a:gd name="connsiteY12" fmla="*/ 321993 h 334883"/>
              <a:gd name="connsiteX13" fmla="*/ 2176529 w 2369712"/>
              <a:gd name="connsiteY13" fmla="*/ 21 h 334883"/>
              <a:gd name="connsiteX14" fmla="*/ 2369712 w 2369712"/>
              <a:gd name="connsiteY14" fmla="*/ 309114 h 33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9712" h="334883">
                <a:moveTo>
                  <a:pt x="0" y="321993"/>
                </a:moveTo>
                <a:cubicBezTo>
                  <a:pt x="66541" y="166373"/>
                  <a:pt x="133082" y="10753"/>
                  <a:pt x="193183" y="12900"/>
                </a:cubicBezTo>
                <a:cubicBezTo>
                  <a:pt x="253284" y="15047"/>
                  <a:pt x="300507" y="334872"/>
                  <a:pt x="360608" y="334872"/>
                </a:cubicBezTo>
                <a:cubicBezTo>
                  <a:pt x="420709" y="334872"/>
                  <a:pt x="493690" y="12900"/>
                  <a:pt x="553791" y="12900"/>
                </a:cubicBezTo>
                <a:cubicBezTo>
                  <a:pt x="613892" y="12900"/>
                  <a:pt x="665409" y="332726"/>
                  <a:pt x="721217" y="334872"/>
                </a:cubicBezTo>
                <a:cubicBezTo>
                  <a:pt x="777025" y="337018"/>
                  <a:pt x="832834" y="27925"/>
                  <a:pt x="888642" y="25779"/>
                </a:cubicBezTo>
                <a:cubicBezTo>
                  <a:pt x="944450" y="23633"/>
                  <a:pt x="1002405" y="324139"/>
                  <a:pt x="1056067" y="321993"/>
                </a:cubicBezTo>
                <a:cubicBezTo>
                  <a:pt x="1109729" y="319847"/>
                  <a:pt x="1154806" y="10754"/>
                  <a:pt x="1210614" y="12900"/>
                </a:cubicBezTo>
                <a:cubicBezTo>
                  <a:pt x="1266422" y="15046"/>
                  <a:pt x="1337256" y="334872"/>
                  <a:pt x="1390918" y="334872"/>
                </a:cubicBezTo>
                <a:cubicBezTo>
                  <a:pt x="1444580" y="334872"/>
                  <a:pt x="1476778" y="15046"/>
                  <a:pt x="1532586" y="12900"/>
                </a:cubicBezTo>
                <a:cubicBezTo>
                  <a:pt x="1588394" y="10754"/>
                  <a:pt x="1672107" y="321993"/>
                  <a:pt x="1725769" y="321993"/>
                </a:cubicBezTo>
                <a:cubicBezTo>
                  <a:pt x="1779431" y="321993"/>
                  <a:pt x="1803042" y="12900"/>
                  <a:pt x="1854557" y="12900"/>
                </a:cubicBezTo>
                <a:cubicBezTo>
                  <a:pt x="1906072" y="12900"/>
                  <a:pt x="1981200" y="324139"/>
                  <a:pt x="2034862" y="321993"/>
                </a:cubicBezTo>
                <a:cubicBezTo>
                  <a:pt x="2088524" y="319847"/>
                  <a:pt x="2120721" y="2167"/>
                  <a:pt x="2176529" y="21"/>
                </a:cubicBezTo>
                <a:cubicBezTo>
                  <a:pt x="2232337" y="-2125"/>
                  <a:pt x="2301024" y="153494"/>
                  <a:pt x="2369712" y="309114"/>
                </a:cubicBez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35">
            <a:extLst>
              <a:ext uri="{FF2B5EF4-FFF2-40B4-BE49-F238E27FC236}">
                <a16:creationId xmlns:a16="http://schemas.microsoft.com/office/drawing/2014/main" id="{B9F1FAC5-91EA-43BE-A633-858E39A802F0}"/>
              </a:ext>
            </a:extLst>
          </p:cNvPr>
          <p:cNvSpPr/>
          <p:nvPr/>
        </p:nvSpPr>
        <p:spPr>
          <a:xfrm>
            <a:off x="4557661" y="3993598"/>
            <a:ext cx="1726086" cy="111846"/>
          </a:xfrm>
          <a:custGeom>
            <a:avLst/>
            <a:gdLst>
              <a:gd name="connsiteX0" fmla="*/ 0 w 2369712"/>
              <a:gd name="connsiteY0" fmla="*/ 321993 h 334883"/>
              <a:gd name="connsiteX1" fmla="*/ 193183 w 2369712"/>
              <a:gd name="connsiteY1" fmla="*/ 12900 h 334883"/>
              <a:gd name="connsiteX2" fmla="*/ 360608 w 2369712"/>
              <a:gd name="connsiteY2" fmla="*/ 334872 h 334883"/>
              <a:gd name="connsiteX3" fmla="*/ 553791 w 2369712"/>
              <a:gd name="connsiteY3" fmla="*/ 12900 h 334883"/>
              <a:gd name="connsiteX4" fmla="*/ 721217 w 2369712"/>
              <a:gd name="connsiteY4" fmla="*/ 334872 h 334883"/>
              <a:gd name="connsiteX5" fmla="*/ 888642 w 2369712"/>
              <a:gd name="connsiteY5" fmla="*/ 25779 h 334883"/>
              <a:gd name="connsiteX6" fmla="*/ 1056067 w 2369712"/>
              <a:gd name="connsiteY6" fmla="*/ 321993 h 334883"/>
              <a:gd name="connsiteX7" fmla="*/ 1210614 w 2369712"/>
              <a:gd name="connsiteY7" fmla="*/ 12900 h 334883"/>
              <a:gd name="connsiteX8" fmla="*/ 1390918 w 2369712"/>
              <a:gd name="connsiteY8" fmla="*/ 334872 h 334883"/>
              <a:gd name="connsiteX9" fmla="*/ 1532586 w 2369712"/>
              <a:gd name="connsiteY9" fmla="*/ 12900 h 334883"/>
              <a:gd name="connsiteX10" fmla="*/ 1725769 w 2369712"/>
              <a:gd name="connsiteY10" fmla="*/ 321993 h 334883"/>
              <a:gd name="connsiteX11" fmla="*/ 1854557 w 2369712"/>
              <a:gd name="connsiteY11" fmla="*/ 12900 h 334883"/>
              <a:gd name="connsiteX12" fmla="*/ 2034862 w 2369712"/>
              <a:gd name="connsiteY12" fmla="*/ 321993 h 334883"/>
              <a:gd name="connsiteX13" fmla="*/ 2176529 w 2369712"/>
              <a:gd name="connsiteY13" fmla="*/ 21 h 334883"/>
              <a:gd name="connsiteX14" fmla="*/ 2369712 w 2369712"/>
              <a:gd name="connsiteY14" fmla="*/ 309114 h 33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9712" h="334883">
                <a:moveTo>
                  <a:pt x="0" y="321993"/>
                </a:moveTo>
                <a:cubicBezTo>
                  <a:pt x="66541" y="166373"/>
                  <a:pt x="133082" y="10753"/>
                  <a:pt x="193183" y="12900"/>
                </a:cubicBezTo>
                <a:cubicBezTo>
                  <a:pt x="253284" y="15047"/>
                  <a:pt x="300507" y="334872"/>
                  <a:pt x="360608" y="334872"/>
                </a:cubicBezTo>
                <a:cubicBezTo>
                  <a:pt x="420709" y="334872"/>
                  <a:pt x="493690" y="12900"/>
                  <a:pt x="553791" y="12900"/>
                </a:cubicBezTo>
                <a:cubicBezTo>
                  <a:pt x="613892" y="12900"/>
                  <a:pt x="665409" y="332726"/>
                  <a:pt x="721217" y="334872"/>
                </a:cubicBezTo>
                <a:cubicBezTo>
                  <a:pt x="777025" y="337018"/>
                  <a:pt x="832834" y="27925"/>
                  <a:pt x="888642" y="25779"/>
                </a:cubicBezTo>
                <a:cubicBezTo>
                  <a:pt x="944450" y="23633"/>
                  <a:pt x="1002405" y="324139"/>
                  <a:pt x="1056067" y="321993"/>
                </a:cubicBezTo>
                <a:cubicBezTo>
                  <a:pt x="1109729" y="319847"/>
                  <a:pt x="1154806" y="10754"/>
                  <a:pt x="1210614" y="12900"/>
                </a:cubicBezTo>
                <a:cubicBezTo>
                  <a:pt x="1266422" y="15046"/>
                  <a:pt x="1337256" y="334872"/>
                  <a:pt x="1390918" y="334872"/>
                </a:cubicBezTo>
                <a:cubicBezTo>
                  <a:pt x="1444580" y="334872"/>
                  <a:pt x="1476778" y="15046"/>
                  <a:pt x="1532586" y="12900"/>
                </a:cubicBezTo>
                <a:cubicBezTo>
                  <a:pt x="1588394" y="10754"/>
                  <a:pt x="1672107" y="321993"/>
                  <a:pt x="1725769" y="321993"/>
                </a:cubicBezTo>
                <a:cubicBezTo>
                  <a:pt x="1779431" y="321993"/>
                  <a:pt x="1803042" y="12900"/>
                  <a:pt x="1854557" y="12900"/>
                </a:cubicBezTo>
                <a:cubicBezTo>
                  <a:pt x="1906072" y="12900"/>
                  <a:pt x="1981200" y="324139"/>
                  <a:pt x="2034862" y="321993"/>
                </a:cubicBezTo>
                <a:cubicBezTo>
                  <a:pt x="2088524" y="319847"/>
                  <a:pt x="2120721" y="2167"/>
                  <a:pt x="2176529" y="21"/>
                </a:cubicBezTo>
                <a:cubicBezTo>
                  <a:pt x="2232337" y="-2125"/>
                  <a:pt x="2301024" y="153494"/>
                  <a:pt x="2369712" y="309114"/>
                </a:cubicBez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76B73EFF-860F-4AC1-BFE2-83E7D3FE1AF6}"/>
              </a:ext>
            </a:extLst>
          </p:cNvPr>
          <p:cNvCxnSpPr>
            <a:cxnSpLocks/>
          </p:cNvCxnSpPr>
          <p:nvPr/>
        </p:nvCxnSpPr>
        <p:spPr>
          <a:xfrm flipV="1">
            <a:off x="5469703" y="3206502"/>
            <a:ext cx="1336687" cy="23786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B2B7C416-97E1-4048-92E9-01C7545FA3CF}"/>
              </a:ext>
            </a:extLst>
          </p:cNvPr>
          <p:cNvCxnSpPr>
            <a:cxnSpLocks/>
          </p:cNvCxnSpPr>
          <p:nvPr/>
        </p:nvCxnSpPr>
        <p:spPr>
          <a:xfrm flipV="1">
            <a:off x="7705890" y="4014276"/>
            <a:ext cx="1336687" cy="23786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79C9FE24-6F85-4856-8AA6-46000ACC67A2}"/>
              </a:ext>
            </a:extLst>
          </p:cNvPr>
          <p:cNvCxnSpPr>
            <a:cxnSpLocks/>
          </p:cNvCxnSpPr>
          <p:nvPr/>
        </p:nvCxnSpPr>
        <p:spPr>
          <a:xfrm>
            <a:off x="254010" y="4073377"/>
            <a:ext cx="1743755" cy="0"/>
          </a:xfrm>
          <a:prstGeom prst="line">
            <a:avLst/>
          </a:prstGeom>
          <a:ln w="57150">
            <a:solidFill>
              <a:srgbClr val="006600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F4EE19B-A27D-4F7A-9C32-56832EE85093}"/>
              </a:ext>
            </a:extLst>
          </p:cNvPr>
          <p:cNvSpPr txBox="1"/>
          <p:nvPr/>
        </p:nvSpPr>
        <p:spPr>
          <a:xfrm>
            <a:off x="591039" y="2529031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AACF81-B769-4EB9-BAC1-967F316DDB8F}"/>
              </a:ext>
            </a:extLst>
          </p:cNvPr>
          <p:cNvSpPr txBox="1"/>
          <p:nvPr/>
        </p:nvSpPr>
        <p:spPr>
          <a:xfrm>
            <a:off x="5527459" y="2558975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B81C4A0-D882-4DCD-A131-4A3708CE91DA}"/>
              </a:ext>
            </a:extLst>
          </p:cNvPr>
          <p:cNvSpPr txBox="1"/>
          <p:nvPr/>
        </p:nvSpPr>
        <p:spPr>
          <a:xfrm>
            <a:off x="855818" y="3384785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DBE184-23B5-4189-9B9A-58E8C0DB7DE3}"/>
              </a:ext>
            </a:extLst>
          </p:cNvPr>
          <p:cNvSpPr txBox="1"/>
          <p:nvPr/>
        </p:nvSpPr>
        <p:spPr>
          <a:xfrm>
            <a:off x="6346247" y="3368912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1EB60FC-284E-4B9E-8F95-3D308405BC97}"/>
              </a:ext>
            </a:extLst>
          </p:cNvPr>
          <p:cNvSpPr txBox="1"/>
          <p:nvPr/>
        </p:nvSpPr>
        <p:spPr>
          <a:xfrm>
            <a:off x="7622766" y="3378989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69D09D-DF2D-46B2-A3B2-A46C2F720EF6}"/>
              </a:ext>
            </a:extLst>
          </p:cNvPr>
          <p:cNvSpPr txBox="1"/>
          <p:nvPr/>
        </p:nvSpPr>
        <p:spPr>
          <a:xfrm>
            <a:off x="266109" y="3321074"/>
            <a:ext cx="50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8624D8C-F890-4D5D-940E-946D215E8EB0}"/>
              </a:ext>
            </a:extLst>
          </p:cNvPr>
          <p:cNvSpPr txBox="1"/>
          <p:nvPr/>
        </p:nvSpPr>
        <p:spPr>
          <a:xfrm>
            <a:off x="4171500" y="2567844"/>
            <a:ext cx="77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прил.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06FA43-9CEC-484A-BD69-4E74F7E314AE}"/>
              </a:ext>
            </a:extLst>
          </p:cNvPr>
          <p:cNvSpPr txBox="1"/>
          <p:nvPr/>
        </p:nvSpPr>
        <p:spPr>
          <a:xfrm>
            <a:off x="5137025" y="3411301"/>
            <a:ext cx="77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прил.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1E53C19-9DE5-4223-898F-236322EB4D5F}"/>
              </a:ext>
            </a:extLst>
          </p:cNvPr>
          <p:cNvSpPr txBox="1"/>
          <p:nvPr/>
        </p:nvSpPr>
        <p:spPr>
          <a:xfrm>
            <a:off x="2219357" y="2550778"/>
            <a:ext cx="47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82BB28E-8361-4229-BF74-61072B529288}"/>
              </a:ext>
            </a:extLst>
          </p:cNvPr>
          <p:cNvSpPr txBox="1"/>
          <p:nvPr/>
        </p:nvSpPr>
        <p:spPr>
          <a:xfrm>
            <a:off x="2933170" y="3372374"/>
            <a:ext cx="47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CFBC3B-4FD0-418E-9678-3788678B9E51}"/>
              </a:ext>
            </a:extLst>
          </p:cNvPr>
          <p:cNvSpPr txBox="1"/>
          <p:nvPr/>
        </p:nvSpPr>
        <p:spPr>
          <a:xfrm>
            <a:off x="2380236" y="935650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7B9C72-F75E-456F-A208-3E7613EA4D1C}"/>
              </a:ext>
            </a:extLst>
          </p:cNvPr>
          <p:cNvSpPr txBox="1"/>
          <p:nvPr/>
        </p:nvSpPr>
        <p:spPr>
          <a:xfrm>
            <a:off x="6067723" y="2558975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E2954EF-EEB7-4C71-AEAE-6AC330E41577}"/>
              </a:ext>
            </a:extLst>
          </p:cNvPr>
          <p:cNvSpPr txBox="1"/>
          <p:nvPr/>
        </p:nvSpPr>
        <p:spPr>
          <a:xfrm>
            <a:off x="8495513" y="935650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67F726B-D368-4FBD-803A-02DC075AFDDC}"/>
              </a:ext>
            </a:extLst>
          </p:cNvPr>
          <p:cNvSpPr txBox="1"/>
          <p:nvPr/>
        </p:nvSpPr>
        <p:spPr>
          <a:xfrm>
            <a:off x="1048292" y="1769650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775893-AF2A-41F1-9AA1-E3221292BE8C}"/>
              </a:ext>
            </a:extLst>
          </p:cNvPr>
          <p:cNvSpPr txBox="1"/>
          <p:nvPr/>
        </p:nvSpPr>
        <p:spPr>
          <a:xfrm>
            <a:off x="1095456" y="2546075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93BC6D4-F485-4AC4-BF42-DCA2672648D3}"/>
              </a:ext>
            </a:extLst>
          </p:cNvPr>
          <p:cNvSpPr txBox="1"/>
          <p:nvPr/>
        </p:nvSpPr>
        <p:spPr>
          <a:xfrm>
            <a:off x="6824298" y="3359213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B1F9CD-2069-42A8-85A7-33D56662AF6F}"/>
              </a:ext>
            </a:extLst>
          </p:cNvPr>
          <p:cNvSpPr txBox="1"/>
          <p:nvPr/>
        </p:nvSpPr>
        <p:spPr>
          <a:xfrm>
            <a:off x="1073710" y="890998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9FF02FA-BECD-4800-9466-3A5C676E939C}"/>
              </a:ext>
            </a:extLst>
          </p:cNvPr>
          <p:cNvSpPr txBox="1"/>
          <p:nvPr/>
        </p:nvSpPr>
        <p:spPr>
          <a:xfrm>
            <a:off x="2410439" y="1760897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36F7FC-1E57-4B2C-86C9-3600D78120E4}"/>
              </a:ext>
            </a:extLst>
          </p:cNvPr>
          <p:cNvSpPr txBox="1"/>
          <p:nvPr/>
        </p:nvSpPr>
        <p:spPr>
          <a:xfrm>
            <a:off x="6444045" y="1780625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40E617-C80E-4484-98A1-F71B3739D3D2}"/>
              </a:ext>
            </a:extLst>
          </p:cNvPr>
          <p:cNvSpPr txBox="1"/>
          <p:nvPr/>
        </p:nvSpPr>
        <p:spPr>
          <a:xfrm>
            <a:off x="10495137" y="1750085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1170F62-FA9F-4122-84F0-29DA756966AD}"/>
              </a:ext>
            </a:extLst>
          </p:cNvPr>
          <p:cNvSpPr txBox="1"/>
          <p:nvPr/>
        </p:nvSpPr>
        <p:spPr>
          <a:xfrm>
            <a:off x="8171227" y="3368912"/>
            <a:ext cx="6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2180189D-AD84-47F9-9E14-9B70E3EC6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7705" r="25040" b="6360"/>
          <a:stretch/>
        </p:blipFill>
        <p:spPr bwMode="auto">
          <a:xfrm>
            <a:off x="8374233" y="4575797"/>
            <a:ext cx="1175005" cy="19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539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F62324-AD3D-41C0-88B3-E747A9E3B680}"/>
              </a:ext>
            </a:extLst>
          </p:cNvPr>
          <p:cNvSpPr txBox="1"/>
          <p:nvPr/>
        </p:nvSpPr>
        <p:spPr>
          <a:xfrm>
            <a:off x="277091" y="117463"/>
            <a:ext cx="11596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Имя существительное в именительном падеже является одним из двух </a:t>
            </a:r>
            <a:r>
              <a:rPr lang="ru-RU" sz="28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главных 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членов предложения.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8655" y="1071570"/>
            <a:ext cx="1159625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Если встретите в пред­ложении существительное мужского, среднего рода (2 </a:t>
            </a:r>
            <a:r>
              <a:rPr lang="ru-RU" sz="2800" b="1" dirty="0" err="1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скл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.) или женского рода (3 </a:t>
            </a:r>
            <a:r>
              <a:rPr lang="ru-RU" sz="2800" b="1" dirty="0" err="1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скл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.), отвечающее на вопрос </a:t>
            </a:r>
            <a:r>
              <a:rPr lang="ru-RU" sz="28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что?,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и не будете знать, какой это падеж — именительный или винительный, — подставьте существительное 1</a:t>
            </a:r>
            <a:r>
              <a:rPr lang="en-US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склонения (с окончанием –а или -я). </a:t>
            </a:r>
          </a:p>
          <a:p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Я вижу </a:t>
            </a:r>
            <a:r>
              <a:rPr lang="ru-RU" sz="28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— именительный или винительный? </a:t>
            </a:r>
          </a:p>
          <a:p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Я вижу </a:t>
            </a:r>
            <a:r>
              <a:rPr lang="ru-RU" sz="28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маму, папу, книгу...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и т. д. — винительный).</a:t>
            </a:r>
          </a:p>
          <a:p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Я вижу </a:t>
            </a:r>
            <a:r>
              <a:rPr lang="ru-RU" sz="28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поле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— именительный или винительный? </a:t>
            </a:r>
          </a:p>
          <a:p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Я вижу </a:t>
            </a:r>
            <a:r>
              <a:rPr lang="ru-RU" sz="28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няню, папу, землю...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и т. д. — винительный).</a:t>
            </a:r>
          </a:p>
          <a:p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Я вижу </a:t>
            </a:r>
            <a:r>
              <a:rPr lang="ru-RU" sz="28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степь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— именительный или винительный? </a:t>
            </a:r>
          </a:p>
          <a:p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Я вижу </a:t>
            </a:r>
            <a:r>
              <a:rPr lang="ru-RU" sz="28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тётю, дядю, , дыню...</a:t>
            </a:r>
            <a:r>
              <a:rPr lang="ru-RU" sz="28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и т. д. — винительный).</a:t>
            </a:r>
          </a:p>
          <a:p>
            <a:endParaRPr lang="ru-RU" sz="2800" b="1" dirty="0">
              <a:ln>
                <a:solidFill>
                  <a:srgbClr val="2D2D8A">
                    <a:lumMod val="50000"/>
                  </a:srgbClr>
                </a:solidFill>
              </a:ln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B56981-D2B6-435A-9D90-01F91FE4B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 flipH="1">
            <a:off x="8944495" y="3153543"/>
            <a:ext cx="27300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5A9795E-BC8F-4B38-8ECD-3C4BFA947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>
            <a:off x="8863817" y="4535567"/>
            <a:ext cx="1262270" cy="18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45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E2813E7-DCA6-403D-BE51-C3533FBA5223}"/>
              </a:ext>
            </a:extLst>
          </p:cNvPr>
          <p:cNvSpPr txBox="1"/>
          <p:nvPr/>
        </p:nvSpPr>
        <p:spPr>
          <a:xfrm>
            <a:off x="387325" y="226793"/>
            <a:ext cx="8557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Некоторые имена существительные в разных падежах ОДИНАКОВО пишутся и отвечают на ОДИНАКОВЫЕ вопросы: </a:t>
            </a:r>
            <a:r>
              <a:rPr lang="ru-RU" sz="2400" b="1" i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что?</a:t>
            </a:r>
            <a:endParaRPr lang="ru-RU" sz="2400" b="1" dirty="0">
              <a:ln>
                <a:solidFill>
                  <a:srgbClr val="2D2D8A">
                    <a:lumMod val="50000"/>
                  </a:srgbClr>
                </a:solidFill>
              </a:ln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>
                <a:solidFill>
                  <a:srgbClr val="2D2D8A">
                    <a:lumMod val="50000"/>
                  </a:srgbClr>
                </a:solidFill>
              </a:ln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 дороги стоял (что?) дуб    .      (</a:t>
            </a:r>
            <a:r>
              <a:rPr lang="ru-RU" sz="2400" b="1" dirty="0" err="1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Буря сломала (что?) дуб   .         (</a:t>
            </a:r>
            <a:r>
              <a:rPr lang="ru-RU" sz="2400" b="1" dirty="0" err="1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В.п</a:t>
            </a:r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endParaRPr lang="ru-RU" sz="2400" b="1" dirty="0">
              <a:ln>
                <a:solidFill>
                  <a:srgbClr val="2D2D8A">
                    <a:lumMod val="50000"/>
                  </a:srgbClr>
                </a:solidFill>
              </a:ln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Если возникают сомнения в определении падежа, мысленно замните определяемое слово на слово «лиса». </a:t>
            </a:r>
          </a:p>
          <a:p>
            <a:endParaRPr lang="ru-RU" sz="2400" b="1" dirty="0">
              <a:ln>
                <a:solidFill>
                  <a:srgbClr val="2D2D8A">
                    <a:lumMod val="50000"/>
                  </a:srgbClr>
                </a:solidFill>
              </a:ln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 дороги стояла (кто?) лиса . (</a:t>
            </a:r>
            <a:r>
              <a:rPr lang="ru-RU" sz="2400" b="1" dirty="0" err="1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Буря сломала (кого?) «лису». (</a:t>
            </a:r>
            <a:r>
              <a:rPr lang="ru-RU" sz="2400" b="1" dirty="0" err="1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В.п</a:t>
            </a:r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endParaRPr lang="ru-RU" sz="2400" b="1" dirty="0">
              <a:ln>
                <a:solidFill>
                  <a:srgbClr val="2D2D8A">
                    <a:lumMod val="50000"/>
                  </a:srgbClr>
                </a:solidFill>
              </a:ln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 этом случае падеж имени существительного будет определён безошибочно. 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17E8D5B-C1C9-4EC4-8988-E89EE8559912}"/>
              </a:ext>
            </a:extLst>
          </p:cNvPr>
          <p:cNvSpPr/>
          <p:nvPr/>
        </p:nvSpPr>
        <p:spPr>
          <a:xfrm>
            <a:off x="3802393" y="2238453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9ECC837-EB52-4FFA-965A-95E919C8135C}"/>
              </a:ext>
            </a:extLst>
          </p:cNvPr>
          <p:cNvSpPr/>
          <p:nvPr/>
        </p:nvSpPr>
        <p:spPr>
          <a:xfrm>
            <a:off x="4138182" y="4032708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54007AA-EFA2-4543-854A-C3507D984403}"/>
              </a:ext>
            </a:extLst>
          </p:cNvPr>
          <p:cNvSpPr/>
          <p:nvPr/>
        </p:nvSpPr>
        <p:spPr>
          <a:xfrm>
            <a:off x="3802393" y="1854976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A471597-270C-42AD-BA6E-0954279BB9BA}"/>
              </a:ext>
            </a:extLst>
          </p:cNvPr>
          <p:cNvSpPr/>
          <p:nvPr/>
        </p:nvSpPr>
        <p:spPr>
          <a:xfrm>
            <a:off x="4126429" y="4406959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02BF6E8F-4231-4286-A1EF-EE41A00FB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 flipH="1">
            <a:off x="8944495" y="3153543"/>
            <a:ext cx="27300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EEBEE8F-8098-4223-B099-BE6447E1C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>
            <a:off x="8863817" y="4535567"/>
            <a:ext cx="1262270" cy="18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95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61411"/>
              </p:ext>
            </p:extLst>
          </p:nvPr>
        </p:nvGraphicFramePr>
        <p:xfrm>
          <a:off x="2464904" y="191605"/>
          <a:ext cx="8964487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672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Падеж</a:t>
                      </a:r>
                      <a:endParaRPr lang="ru-RU" sz="2400" b="0" i="0" u="none" strike="noStrike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Слова-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помощники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Вопросы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Предлоги</a:t>
                      </a:r>
                      <a:endParaRPr lang="ru-RU" sz="2400" b="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Именительный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падеж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есть</a:t>
                      </a:r>
                    </a:p>
                    <a:p>
                      <a:endParaRPr lang="ru-RU" sz="2400" b="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кто? что?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Родительный падеж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нет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кого? чего?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(откуда? где?)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от, до, из, без, у, для, около, 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Дательный падеж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cap="none" spc="0" dirty="0">
                          <a:ln w="9525" cmpd="sng">
                            <a:solidFill>
                              <a:srgbClr val="141440"/>
                            </a:solidFill>
                            <a:prstDash val="solid"/>
                            <a:miter lim="800000"/>
                          </a:ln>
                          <a:solidFill>
                            <a:srgbClr val="23236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даю, рад,</a:t>
                      </a:r>
                      <a:endParaRPr lang="ru-RU" sz="2400" b="0" i="0" u="none" strike="noStrike" cap="none" spc="0" dirty="0">
                        <a:ln w="9525" cmpd="sng">
                          <a:solidFill>
                            <a:srgbClr val="141440"/>
                          </a:solidFill>
                          <a:prstDash val="solid"/>
                          <a:miter lim="800000"/>
                        </a:ln>
                        <a:solidFill>
                          <a:srgbClr val="23236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cap="none" spc="0" dirty="0">
                          <a:ln w="9525" cmpd="sng">
                            <a:solidFill>
                              <a:srgbClr val="141440"/>
                            </a:solidFill>
                            <a:prstDash val="solid"/>
                            <a:miter lim="800000"/>
                          </a:ln>
                          <a:solidFill>
                            <a:srgbClr val="23236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подошёл</a:t>
                      </a:r>
                      <a:endParaRPr lang="ru-RU" sz="2400" b="0" i="0" u="none" strike="noStrike" cap="none" spc="0" dirty="0">
                        <a:ln w="9525" cmpd="sng">
                          <a:solidFill>
                            <a:srgbClr val="141440"/>
                          </a:solidFill>
                          <a:prstDash val="solid"/>
                          <a:miter lim="800000"/>
                        </a:ln>
                        <a:solidFill>
                          <a:srgbClr val="23236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кому? чему? (куда? где?)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к, по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Винительный падеж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Вижу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кого? что? (куда?)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в, во, на, за, про, через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4320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Творительный падеж</a:t>
                      </a:r>
                      <a:endParaRPr lang="ru-RU" sz="2400" b="0" i="0" u="none" strike="noStrike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доволен, творю,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восхищаюсь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кем? чем?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(где?)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с, со, за, под,</a:t>
                      </a:r>
                      <a:r>
                        <a:rPr lang="ru-RU" sz="2400" b="0" i="0" u="none" strike="noStrike" kern="1200" baseline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 над, между, перед</a:t>
                      </a:r>
                      <a:endParaRPr lang="ru-RU" sz="2400" b="0" i="0" u="none" strike="noStrike" kern="1200" dirty="0">
                        <a:ln>
                          <a:solidFill>
                            <a:srgbClr val="141440"/>
                          </a:solidFill>
                        </a:ln>
                        <a:solidFill>
                          <a:srgbClr val="232369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Предложный падеж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думаю, говорю,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мечтаю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 ком? о чём? (где?)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dirty="0">
                          <a:ln>
                            <a:solidFill>
                              <a:srgbClr val="141440"/>
                            </a:solidFill>
                          </a:ln>
                          <a:solidFill>
                            <a:srgbClr val="232369"/>
                          </a:solidFill>
                          <a:latin typeface="Times New Roman"/>
                          <a:cs typeface="Times New Roman"/>
                        </a:rPr>
                        <a:t>о, об, в, на, при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9692880" y="1389951"/>
            <a:ext cx="100811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9642CA25-CAC1-4C02-85DE-20C050B97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>
            <a:off x="308113" y="457910"/>
            <a:ext cx="2156791" cy="23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E97C31-4FE9-4C17-9933-FEB8A6DA6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845"/>
            <a:ext cx="2580290" cy="258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6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0B5C74-6138-4774-BD14-BE2152947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74" y="3707493"/>
            <a:ext cx="2296373" cy="229637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5E1ECB6-B7AC-421E-B707-486BBD7A6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 flipH="1">
            <a:off x="7199125" y="3173422"/>
            <a:ext cx="27300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13CD3-434E-4554-89EE-71602EA1AA89}"/>
              </a:ext>
            </a:extLst>
          </p:cNvPr>
          <p:cNvSpPr txBox="1"/>
          <p:nvPr/>
        </p:nvSpPr>
        <p:spPr>
          <a:xfrm>
            <a:off x="3046560" y="732025"/>
            <a:ext cx="5779388" cy="1852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Спасибо, друзья, за помощь!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новых встреч!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Прилетайте к нам в гости.</a:t>
            </a:r>
            <a:endParaRPr lang="ru-RU" sz="32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Прямоугольник 2"/>
          <p:cNvSpPr/>
          <p:nvPr/>
        </p:nvSpPr>
        <p:spPr>
          <a:xfrm>
            <a:off x="2539125" y="2109597"/>
            <a:ext cx="7631318" cy="2394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82" tIns="33742" rIns="67482" bIns="33742" anchor="t">
            <a:spAutoFit/>
          </a:bodyPr>
          <a:lstStyle/>
          <a:p>
            <a:pPr algn="ctr" defTabSz="336881">
              <a:lnSpc>
                <a:spcPct val="90000"/>
              </a:lnSpc>
              <a:spcBef>
                <a:spcPts val="19"/>
              </a:spcBef>
              <a:spcAft>
                <a:spcPts val="19"/>
              </a:spcAft>
              <a:tabLst>
                <a:tab pos="0" algn="l"/>
              </a:tabLst>
            </a:pPr>
            <a:r>
              <a:rPr lang="ru-RU" sz="240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Учителя-логопеды:</a:t>
            </a:r>
          </a:p>
          <a:p>
            <a:pPr algn="ctr" defTabSz="336881">
              <a:lnSpc>
                <a:spcPct val="90000"/>
              </a:lnSpc>
              <a:spcBef>
                <a:spcPts val="19"/>
              </a:spcBef>
              <a:spcAft>
                <a:spcPts val="19"/>
              </a:spcAft>
              <a:tabLst>
                <a:tab pos="0" algn="l"/>
              </a:tabLst>
            </a:pPr>
            <a:endParaRPr lang="ru-RU" sz="2400" spc="-1" dirty="0">
              <a:ln w="12700"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6881">
              <a:lnSpc>
                <a:spcPct val="90000"/>
              </a:lnSpc>
              <a:spcBef>
                <a:spcPts val="19"/>
              </a:spcBef>
              <a:spcAft>
                <a:spcPts val="19"/>
              </a:spcAft>
              <a:tabLst>
                <a:tab pos="0" algn="l"/>
              </a:tabLst>
            </a:pPr>
            <a:r>
              <a:rPr lang="ru-RU" sz="240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ГАОУ СО “ Гимназия </a:t>
            </a:r>
            <a:r>
              <a:rPr lang="ru-RU" sz="240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1”</a:t>
            </a:r>
          </a:p>
          <a:p>
            <a:pPr algn="ctr" defTabSz="336881">
              <a:lnSpc>
                <a:spcPct val="90000"/>
              </a:lnSpc>
              <a:spcBef>
                <a:spcPts val="19"/>
              </a:spcBef>
              <a:spcAft>
                <a:spcPts val="19"/>
              </a:spcAft>
              <a:tabLst>
                <a:tab pos="0" algn="l"/>
              </a:tabLst>
            </a:pPr>
            <a:r>
              <a:rPr lang="ru-RU" sz="240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Жуковская Л.К.</a:t>
            </a:r>
          </a:p>
          <a:p>
            <a:pPr algn="ctr" defTabSz="336881">
              <a:lnSpc>
                <a:spcPct val="90000"/>
              </a:lnSpc>
              <a:spcBef>
                <a:spcPts val="19"/>
              </a:spcBef>
              <a:spcAft>
                <a:spcPts val="19"/>
              </a:spcAft>
              <a:tabLst>
                <a:tab pos="0" algn="l"/>
              </a:tabLst>
            </a:pPr>
            <a:endParaRPr lang="ru-RU" sz="2400" spc="-1" dirty="0">
              <a:ln w="12700">
                <a:solidFill>
                  <a:srgbClr val="141440"/>
                </a:solidFill>
              </a:ln>
              <a:solidFill>
                <a:srgbClr val="232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6881">
              <a:lnSpc>
                <a:spcPct val="90000"/>
              </a:lnSpc>
              <a:spcBef>
                <a:spcPts val="19"/>
              </a:spcBef>
              <a:spcAft>
                <a:spcPts val="19"/>
              </a:spcAft>
              <a:tabLst>
                <a:tab pos="0" algn="l"/>
              </a:tabLst>
            </a:pPr>
            <a:r>
              <a:rPr lang="ru-RU" sz="240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“СОШ № 6”  Октябрьского района г. Саратова </a:t>
            </a:r>
          </a:p>
          <a:p>
            <a:pPr algn="ctr" defTabSz="336881">
              <a:lnSpc>
                <a:spcPct val="90000"/>
              </a:lnSpc>
              <a:spcBef>
                <a:spcPts val="19"/>
              </a:spcBef>
              <a:spcAft>
                <a:spcPts val="19"/>
              </a:spcAft>
              <a:tabLst>
                <a:tab pos="0" algn="l"/>
              </a:tabLst>
            </a:pPr>
            <a:r>
              <a:rPr lang="ru-RU" sz="240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Мещерякова Н.П.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F0EB21-EC8A-4204-9B03-B5F27F1E3079}"/>
              </a:ext>
            </a:extLst>
          </p:cNvPr>
          <p:cNvSpPr txBox="1"/>
          <p:nvPr/>
        </p:nvSpPr>
        <p:spPr>
          <a:xfrm>
            <a:off x="304800" y="1975137"/>
            <a:ext cx="11493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Новикова Е. В. СЕКРЕТЫ ПРЕДЛОГОВ И ПАДЕЖЕЙ: Учебно-практическое пособие. -М.: Издательство ГНОМ и Д, 2001. - 128 с.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A5E18-BEB6-4A38-864D-092FDEF9DC2F}"/>
              </a:ext>
            </a:extLst>
          </p:cNvPr>
          <p:cNvSpPr txBox="1"/>
          <p:nvPr/>
        </p:nvSpPr>
        <p:spPr>
          <a:xfrm>
            <a:off x="-254000" y="3260203"/>
            <a:ext cx="10833100" cy="33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>
              <a:lnSpc>
                <a:spcPts val="1800"/>
              </a:lnSpc>
              <a:spcBef>
                <a:spcPts val="575"/>
              </a:spcBef>
              <a:spcAft>
                <a:spcPts val="0"/>
              </a:spcAft>
            </a:pPr>
            <a:r>
              <a:rPr lang="ru-RU" sz="240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Рик Т. Г. Здравствуйте, Имя Существительное! -М.: РИО «Самовар», 1996.</a:t>
            </a:r>
            <a:endParaRPr lang="ru-RU" sz="2400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BF6B5-7A9D-4C97-9989-1538F6357C5B}"/>
              </a:ext>
            </a:extLst>
          </p:cNvPr>
          <p:cNvSpPr txBox="1"/>
          <p:nvPr/>
        </p:nvSpPr>
        <p:spPr>
          <a:xfrm>
            <a:off x="787400" y="505787"/>
            <a:ext cx="988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40">
              <a:defRPr/>
            </a:pPr>
            <a:r>
              <a:rPr lang="ru-RU" sz="2400" kern="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В презентации использованы виды заданий и речевой материал: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0B26F-1FEA-4847-8941-A81213ACC48F}"/>
              </a:ext>
            </a:extLst>
          </p:cNvPr>
          <p:cNvSpPr txBox="1"/>
          <p:nvPr/>
        </p:nvSpPr>
        <p:spPr>
          <a:xfrm>
            <a:off x="304801" y="4119673"/>
            <a:ext cx="11493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40"/>
            <a:r>
              <a:rPr lang="ru-RU" sz="2400" kern="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Иллюстрации в</a:t>
            </a:r>
            <a:r>
              <a:rPr lang="ru-RU" sz="2400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зяты из свободного доступа поиска Яндекса – картинки.</a:t>
            </a:r>
          </a:p>
          <a:p>
            <a:pPr>
              <a:defRPr/>
            </a:pPr>
            <a:r>
              <a:rPr lang="ru-RU" sz="2400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презентации </a:t>
            </a:r>
            <a:r>
              <a:rPr lang="en-US" sz="2400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2400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 </a:t>
            </a:r>
            <a:r>
              <a:rPr lang="ru-RU" sz="2400" spc="-1" dirty="0">
                <a:ln w="1270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Жуковской Л.К.</a:t>
            </a:r>
          </a:p>
        </p:txBody>
      </p:sp>
    </p:spTree>
    <p:extLst>
      <p:ext uri="{BB962C8B-B14F-4D97-AF65-F5344CB8AC3E}">
        <p14:creationId xmlns:p14="http://schemas.microsoft.com/office/powerpoint/2010/main" val="1863607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79CEB15-CCA4-4819-A4E0-62B83AC13E95}"/>
              </a:ext>
            </a:extLst>
          </p:cNvPr>
          <p:cNvSpPr txBox="1"/>
          <p:nvPr/>
        </p:nvSpPr>
        <p:spPr>
          <a:xfrm>
            <a:off x="3926903" y="743637"/>
            <a:ext cx="6097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норы добычи ждёт,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Притаившись, серый                    кот.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Мышь осталась без хвоста,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Вырываясь                             от кота.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теперь и за версту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приблизится                             к коту.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Крыса старая – и та,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Видя грозного                       кота,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Убежит в нору под дом,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не встретиться                       с котом.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 сидит и в темноте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Вспоминает                       о коте.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44DB095-D002-4225-8DF2-392F17EF64B3}"/>
              </a:ext>
            </a:extLst>
          </p:cNvPr>
          <p:cNvSpPr/>
          <p:nvPr/>
        </p:nvSpPr>
        <p:spPr>
          <a:xfrm>
            <a:off x="7050156" y="1055194"/>
            <a:ext cx="1467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(КТО?) </a:t>
            </a:r>
            <a:endParaRPr 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Arial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6DCA611-55A2-433B-B0C9-2657BD3DAC09}"/>
              </a:ext>
            </a:extLst>
          </p:cNvPr>
          <p:cNvSpPr/>
          <p:nvPr/>
        </p:nvSpPr>
        <p:spPr>
          <a:xfrm>
            <a:off x="5697605" y="1762879"/>
            <a:ext cx="2164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(от КОГО?) </a:t>
            </a:r>
            <a:endParaRPr 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Arial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F39BB77-0D48-4CA4-943E-58DB3EA83AA2}"/>
              </a:ext>
            </a:extLst>
          </p:cNvPr>
          <p:cNvSpPr/>
          <p:nvPr/>
        </p:nvSpPr>
        <p:spPr>
          <a:xfrm>
            <a:off x="6311475" y="2527652"/>
            <a:ext cx="2016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 КОМУ?) </a:t>
            </a:r>
            <a:endParaRPr 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Arial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6EE8618-777C-4C27-BC74-B20787F03819}"/>
              </a:ext>
            </a:extLst>
          </p:cNvPr>
          <p:cNvSpPr/>
          <p:nvPr/>
        </p:nvSpPr>
        <p:spPr>
          <a:xfrm>
            <a:off x="6060365" y="3231994"/>
            <a:ext cx="172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(КОГО?) </a:t>
            </a:r>
            <a:endParaRPr 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Arial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FE5E785-D014-4172-AA20-86910DA956A6}"/>
              </a:ext>
            </a:extLst>
          </p:cNvPr>
          <p:cNvSpPr/>
          <p:nvPr/>
        </p:nvSpPr>
        <p:spPr>
          <a:xfrm>
            <a:off x="6922043" y="3996767"/>
            <a:ext cx="1779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 КЕМ?) </a:t>
            </a:r>
            <a:endParaRPr 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Arial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12AD18B-345B-4760-97FE-FE7FAD60357D}"/>
              </a:ext>
            </a:extLst>
          </p:cNvPr>
          <p:cNvSpPr/>
          <p:nvPr/>
        </p:nvSpPr>
        <p:spPr>
          <a:xfrm>
            <a:off x="5697605" y="4718305"/>
            <a:ext cx="1741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 КОМ?)</a:t>
            </a:r>
            <a:endParaRPr lang="ru-RU" sz="2800" dirty="0">
              <a:ln>
                <a:solidFill>
                  <a:srgbClr val="141440"/>
                </a:solidFill>
              </a:ln>
              <a:solidFill>
                <a:srgbClr val="232369"/>
              </a:solidFill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4EF63-F629-4BFB-9B68-578DAC18B19E}"/>
              </a:ext>
            </a:extLst>
          </p:cNvPr>
          <p:cNvSpPr txBox="1"/>
          <p:nvPr/>
        </p:nvSpPr>
        <p:spPr>
          <a:xfrm>
            <a:off x="328745" y="197446"/>
            <a:ext cx="10542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Подставьте вместо точек подходящие по смыслу вопросы к слову «кот».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60F153-FB4E-4C3F-9B87-9546681B271B}"/>
              </a:ext>
            </a:extLst>
          </p:cNvPr>
          <p:cNvSpPr txBox="1"/>
          <p:nvPr/>
        </p:nvSpPr>
        <p:spPr>
          <a:xfrm>
            <a:off x="6436855" y="1751559"/>
            <a:ext cx="53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095DDF-2F38-4455-9AE9-8179C32245C1}"/>
              </a:ext>
            </a:extLst>
          </p:cNvPr>
          <p:cNvSpPr txBox="1"/>
          <p:nvPr/>
        </p:nvSpPr>
        <p:spPr>
          <a:xfrm>
            <a:off x="7322989" y="1055194"/>
            <a:ext cx="53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42A8EA-470F-4B3D-90A9-8FDDFD142DA1}"/>
              </a:ext>
            </a:extLst>
          </p:cNvPr>
          <p:cNvSpPr txBox="1"/>
          <p:nvPr/>
        </p:nvSpPr>
        <p:spPr>
          <a:xfrm>
            <a:off x="7050156" y="2528450"/>
            <a:ext cx="53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D5D30C-CDE8-4D84-8E6E-FE0F7BF86A34}"/>
              </a:ext>
            </a:extLst>
          </p:cNvPr>
          <p:cNvSpPr txBox="1"/>
          <p:nvPr/>
        </p:nvSpPr>
        <p:spPr>
          <a:xfrm>
            <a:off x="6324600" y="3202038"/>
            <a:ext cx="53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9AB132-F6E9-43F9-87A0-183F33ECDE0D}"/>
              </a:ext>
            </a:extLst>
          </p:cNvPr>
          <p:cNvSpPr txBox="1"/>
          <p:nvPr/>
        </p:nvSpPr>
        <p:spPr>
          <a:xfrm>
            <a:off x="7322989" y="4001706"/>
            <a:ext cx="53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7F8071-9321-4A95-9304-B1679AEB0604}"/>
              </a:ext>
            </a:extLst>
          </p:cNvPr>
          <p:cNvSpPr txBox="1"/>
          <p:nvPr/>
        </p:nvSpPr>
        <p:spPr>
          <a:xfrm>
            <a:off x="6055168" y="4733180"/>
            <a:ext cx="53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0C3BA9-FA47-410C-8788-52699607CBC5}"/>
              </a:ext>
            </a:extLst>
          </p:cNvPr>
          <p:cNvSpPr txBox="1"/>
          <p:nvPr/>
        </p:nvSpPr>
        <p:spPr>
          <a:xfrm>
            <a:off x="407504" y="5446187"/>
            <a:ext cx="11519452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Выпишите все слова с основой кот вместе с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вопросами к ним. 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Понаблюдайте вместе с Гошей за их изменениями в  тексте. 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0DF81CC-87F3-49A4-9A14-C7E37E3BD69F}"/>
              </a:ext>
            </a:extLst>
          </p:cNvPr>
          <p:cNvCxnSpPr/>
          <p:nvPr/>
        </p:nvCxnSpPr>
        <p:spPr>
          <a:xfrm flipH="1">
            <a:off x="8495319" y="1511455"/>
            <a:ext cx="504056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D2E662F-4E5A-4AA4-ABD0-73EBEF8914D1}"/>
              </a:ext>
            </a:extLst>
          </p:cNvPr>
          <p:cNvCxnSpPr/>
          <p:nvPr/>
        </p:nvCxnSpPr>
        <p:spPr>
          <a:xfrm flipH="1">
            <a:off x="7783722" y="2286099"/>
            <a:ext cx="1152128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92DFBA2-581C-4117-8AFE-6780BE0A541D}"/>
              </a:ext>
            </a:extLst>
          </p:cNvPr>
          <p:cNvCxnSpPr/>
          <p:nvPr/>
        </p:nvCxnSpPr>
        <p:spPr>
          <a:xfrm flipH="1">
            <a:off x="8369522" y="3030925"/>
            <a:ext cx="108012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5486452-B84E-4F31-9E57-37298E7C6C2F}"/>
              </a:ext>
            </a:extLst>
          </p:cNvPr>
          <p:cNvCxnSpPr/>
          <p:nvPr/>
        </p:nvCxnSpPr>
        <p:spPr>
          <a:xfrm flipH="1">
            <a:off x="7703231" y="3755214"/>
            <a:ext cx="792088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53FB2AB-526F-4072-92DC-7BC373B40686}"/>
              </a:ext>
            </a:extLst>
          </p:cNvPr>
          <p:cNvCxnSpPr/>
          <p:nvPr/>
        </p:nvCxnSpPr>
        <p:spPr>
          <a:xfrm flipH="1">
            <a:off x="8517289" y="4487784"/>
            <a:ext cx="1296144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6E042B9-4982-4A49-B44C-F24E73B52219}"/>
              </a:ext>
            </a:extLst>
          </p:cNvPr>
          <p:cNvCxnSpPr/>
          <p:nvPr/>
        </p:nvCxnSpPr>
        <p:spPr>
          <a:xfrm flipH="1">
            <a:off x="7361410" y="5206396"/>
            <a:ext cx="1008112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pic>
        <p:nvPicPr>
          <p:cNvPr id="33" name="Picture 2">
            <a:extLst>
              <a:ext uri="{FF2B5EF4-FFF2-40B4-BE49-F238E27FC236}">
                <a16:creationId xmlns:a16="http://schemas.microsoft.com/office/drawing/2014/main" id="{5684037D-88F0-4AFE-ADF2-E32BD61F5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 flipH="1">
            <a:off x="1465784" y="2784390"/>
            <a:ext cx="1428287" cy="212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3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34CEED2-964B-4113-8A04-193737DF160B}"/>
              </a:ext>
            </a:extLst>
          </p:cNvPr>
          <p:cNvSpPr txBox="1"/>
          <p:nvPr/>
        </p:nvSpPr>
        <p:spPr>
          <a:xfrm>
            <a:off x="3920986" y="1091282"/>
            <a:ext cx="6097656" cy="3869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КТО? – кот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(от) КОГО? – от кота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(к) КОМУ? – к коту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КОГО? – кота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(с) КЕМ? – с котом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КОМ? – о коте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57430B-843E-4AF9-B1A2-AAF8DC51ACB4}"/>
              </a:ext>
            </a:extLst>
          </p:cNvPr>
          <p:cNvSpPr/>
          <p:nvPr/>
        </p:nvSpPr>
        <p:spPr>
          <a:xfrm>
            <a:off x="6183964" y="1353996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55588-DA91-4F2C-9256-EE7D13CEB127}"/>
              </a:ext>
            </a:extLst>
          </p:cNvPr>
          <p:cNvSpPr/>
          <p:nvPr/>
        </p:nvSpPr>
        <p:spPr>
          <a:xfrm>
            <a:off x="7667023" y="1910378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FD04518-6582-464B-A53F-F60B3B97B994}"/>
              </a:ext>
            </a:extLst>
          </p:cNvPr>
          <p:cNvSpPr/>
          <p:nvPr/>
        </p:nvSpPr>
        <p:spPr>
          <a:xfrm>
            <a:off x="7445252" y="2652935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E83184-35B1-4D1D-A429-76C2BD761BBB}"/>
              </a:ext>
            </a:extLst>
          </p:cNvPr>
          <p:cNvSpPr/>
          <p:nvPr/>
        </p:nvSpPr>
        <p:spPr>
          <a:xfrm>
            <a:off x="6384032" y="3248980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87B169-BEE5-4998-B660-BE0C622645B7}"/>
              </a:ext>
            </a:extLst>
          </p:cNvPr>
          <p:cNvSpPr/>
          <p:nvPr/>
        </p:nvSpPr>
        <p:spPr>
          <a:xfrm>
            <a:off x="6997957" y="3845025"/>
            <a:ext cx="591311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8C4F28-1DD9-413E-B7C3-54BAECC6BF8C}"/>
              </a:ext>
            </a:extLst>
          </p:cNvPr>
          <p:cNvSpPr/>
          <p:nvPr/>
        </p:nvSpPr>
        <p:spPr>
          <a:xfrm>
            <a:off x="6969814" y="4561095"/>
            <a:ext cx="28803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85270-DF8B-4B6A-8960-D20825F9766C}"/>
              </a:ext>
            </a:extLst>
          </p:cNvPr>
          <p:cNvSpPr txBox="1"/>
          <p:nvPr/>
        </p:nvSpPr>
        <p:spPr>
          <a:xfrm>
            <a:off x="3135136" y="302674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Наблюдаем, что изменилось в словах.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150DE-A142-4363-8886-7EFBC056703D}"/>
              </a:ext>
            </a:extLst>
          </p:cNvPr>
          <p:cNvSpPr txBox="1"/>
          <p:nvPr/>
        </p:nvSpPr>
        <p:spPr>
          <a:xfrm>
            <a:off x="390634" y="5300156"/>
            <a:ext cx="11248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Кот остался котом. </a:t>
            </a:r>
          </a:p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у слова «кот»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─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разные окончания, то есть изменилась форма слова. 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</a:endParaRPr>
          </a:p>
        </p:txBody>
      </p:sp>
      <p:pic>
        <p:nvPicPr>
          <p:cNvPr id="14" name="Picture 2" descr="Picture background">
            <a:extLst>
              <a:ext uri="{FF2B5EF4-FFF2-40B4-BE49-F238E27FC236}">
                <a16:creationId xmlns:a16="http://schemas.microsoft.com/office/drawing/2014/main" id="{6CCF0C93-7DF0-4D59-9832-81FA1BD9B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5450" r="6214"/>
          <a:stretch/>
        </p:blipFill>
        <p:spPr bwMode="auto">
          <a:xfrm>
            <a:off x="1351723" y="2270418"/>
            <a:ext cx="1783414" cy="20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3B3D9F4-3761-46B9-BD46-984F9EFB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>
            <a:off x="9303026" y="2375306"/>
            <a:ext cx="1449226" cy="21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5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B97EFA5-4C27-4EA9-9E19-EAEC04F49A79}"/>
              </a:ext>
            </a:extLst>
          </p:cNvPr>
          <p:cNvSpPr txBox="1"/>
          <p:nvPr/>
        </p:nvSpPr>
        <p:spPr>
          <a:xfrm>
            <a:off x="282876" y="780936"/>
            <a:ext cx="521346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Как-то раз с большого клёна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Оторвался лист зелёный.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И пустился вместе с ветром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Путешествовать по свету.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Закружилась голова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У зелёного листа...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Ветер нёс его и нёс,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Бросил только на мосту.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В тот же миг весёлый пёс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Шмыг — к зелёному листу.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16042F-6BCE-4F8B-9355-8370EAE8650B}"/>
              </a:ext>
            </a:extLst>
          </p:cNvPr>
          <p:cNvSpPr txBox="1"/>
          <p:nvPr/>
        </p:nvSpPr>
        <p:spPr>
          <a:xfrm>
            <a:off x="6763679" y="780936"/>
            <a:ext cx="46203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Лапой — хвать зелёный лист,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Дескать, поиграем.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«Не хочу», — парашютист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Головой качает...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Ветер вмиг с листом зелёным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Над землёй взметнулся снова,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Но шалун-листок устал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И ко мне в тетрадь упал...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Я пишу в саду под клёном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Стих о том листе зелёном.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9D02E8-9DE4-4288-AC01-191E81708628}"/>
              </a:ext>
            </a:extLst>
          </p:cNvPr>
          <p:cNvSpPr txBox="1"/>
          <p:nvPr/>
        </p:nvSpPr>
        <p:spPr>
          <a:xfrm>
            <a:off x="392189" y="210947"/>
            <a:ext cx="11296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Послушайте</a:t>
            </a: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Приготовьтесь ответить на вопросы</a:t>
            </a:r>
            <a:endParaRPr lang="ru-RU" sz="2400" b="1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7F1CC1-D1A3-4621-B7D0-212FED305C30}"/>
              </a:ext>
            </a:extLst>
          </p:cNvPr>
          <p:cNvSpPr txBox="1"/>
          <p:nvPr/>
        </p:nvSpPr>
        <p:spPr>
          <a:xfrm>
            <a:off x="3373514" y="5876297"/>
            <a:ext cx="6780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чём говорится в стихотворении?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1957DA7-5BEF-40BC-B019-72E0ABB84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>
            <a:off x="4237263" y="2994518"/>
            <a:ext cx="27300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C8ECCC03-704F-4B2C-83C4-683E8BCEC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7705" r="25040" b="6360"/>
          <a:stretch/>
        </p:blipFill>
        <p:spPr bwMode="auto">
          <a:xfrm>
            <a:off x="10326756" y="4405901"/>
            <a:ext cx="1265851" cy="20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1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87945B5-9ED4-48D6-B06C-27B22FFC607C}"/>
              </a:ext>
            </a:extLst>
          </p:cNvPr>
          <p:cNvSpPr txBox="1"/>
          <p:nvPr/>
        </p:nvSpPr>
        <p:spPr>
          <a:xfrm>
            <a:off x="298928" y="579598"/>
            <a:ext cx="60454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Как-то раз с большого клёна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Оторвался                лист зелёный.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И пустился вместе с ветром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Путешествовать по свету.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Закружилась голова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У зелёного                        листа...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Ветер нёс его и нёс,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Бросил только на мосту.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В тот же миг весёлый пёс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Шмыг — к зелёному                      листу.</a:t>
            </a:r>
            <a:endParaRPr lang="ru-RU" sz="2400" dirty="0">
              <a:ln>
                <a:solidFill>
                  <a:srgbClr val="141440"/>
                </a:solidFill>
              </a:ln>
              <a:solidFill>
                <a:srgbClr val="232369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BC6EBC-FFE2-4F71-AB35-EE6415EEDD68}"/>
              </a:ext>
            </a:extLst>
          </p:cNvPr>
          <p:cNvSpPr/>
          <p:nvPr/>
        </p:nvSpPr>
        <p:spPr>
          <a:xfrm>
            <a:off x="1921437" y="948848"/>
            <a:ext cx="1307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(ЧТО?) </a:t>
            </a:r>
            <a:endParaRPr lang="ru-RU" sz="2400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latin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658C4B-40A3-48AC-AB31-22990EC331CC}"/>
              </a:ext>
            </a:extLst>
          </p:cNvPr>
          <p:cNvSpPr/>
          <p:nvPr/>
        </p:nvSpPr>
        <p:spPr>
          <a:xfrm>
            <a:off x="1961192" y="2454746"/>
            <a:ext cx="1933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(у ЧЕГО?) </a:t>
            </a:r>
            <a:endParaRPr lang="ru-RU" sz="2400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latin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4582A7A-B409-4B2A-933E-BC044024A8AA}"/>
              </a:ext>
            </a:extLst>
          </p:cNvPr>
          <p:cNvSpPr/>
          <p:nvPr/>
        </p:nvSpPr>
        <p:spPr>
          <a:xfrm>
            <a:off x="3236522" y="3881156"/>
            <a:ext cx="1810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 ЧЕМУ?)  </a:t>
            </a:r>
            <a:endParaRPr lang="ru-RU" sz="2400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1EA1F-F0E6-4520-ADA5-0934DC5E03C6}"/>
              </a:ext>
            </a:extLst>
          </p:cNvPr>
          <p:cNvSpPr txBox="1"/>
          <p:nvPr/>
        </p:nvSpPr>
        <p:spPr>
          <a:xfrm>
            <a:off x="2080517" y="972476"/>
            <a:ext cx="494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64F67E-B72B-4124-98C1-8473DA197197}"/>
              </a:ext>
            </a:extLst>
          </p:cNvPr>
          <p:cNvSpPr txBox="1"/>
          <p:nvPr/>
        </p:nvSpPr>
        <p:spPr>
          <a:xfrm>
            <a:off x="2327733" y="2419380"/>
            <a:ext cx="494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A218AE-59C1-40F3-B74B-9E8413AA98D9}"/>
              </a:ext>
            </a:extLst>
          </p:cNvPr>
          <p:cNvSpPr txBox="1"/>
          <p:nvPr/>
        </p:nvSpPr>
        <p:spPr>
          <a:xfrm>
            <a:off x="3647169" y="3893687"/>
            <a:ext cx="494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A4950-9F55-4737-9251-7458F4067D8D}"/>
              </a:ext>
            </a:extLst>
          </p:cNvPr>
          <p:cNvSpPr txBox="1"/>
          <p:nvPr/>
        </p:nvSpPr>
        <p:spPr>
          <a:xfrm>
            <a:off x="6128436" y="569700"/>
            <a:ext cx="57512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Лапой — хвать зелёный                  лист,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Дескать, поиграем.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«Не хочу», — парашютист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Головой качает...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Ветер вмиг  с                   листом зелёным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Над землёй взметнулся снова,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Но шалун-листок устал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И ко мне в тетрадь упал...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Я пишу в саду под клёном </a:t>
            </a:r>
          </a:p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Стих о том                    листе зелёном.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C1E69B-86E9-4187-987F-EB2AD9CFDF67}"/>
              </a:ext>
            </a:extLst>
          </p:cNvPr>
          <p:cNvSpPr/>
          <p:nvPr/>
        </p:nvSpPr>
        <p:spPr>
          <a:xfrm>
            <a:off x="9622570" y="569699"/>
            <a:ext cx="1286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(ЧТО?) </a:t>
            </a:r>
            <a:endParaRPr lang="ru-RU" sz="2400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latin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2048CE-4F1A-41F7-9F91-2877CB1E0511}"/>
              </a:ext>
            </a:extLst>
          </p:cNvPr>
          <p:cNvSpPr/>
          <p:nvPr/>
        </p:nvSpPr>
        <p:spPr>
          <a:xfrm>
            <a:off x="8067336" y="2010759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 ЧЕМ?) </a:t>
            </a:r>
            <a:endParaRPr lang="ru-RU" sz="2400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latin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ECE151D-F591-4E5E-9A53-F0651A7154DE}"/>
              </a:ext>
            </a:extLst>
          </p:cNvPr>
          <p:cNvSpPr/>
          <p:nvPr/>
        </p:nvSpPr>
        <p:spPr>
          <a:xfrm>
            <a:off x="7741222" y="3878274"/>
            <a:ext cx="1495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 ЧЁМ?)</a:t>
            </a:r>
            <a:endParaRPr lang="ru-RU" sz="2400" dirty="0">
              <a:ln w="11430">
                <a:solidFill>
                  <a:srgbClr val="141440"/>
                </a:solidFill>
              </a:ln>
              <a:solidFill>
                <a:srgbClr val="232369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B0C767-F0A9-41B8-BE00-B37ECC3E4850}"/>
              </a:ext>
            </a:extLst>
          </p:cNvPr>
          <p:cNvSpPr txBox="1"/>
          <p:nvPr/>
        </p:nvSpPr>
        <p:spPr>
          <a:xfrm>
            <a:off x="9899297" y="569700"/>
            <a:ext cx="539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8576AA-5553-4B91-89A2-4535124303E8}"/>
              </a:ext>
            </a:extLst>
          </p:cNvPr>
          <p:cNvSpPr txBox="1"/>
          <p:nvPr/>
        </p:nvSpPr>
        <p:spPr>
          <a:xfrm>
            <a:off x="8480776" y="2026172"/>
            <a:ext cx="539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F758A-7077-4719-9BBA-22B095B6B9AB}"/>
              </a:ext>
            </a:extLst>
          </p:cNvPr>
          <p:cNvSpPr txBox="1"/>
          <p:nvPr/>
        </p:nvSpPr>
        <p:spPr>
          <a:xfrm>
            <a:off x="8219584" y="3893687"/>
            <a:ext cx="539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B947B70-150C-4CC0-8E95-E9EEF4D91D95}"/>
              </a:ext>
            </a:extLst>
          </p:cNvPr>
          <p:cNvCxnSpPr/>
          <p:nvPr/>
        </p:nvCxnSpPr>
        <p:spPr>
          <a:xfrm flipH="1">
            <a:off x="371732" y="2784788"/>
            <a:ext cx="216024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7EFF50F-93D4-4AD4-9238-B2F2C4DDC5B5}"/>
              </a:ext>
            </a:extLst>
          </p:cNvPr>
          <p:cNvCxnSpPr>
            <a:cxnSpLocks/>
          </p:cNvCxnSpPr>
          <p:nvPr/>
        </p:nvCxnSpPr>
        <p:spPr>
          <a:xfrm flipH="1">
            <a:off x="3673552" y="2860567"/>
            <a:ext cx="936104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BE1BBC9-6A38-4F2A-8A50-21D21907F969}"/>
              </a:ext>
            </a:extLst>
          </p:cNvPr>
          <p:cNvCxnSpPr>
            <a:cxnSpLocks/>
          </p:cNvCxnSpPr>
          <p:nvPr/>
        </p:nvCxnSpPr>
        <p:spPr>
          <a:xfrm flipH="1">
            <a:off x="1705413" y="4310494"/>
            <a:ext cx="216024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1360D57-A48B-4FF3-940C-02B1B9769040}"/>
              </a:ext>
            </a:extLst>
          </p:cNvPr>
          <p:cNvCxnSpPr>
            <a:cxnSpLocks/>
          </p:cNvCxnSpPr>
          <p:nvPr/>
        </p:nvCxnSpPr>
        <p:spPr>
          <a:xfrm flipH="1">
            <a:off x="4908889" y="4299348"/>
            <a:ext cx="89283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CAEDC39-D524-4959-9C8D-4B5528F8ABCB}"/>
              </a:ext>
            </a:extLst>
          </p:cNvPr>
          <p:cNvCxnSpPr/>
          <p:nvPr/>
        </p:nvCxnSpPr>
        <p:spPr>
          <a:xfrm flipH="1">
            <a:off x="3057932" y="1354450"/>
            <a:ext cx="72008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891BBAE-FFCF-480E-BF0B-944E74890DD1}"/>
              </a:ext>
            </a:extLst>
          </p:cNvPr>
          <p:cNvCxnSpPr>
            <a:cxnSpLocks/>
          </p:cNvCxnSpPr>
          <p:nvPr/>
        </p:nvCxnSpPr>
        <p:spPr>
          <a:xfrm flipH="1">
            <a:off x="10909269" y="972476"/>
            <a:ext cx="747463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48745FE-1B0F-4708-A193-EADBDCF7D294}"/>
              </a:ext>
            </a:extLst>
          </p:cNvPr>
          <p:cNvCxnSpPr>
            <a:cxnSpLocks/>
          </p:cNvCxnSpPr>
          <p:nvPr/>
        </p:nvCxnSpPr>
        <p:spPr>
          <a:xfrm flipH="1">
            <a:off x="9205414" y="4267179"/>
            <a:ext cx="826407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C26F4E6-EC06-4E1E-B70E-DF442BB14497}"/>
              </a:ext>
            </a:extLst>
          </p:cNvPr>
          <p:cNvCxnSpPr>
            <a:cxnSpLocks/>
          </p:cNvCxnSpPr>
          <p:nvPr/>
        </p:nvCxnSpPr>
        <p:spPr>
          <a:xfrm flipH="1">
            <a:off x="7897792" y="2433445"/>
            <a:ext cx="3217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F6B6CA5-EB5A-4658-A7C3-E69FB118703E}"/>
              </a:ext>
            </a:extLst>
          </p:cNvPr>
          <p:cNvCxnSpPr>
            <a:cxnSpLocks/>
          </p:cNvCxnSpPr>
          <p:nvPr/>
        </p:nvCxnSpPr>
        <p:spPr>
          <a:xfrm flipH="1">
            <a:off x="6992254" y="4310494"/>
            <a:ext cx="220822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2DE5656-260D-474D-BB44-7FFA8E25C5A7}"/>
              </a:ext>
            </a:extLst>
          </p:cNvPr>
          <p:cNvSpPr txBox="1"/>
          <p:nvPr/>
        </p:nvSpPr>
        <p:spPr>
          <a:xfrm>
            <a:off x="298928" y="117933"/>
            <a:ext cx="10542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Подставьте вместо точек подходящие по смыслу вопросы к слову «лист».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422D7E-1CEF-41B4-98A4-8D39F2B33A98}"/>
              </a:ext>
            </a:extLst>
          </p:cNvPr>
          <p:cNvSpPr txBox="1"/>
          <p:nvPr/>
        </p:nvSpPr>
        <p:spPr>
          <a:xfrm>
            <a:off x="149248" y="5399585"/>
            <a:ext cx="11730421" cy="94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Выпишите все слова с основой «лист» вместе с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вопросами к ним. 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Понаблюдайте вместе с Гошей за их изменениями в  тексте. 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258F3869-1ACB-4DC8-B0C8-AE9E09177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>
            <a:off x="9070063" y="4408818"/>
            <a:ext cx="1262270" cy="18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C26F4E6-EC06-4E1E-B70E-DF442BB14497}"/>
              </a:ext>
            </a:extLst>
          </p:cNvPr>
          <p:cNvCxnSpPr>
            <a:cxnSpLocks/>
          </p:cNvCxnSpPr>
          <p:nvPr/>
        </p:nvCxnSpPr>
        <p:spPr>
          <a:xfrm flipH="1">
            <a:off x="9515410" y="2419380"/>
            <a:ext cx="923085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3793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6" grpId="0"/>
      <p:bldP spid="17" grpId="0"/>
      <p:bldP spid="12" grpId="0"/>
      <p:bldP spid="14" grpId="0"/>
      <p:bldP spid="18" grpId="0"/>
      <p:bldP spid="19" grpId="0"/>
      <p:bldP spid="20" grpId="0"/>
      <p:bldP spid="21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6C8491A-8638-4811-93AB-A5F790DE210C}"/>
              </a:ext>
            </a:extLst>
          </p:cNvPr>
          <p:cNvSpPr txBox="1"/>
          <p:nvPr/>
        </p:nvSpPr>
        <p:spPr>
          <a:xfrm>
            <a:off x="3676999" y="947993"/>
            <a:ext cx="4844498" cy="3869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ЧТО? – лист</a:t>
            </a:r>
          </a:p>
          <a:p>
            <a:pPr>
              <a:lnSpc>
                <a:spcPct val="130000"/>
              </a:lnSpc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(у) ЧЕГО? – у листа</a:t>
            </a:r>
          </a:p>
          <a:p>
            <a:pPr>
              <a:lnSpc>
                <a:spcPct val="130000"/>
              </a:lnSpc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(к) ЧЕМУ? – к листу</a:t>
            </a:r>
          </a:p>
          <a:p>
            <a:pPr>
              <a:lnSpc>
                <a:spcPct val="130000"/>
              </a:lnSpc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ЧТО? – лист</a:t>
            </a:r>
          </a:p>
          <a:p>
            <a:pPr>
              <a:lnSpc>
                <a:spcPct val="130000"/>
              </a:lnSpc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(с) ЧЕМ? – с листом</a:t>
            </a:r>
          </a:p>
          <a:p>
            <a:pPr>
              <a:lnSpc>
                <a:spcPct val="130000"/>
              </a:lnSpc>
            </a:pPr>
            <a:r>
              <a:rPr lang="ru-RU" sz="32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ЧЁМ? – о листе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5E0C14-B920-4B38-BD48-A2D6DAE07946}"/>
              </a:ext>
            </a:extLst>
          </p:cNvPr>
          <p:cNvSpPr/>
          <p:nvPr/>
        </p:nvSpPr>
        <p:spPr>
          <a:xfrm>
            <a:off x="6107835" y="1168760"/>
            <a:ext cx="288032" cy="360040"/>
          </a:xfrm>
          <a:prstGeom prst="rect">
            <a:avLst/>
          </a:prstGeom>
          <a:solidFill>
            <a:srgbClr val="BBE0E3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D28AD4-D17F-43AC-9DDC-DE9250510D01}"/>
              </a:ext>
            </a:extLst>
          </p:cNvPr>
          <p:cNvSpPr/>
          <p:nvPr/>
        </p:nvSpPr>
        <p:spPr>
          <a:xfrm>
            <a:off x="7226122" y="1830553"/>
            <a:ext cx="288032" cy="360040"/>
          </a:xfrm>
          <a:prstGeom prst="rect">
            <a:avLst/>
          </a:prstGeom>
          <a:solidFill>
            <a:srgbClr val="BBE0E3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F7EA64-B527-4A9C-9BBE-667A4EA18A79}"/>
              </a:ext>
            </a:extLst>
          </p:cNvPr>
          <p:cNvSpPr/>
          <p:nvPr/>
        </p:nvSpPr>
        <p:spPr>
          <a:xfrm>
            <a:off x="7370138" y="2453544"/>
            <a:ext cx="288032" cy="360040"/>
          </a:xfrm>
          <a:prstGeom prst="rect">
            <a:avLst/>
          </a:prstGeom>
          <a:solidFill>
            <a:srgbClr val="BBE0E3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0C6E1A-2222-4E64-AE2F-EF9B5E3D7D54}"/>
              </a:ext>
            </a:extLst>
          </p:cNvPr>
          <p:cNvSpPr/>
          <p:nvPr/>
        </p:nvSpPr>
        <p:spPr>
          <a:xfrm>
            <a:off x="6099248" y="3078899"/>
            <a:ext cx="288032" cy="360040"/>
          </a:xfrm>
          <a:prstGeom prst="rect">
            <a:avLst/>
          </a:prstGeom>
          <a:solidFill>
            <a:srgbClr val="BBE0E3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39D3A0-13EB-48AC-95D6-EFBFF3BBDE1F}"/>
              </a:ext>
            </a:extLst>
          </p:cNvPr>
          <p:cNvSpPr/>
          <p:nvPr/>
        </p:nvSpPr>
        <p:spPr>
          <a:xfrm>
            <a:off x="7010098" y="3736037"/>
            <a:ext cx="504056" cy="360040"/>
          </a:xfrm>
          <a:prstGeom prst="rect">
            <a:avLst/>
          </a:prstGeom>
          <a:solidFill>
            <a:srgbClr val="BBE0E3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9BB251-EFEA-4E1B-9914-8B6B6C35B544}"/>
              </a:ext>
            </a:extLst>
          </p:cNvPr>
          <p:cNvSpPr/>
          <p:nvPr/>
        </p:nvSpPr>
        <p:spPr>
          <a:xfrm>
            <a:off x="6866082" y="4381534"/>
            <a:ext cx="288032" cy="360040"/>
          </a:xfrm>
          <a:prstGeom prst="rect">
            <a:avLst/>
          </a:prstGeom>
          <a:solidFill>
            <a:srgbClr val="BBE0E3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708AAF-9988-444E-A02C-38392C8C2F59}"/>
              </a:ext>
            </a:extLst>
          </p:cNvPr>
          <p:cNvSpPr txBox="1"/>
          <p:nvPr/>
        </p:nvSpPr>
        <p:spPr>
          <a:xfrm>
            <a:off x="3135136" y="302674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Наблюдаем, что изменилось в словах.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A2DF8A-9C6D-4812-A480-5E11B9861755}"/>
              </a:ext>
            </a:extLst>
          </p:cNvPr>
          <p:cNvSpPr txBox="1"/>
          <p:nvPr/>
        </p:nvSpPr>
        <p:spPr>
          <a:xfrm>
            <a:off x="278297" y="5386047"/>
            <a:ext cx="114498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Лист остался листом. </a:t>
            </a:r>
          </a:p>
          <a:p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у слова «лист»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─ </a:t>
            </a:r>
            <a:r>
              <a:rPr lang="ru-RU" sz="2400" b="1" dirty="0">
                <a:ln>
                  <a:solidFill>
                    <a:srgbClr val="141440"/>
                  </a:solidFill>
                </a:ln>
                <a:solidFill>
                  <a:srgbClr val="2323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разные окончания, то есть изменилась форма слова. </a:t>
            </a:r>
            <a:endParaRPr lang="ru-RU" sz="2400" b="1" dirty="0">
              <a:ln>
                <a:solidFill>
                  <a:srgbClr val="141440"/>
                </a:solidFill>
              </a:ln>
              <a:solidFill>
                <a:srgbClr val="232369"/>
              </a:solidFill>
            </a:endParaRPr>
          </a:p>
        </p:txBody>
      </p:sp>
      <p:pic>
        <p:nvPicPr>
          <p:cNvPr id="14" name="Picture 2" descr="Picture background">
            <a:extLst>
              <a:ext uri="{FF2B5EF4-FFF2-40B4-BE49-F238E27FC236}">
                <a16:creationId xmlns:a16="http://schemas.microsoft.com/office/drawing/2014/main" id="{A31FFC3D-8C30-4C07-88BE-FB33A910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02" y="1586204"/>
            <a:ext cx="2864803" cy="273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81ED91F-F9D2-4719-99D3-45E8857B7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7375" r="18910" b="3620"/>
          <a:stretch/>
        </p:blipFill>
        <p:spPr bwMode="auto">
          <a:xfrm flipH="1">
            <a:off x="1425690" y="2497126"/>
            <a:ext cx="1416477" cy="210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F7D92-BF8A-4F51-91BE-1FCA1983ECCD}"/>
              </a:ext>
            </a:extLst>
          </p:cNvPr>
          <p:cNvSpPr txBox="1"/>
          <p:nvPr/>
        </p:nvSpPr>
        <p:spPr>
          <a:xfrm>
            <a:off x="2141884" y="945237"/>
            <a:ext cx="7279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Кот, от кота, к коту, кота, с котом, о коте.</a:t>
            </a:r>
            <a:endParaRPr lang="ru-RU" sz="2800" b="1" dirty="0">
              <a:ln w="11430">
                <a:solidFill>
                  <a:srgbClr val="2D2D8A">
                    <a:lumMod val="50000"/>
                  </a:srgbClr>
                </a:solidFill>
              </a:ln>
              <a:solidFill>
                <a:srgbClr val="2D2D8A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3F87A-A2B0-479C-8DB6-89683A3787A3}"/>
              </a:ext>
            </a:extLst>
          </p:cNvPr>
          <p:cNvSpPr txBox="1"/>
          <p:nvPr/>
        </p:nvSpPr>
        <p:spPr>
          <a:xfrm>
            <a:off x="2066509" y="1745188"/>
            <a:ext cx="7605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>
                  <a:solidFill>
                    <a:srgbClr val="2D2D8A">
                      <a:lumMod val="50000"/>
                    </a:srgbClr>
                  </a:solidFill>
                </a:ln>
                <a:solidFill>
                  <a:srgbClr val="2D2D8A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Лист, у листа, к листу, лист, с листом, о листе.</a:t>
            </a:r>
            <a:endParaRPr lang="ru-RU" sz="2800" b="1" dirty="0">
              <a:ln w="11430">
                <a:solidFill>
                  <a:srgbClr val="2D2D8A">
                    <a:lumMod val="50000"/>
                  </a:srgbClr>
                </a:solidFill>
              </a:ln>
              <a:solidFill>
                <a:srgbClr val="2D2D8A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0806BB9F-875C-4413-B08B-D912CB39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588" y="4102279"/>
            <a:ext cx="1969761" cy="188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7114FC-CA4A-4371-953C-80F7F215ACAB}"/>
              </a:ext>
            </a:extLst>
          </p:cNvPr>
          <p:cNvSpPr txBox="1"/>
          <p:nvPr/>
        </p:nvSpPr>
        <p:spPr>
          <a:xfrm>
            <a:off x="630474" y="349170"/>
            <a:ext cx="9109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Сравниваем, одинаково ли изменялись слова «кот» и «лист».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0039D-F214-467B-9719-F4951F544597}"/>
              </a:ext>
            </a:extLst>
          </p:cNvPr>
          <p:cNvSpPr txBox="1"/>
          <p:nvPr/>
        </p:nvSpPr>
        <p:spPr>
          <a:xfrm>
            <a:off x="562556" y="2375181"/>
            <a:ext cx="9109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1430">
                  <a:solidFill>
                    <a:srgbClr val="141440"/>
                  </a:solidFill>
                </a:ln>
                <a:solidFill>
                  <a:srgbClr val="232369"/>
                </a:solidFill>
                <a:latin typeface="Times New Roman" pitchFamily="18" charset="0"/>
                <a:cs typeface="Times New Roman" pitchFamily="18" charset="0"/>
              </a:rPr>
              <a:t>Что вы заметили?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C2D9FE7-2BD6-4A47-A7D9-D897BE1AC599}"/>
              </a:ext>
            </a:extLst>
          </p:cNvPr>
          <p:cNvCxnSpPr/>
          <p:nvPr/>
        </p:nvCxnSpPr>
        <p:spPr>
          <a:xfrm flipH="1">
            <a:off x="3366559" y="1421490"/>
            <a:ext cx="72008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40C8822-1002-4419-963C-7B309B256E46}"/>
              </a:ext>
            </a:extLst>
          </p:cNvPr>
          <p:cNvCxnSpPr/>
          <p:nvPr/>
        </p:nvCxnSpPr>
        <p:spPr>
          <a:xfrm flipH="1">
            <a:off x="5506785" y="1421490"/>
            <a:ext cx="72008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5BE7FCF-CD3C-43E1-97CD-E598D7B0CA59}"/>
              </a:ext>
            </a:extLst>
          </p:cNvPr>
          <p:cNvCxnSpPr>
            <a:cxnSpLocks/>
          </p:cNvCxnSpPr>
          <p:nvPr/>
        </p:nvCxnSpPr>
        <p:spPr>
          <a:xfrm flipH="1">
            <a:off x="2189595" y="2226115"/>
            <a:ext cx="794624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1581602-5F3B-462B-AD22-4602F75AC2B0}"/>
              </a:ext>
            </a:extLst>
          </p:cNvPr>
          <p:cNvCxnSpPr>
            <a:cxnSpLocks/>
          </p:cNvCxnSpPr>
          <p:nvPr/>
        </p:nvCxnSpPr>
        <p:spPr>
          <a:xfrm flipH="1">
            <a:off x="5830377" y="2233518"/>
            <a:ext cx="794624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pic>
        <p:nvPicPr>
          <p:cNvPr id="15" name="Picture 2" descr="Picture background">
            <a:extLst>
              <a:ext uri="{FF2B5EF4-FFF2-40B4-BE49-F238E27FC236}">
                <a16:creationId xmlns:a16="http://schemas.microsoft.com/office/drawing/2014/main" id="{AA3F1F38-A9D0-43C6-B453-8DCE2AD64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5450" r="6214"/>
          <a:stretch/>
        </p:blipFill>
        <p:spPr bwMode="auto">
          <a:xfrm>
            <a:off x="2303225" y="4102279"/>
            <a:ext cx="1783414" cy="20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9157C66-31FD-4ADB-A008-0F2A0F9C0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 bwMode="auto">
          <a:xfrm>
            <a:off x="5049634" y="3441825"/>
            <a:ext cx="2689140" cy="292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школьная доска универс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36EB7508-1A6F-453A-ACD7-3383D255815E}" vid="{95FEC686-305C-48E9-85A6-52024F2DE73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школьная доска универсальная</Template>
  <TotalTime>3357</TotalTime>
  <Words>3157</Words>
  <Application>Microsoft Office PowerPoint</Application>
  <PresentationFormat>Широкоэкранный</PresentationFormat>
  <Paragraphs>633</Paragraphs>
  <Slides>37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Sylfaen</vt:lpstr>
      <vt:lpstr>Times New Roman</vt:lpstr>
      <vt:lpstr>школьная доска универсальная</vt:lpstr>
      <vt:lpstr>Инопланетянин Гоша в гостях у друга на планете Земля.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Различаем падежи</dc:title>
  <dc:creator>Admin</dc:creator>
  <cp:lastModifiedBy>Лариса</cp:lastModifiedBy>
  <cp:revision>169</cp:revision>
  <dcterms:created xsi:type="dcterms:W3CDTF">2026-06-04T10:50:45Z</dcterms:created>
  <dcterms:modified xsi:type="dcterms:W3CDTF">2026-06-15T16:52:03Z</dcterms:modified>
</cp:coreProperties>
</file>