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16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o_spfml@mosreg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4352" y="1639686"/>
            <a:ext cx="81369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Межрегиональная научно-практическая конференция </a:t>
            </a:r>
            <a:endParaRPr lang="ru-RU" sz="2800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Актуальные </a:t>
            </a:r>
            <a:r>
              <a:rPr lang="ru-RU" sz="2800" dirty="0">
                <a:solidFill>
                  <a:srgbClr val="002060"/>
                </a:solidFill>
              </a:rPr>
              <a:t>вопросы современной науки</a:t>
            </a:r>
            <a:r>
              <a:rPr lang="ru-RU" sz="2800" b="1" dirty="0">
                <a:solidFill>
                  <a:srgbClr val="002060"/>
                </a:solidFill>
              </a:rPr>
              <a:t> 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Роль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социальных институтов в становлении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личности –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м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иссия </a:t>
            </a:r>
            <a:r>
              <a:rPr lang="ru-RU" sz="3600" b="1" dirty="0">
                <a:solidFill>
                  <a:schemeClr val="accent6">
                    <a:lumMod val="75000"/>
                  </a:schemeClr>
                </a:solidFill>
              </a:rPr>
              <a:t>семьи, школы 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</a:rPr>
              <a:t>общества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Секция </a:t>
            </a:r>
            <a:r>
              <a:rPr lang="ru-RU" sz="2400" b="1" dirty="0">
                <a:solidFill>
                  <a:srgbClr val="002060"/>
                </a:solidFill>
              </a:rPr>
              <a:t>«Педагогическая наука и образование»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endParaRPr lang="ru-RU" sz="2400" dirty="0" smtClean="0"/>
          </a:p>
          <a:p>
            <a:pPr algn="ctr"/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2320" y="116632"/>
            <a:ext cx="74641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ГОСУДАРСТВЕННОЕ </a:t>
            </a:r>
            <a:r>
              <a:rPr lang="ru-RU" sz="1200" b="1" dirty="0"/>
              <a:t>БЮДЖЕТНОЕ ОБЩЕОБРАЗОВАТЕЛЬНОЕ УЧРЕЖДЕНИЕ</a:t>
            </a:r>
            <a:endParaRPr lang="ru-RU" sz="1200" dirty="0"/>
          </a:p>
          <a:p>
            <a:pPr algn="ctr"/>
            <a:r>
              <a:rPr lang="ru-RU" sz="1200" b="1" dirty="0"/>
              <a:t>МОСКОВСКОЙ ОБЛАСТИ</a:t>
            </a:r>
            <a:endParaRPr lang="ru-RU" sz="1200" dirty="0"/>
          </a:p>
          <a:p>
            <a:pPr algn="ctr"/>
            <a:r>
              <a:rPr lang="ru-RU" sz="1200" b="1" dirty="0"/>
              <a:t>«СЕРГИЕВО-ПОСАДСКИЙ ФИЗИКО-МАТЕМАТИЧЕСКИЙ ЛИЦЕЙ</a:t>
            </a:r>
            <a:r>
              <a:rPr lang="ru-RU" sz="1200" b="1" dirty="0" smtClean="0"/>
              <a:t>»</a:t>
            </a:r>
            <a:r>
              <a:rPr lang="ru-RU" sz="1200" dirty="0"/>
              <a:t> </a:t>
            </a:r>
          </a:p>
          <a:p>
            <a:pPr algn="ctr"/>
            <a:r>
              <a:rPr lang="ru-RU" sz="1200" dirty="0"/>
              <a:t>Российская Федерация, Московская обл., Сергиево-Посадский </a:t>
            </a:r>
            <a:r>
              <a:rPr lang="ru-RU" sz="1200" dirty="0" err="1"/>
              <a:t>г.о</a:t>
            </a:r>
            <a:r>
              <a:rPr lang="ru-RU" sz="1200" dirty="0"/>
              <a:t>., г. Сергиев Посад, </a:t>
            </a:r>
            <a:r>
              <a:rPr lang="ru-RU" sz="1200" dirty="0" err="1"/>
              <a:t>мкр</a:t>
            </a:r>
            <a:r>
              <a:rPr lang="ru-RU" sz="1200" dirty="0"/>
              <a:t>. </a:t>
            </a:r>
            <a:r>
              <a:rPr lang="ru-RU" sz="1200" dirty="0" err="1"/>
              <a:t>Семхоз</a:t>
            </a:r>
            <a:r>
              <a:rPr lang="ru-RU" sz="1200" dirty="0"/>
              <a:t>, ул. </a:t>
            </a:r>
            <a:r>
              <a:rPr lang="ru-RU" sz="1200" dirty="0" err="1"/>
              <a:t>Хотьковская</a:t>
            </a:r>
            <a:r>
              <a:rPr lang="ru-RU" sz="1200" dirty="0"/>
              <a:t>, д. 33в </a:t>
            </a:r>
          </a:p>
          <a:p>
            <a:pPr algn="ctr"/>
            <a:r>
              <a:rPr lang="en-US" sz="1200" dirty="0"/>
              <a:t>E</a:t>
            </a:r>
            <a:r>
              <a:rPr lang="ru-RU" sz="1200" dirty="0"/>
              <a:t>-</a:t>
            </a:r>
            <a:r>
              <a:rPr lang="en-US" sz="1200" dirty="0"/>
              <a:t>mail</a:t>
            </a:r>
            <a:r>
              <a:rPr lang="ru-RU" sz="1200" dirty="0"/>
              <a:t>: </a:t>
            </a:r>
            <a:r>
              <a:rPr lang="en-US" sz="1200" u="sng" dirty="0" err="1">
                <a:hlinkClick r:id="rId2"/>
              </a:rPr>
              <a:t>mo</a:t>
            </a:r>
            <a:r>
              <a:rPr lang="ru-RU" sz="1200" u="sng" dirty="0">
                <a:hlinkClick r:id="rId2"/>
              </a:rPr>
              <a:t>_</a:t>
            </a:r>
            <a:r>
              <a:rPr lang="en-US" sz="1200" u="sng" dirty="0" err="1">
                <a:hlinkClick r:id="rId2"/>
              </a:rPr>
              <a:t>spfml</a:t>
            </a:r>
            <a:r>
              <a:rPr lang="ru-RU" sz="1200" u="sng" dirty="0">
                <a:hlinkClick r:id="rId2"/>
              </a:rPr>
              <a:t>@</a:t>
            </a:r>
            <a:r>
              <a:rPr lang="en-US" sz="1200" u="sng" dirty="0" err="1">
                <a:hlinkClick r:id="rId2"/>
              </a:rPr>
              <a:t>mosreg</a:t>
            </a:r>
            <a:r>
              <a:rPr lang="ru-RU" sz="1200" u="sng" dirty="0">
                <a:hlinkClick r:id="rId2"/>
              </a:rPr>
              <a:t>.</a:t>
            </a:r>
            <a:r>
              <a:rPr lang="en-US" sz="1200" u="sng" dirty="0" err="1">
                <a:hlinkClick r:id="rId2"/>
              </a:rPr>
              <a:t>ru</a:t>
            </a:r>
            <a:r>
              <a:rPr lang="ru-RU" sz="1200" dirty="0"/>
              <a:t>     </a:t>
            </a:r>
            <a:r>
              <a:rPr lang="en-US" sz="1200" dirty="0"/>
              <a:t>http</a:t>
            </a:r>
            <a:r>
              <a:rPr lang="ru-RU" sz="1200" dirty="0"/>
              <a:t>://ФМЛ.РФ</a:t>
            </a:r>
          </a:p>
          <a:p>
            <a:pPr algn="ctr"/>
            <a:r>
              <a:rPr lang="ru-RU" sz="1200" dirty="0"/>
              <a:t>Лицензия Министерства образования  Московской области: 50 Л 01 № 0010064 от 18.10.2019 (регистрационный № 78184)</a:t>
            </a:r>
          </a:p>
          <a:p>
            <a:pPr algn="ctr"/>
            <a:r>
              <a:rPr lang="ru-RU" sz="1200" dirty="0"/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040" y="5045120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sz="2000" b="1" dirty="0" smtClean="0">
              <a:solidFill>
                <a:srgbClr val="00206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Учитель </a:t>
            </a:r>
            <a:r>
              <a:rPr lang="ru-RU" sz="2000" b="1" dirty="0" smtClean="0">
                <a:solidFill>
                  <a:srgbClr val="002060"/>
                </a:solidFill>
              </a:rPr>
              <a:t>математики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Краснова Вера Владимировна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Picture 3" descr="C:\Users\Вера\Desktop\Безымянный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6" y="134281"/>
            <a:ext cx="1416205" cy="150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Модель «Воспитательной экосистемы»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4437111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Ребёнок</a:t>
            </a:r>
            <a:r>
              <a:rPr lang="ru-RU" sz="2800" dirty="0"/>
              <a:t> — в центре, активный субъект.</a:t>
            </a:r>
          </a:p>
          <a:p>
            <a:pPr algn="ctr"/>
            <a:r>
              <a:rPr lang="ru-RU" sz="2800" b="1" dirty="0"/>
              <a:t>Поток информации и возможностей</a:t>
            </a:r>
            <a:r>
              <a:rPr lang="ru-RU" sz="2800" dirty="0"/>
              <a:t> от всех институтов.</a:t>
            </a:r>
          </a:p>
          <a:p>
            <a:pPr algn="ctr"/>
            <a:r>
              <a:rPr lang="ru-RU" sz="2800" b="1" dirty="0"/>
              <a:t>Обратная связь</a:t>
            </a:r>
            <a:r>
              <a:rPr lang="ru-RU" sz="2800" dirty="0"/>
              <a:t> от ребёнка к институтам.</a:t>
            </a:r>
          </a:p>
        </p:txBody>
      </p:sp>
      <p:pic>
        <p:nvPicPr>
          <p:cNvPr id="2" name="Picture 2" descr="C:\Users\Вер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746" y="1124744"/>
            <a:ext cx="6126163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5" t="10578" r="23405" b="26210"/>
          <a:stretch/>
        </p:blipFill>
        <p:spPr bwMode="auto">
          <a:xfrm>
            <a:off x="303648" y="1061893"/>
            <a:ext cx="2336097" cy="323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52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0"/>
            <a:ext cx="8712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Ключевые компетенции гражданина XXI века</a:t>
            </a:r>
          </a:p>
          <a:p>
            <a:pPr algn="ctr"/>
            <a:r>
              <a:rPr lang="ru-RU" sz="2400" dirty="0"/>
              <a:t>Чего должна достичь триада воспитания:</a:t>
            </a:r>
          </a:p>
          <a:p>
            <a:pPr algn="ctr"/>
            <a:r>
              <a:rPr lang="ru-RU" sz="2400" b="1" dirty="0"/>
              <a:t>Ценностная ориентация</a:t>
            </a:r>
            <a:r>
              <a:rPr lang="ru-RU" sz="2400" dirty="0"/>
              <a:t> (семья</a:t>
            </a:r>
            <a:r>
              <a:rPr lang="ru-RU" sz="2400" dirty="0" smtClean="0"/>
              <a:t>)</a:t>
            </a:r>
            <a:endParaRPr lang="ru-RU" sz="2400" dirty="0"/>
          </a:p>
          <a:p>
            <a:pPr algn="ctr"/>
            <a:r>
              <a:rPr lang="ru-RU" sz="2400" b="1" dirty="0"/>
              <a:t>Критическое мышление</a:t>
            </a:r>
            <a:r>
              <a:rPr lang="ru-RU" sz="2400" dirty="0"/>
              <a:t> (школа</a:t>
            </a:r>
            <a:r>
              <a:rPr lang="ru-RU" sz="2400" dirty="0" smtClean="0"/>
              <a:t>)</a:t>
            </a:r>
            <a:endParaRPr lang="ru-RU" sz="2400" dirty="0"/>
          </a:p>
          <a:p>
            <a:pPr algn="ctr"/>
            <a:r>
              <a:rPr lang="ru-RU" sz="2400" b="1" dirty="0"/>
              <a:t>Социальная ответственность</a:t>
            </a:r>
            <a:r>
              <a:rPr lang="ru-RU" sz="2400" dirty="0"/>
              <a:t> (социум</a:t>
            </a:r>
            <a:r>
              <a:rPr lang="ru-RU" sz="2400" dirty="0" smtClean="0"/>
              <a:t>)</a:t>
            </a:r>
            <a:endParaRPr lang="ru-RU" sz="2400" dirty="0"/>
          </a:p>
          <a:p>
            <a:pPr algn="ctr"/>
            <a:r>
              <a:rPr lang="ru-RU" sz="2400" b="1" dirty="0"/>
              <a:t>Цифровая и эмоциональная грамотность</a:t>
            </a:r>
            <a:r>
              <a:rPr lang="ru-RU" sz="2400" dirty="0"/>
              <a:t> </a:t>
            </a:r>
            <a:endParaRPr lang="ru-RU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все институты).</a:t>
            </a:r>
          </a:p>
          <a:p>
            <a:pPr algn="ctr"/>
            <a:r>
              <a:rPr lang="ru-RU" sz="2400" b="1" dirty="0"/>
              <a:t>Способность к </a:t>
            </a:r>
            <a:r>
              <a:rPr lang="ru-RU" sz="2400" b="1" dirty="0" err="1"/>
              <a:t>lifelong</a:t>
            </a:r>
            <a:r>
              <a:rPr lang="ru-RU" sz="2400" b="1" dirty="0"/>
              <a:t> </a:t>
            </a:r>
            <a:r>
              <a:rPr lang="ru-RU" sz="2400" b="1" dirty="0" err="1"/>
              <a:t>learning</a:t>
            </a:r>
            <a:r>
              <a:rPr lang="ru-RU" sz="2400" dirty="0"/>
              <a:t> </a:t>
            </a:r>
            <a:endParaRPr lang="ru-RU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непрерывное обучение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0" b="16473"/>
          <a:stretch/>
        </p:blipFill>
        <p:spPr bwMode="auto">
          <a:xfrm>
            <a:off x="2123728" y="3567193"/>
            <a:ext cx="5315744" cy="299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Рекомендации для практики</a:t>
            </a:r>
          </a:p>
          <a:p>
            <a:pPr algn="ctr"/>
            <a:r>
              <a:rPr lang="ru-RU" sz="2800" b="1" dirty="0"/>
              <a:t>Для семьи:</a:t>
            </a:r>
            <a:r>
              <a:rPr lang="ru-RU" sz="2800" dirty="0"/>
              <a:t> Создавать ритуалы общения, развивать цифровую </a:t>
            </a:r>
            <a:r>
              <a:rPr lang="ru-RU" sz="2800" dirty="0" smtClean="0"/>
              <a:t>культуру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Для школы:</a:t>
            </a:r>
            <a:r>
              <a:rPr lang="ru-RU" sz="2800" dirty="0"/>
              <a:t> Внедрять проектные методы, развивать школьное </a:t>
            </a:r>
            <a:r>
              <a:rPr lang="ru-RU" sz="2800" dirty="0" smtClean="0"/>
              <a:t>самоуправление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Для социума:</a:t>
            </a:r>
            <a:r>
              <a:rPr lang="ru-RU" sz="2800" dirty="0"/>
              <a:t> Создавать больше инклюзивных молодёжных </a:t>
            </a:r>
            <a:r>
              <a:rPr lang="ru-RU" sz="2800" dirty="0" smtClean="0"/>
              <a:t>пространств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Для государства:</a:t>
            </a:r>
            <a:r>
              <a:rPr lang="ru-RU" sz="2800" dirty="0"/>
              <a:t> Разрабатывать программы поддержки взаимодействия </a:t>
            </a:r>
            <a:r>
              <a:rPr lang="ru-RU" sz="2800" dirty="0" smtClean="0"/>
              <a:t>триады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6310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60" y="0"/>
            <a:ext cx="3512940" cy="4447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1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Выводы</a:t>
            </a:r>
          </a:p>
          <a:p>
            <a:pPr algn="ctr"/>
            <a:r>
              <a:rPr lang="ru-RU" sz="2800" dirty="0"/>
              <a:t>Триада «семья — школа — социум» </a:t>
            </a:r>
            <a:r>
              <a:rPr lang="ru-RU" sz="2800" dirty="0" smtClean="0"/>
              <a:t>— основа </a:t>
            </a:r>
            <a:r>
              <a:rPr lang="ru-RU" sz="2800" dirty="0"/>
              <a:t>формирования конкурентоспособного и ответственного гражданина.</a:t>
            </a:r>
          </a:p>
          <a:p>
            <a:pPr algn="ctr"/>
            <a:r>
              <a:rPr lang="ru-RU" sz="2800" dirty="0"/>
              <a:t>Успех возможен только при </a:t>
            </a:r>
            <a:r>
              <a:rPr lang="ru-RU" sz="2800" b="1" dirty="0"/>
              <a:t>синергии и партнёрстве</a:t>
            </a:r>
            <a:r>
              <a:rPr lang="ru-RU" sz="2800" dirty="0"/>
              <a:t> </a:t>
            </a:r>
            <a:r>
              <a:rPr lang="ru-RU" sz="2800" dirty="0" smtClean="0"/>
              <a:t>институтов</a:t>
            </a:r>
            <a:endParaRPr lang="ru-RU" sz="2800" dirty="0"/>
          </a:p>
          <a:p>
            <a:pPr algn="ctr"/>
            <a:r>
              <a:rPr lang="ru-RU" sz="2800" dirty="0"/>
              <a:t>Необходима </a:t>
            </a:r>
            <a:r>
              <a:rPr lang="ru-RU" sz="2800" b="1" dirty="0"/>
              <a:t>гибкая экосистема воспитания</a:t>
            </a:r>
            <a:r>
              <a:rPr lang="ru-RU" sz="2800" dirty="0"/>
              <a:t>, отвечающая вызовам динамичного мира.</a:t>
            </a:r>
          </a:p>
          <a:p>
            <a:pPr algn="ctr"/>
            <a:r>
              <a:rPr lang="ru-RU" sz="2800" dirty="0"/>
              <a:t>Гражданин XXI века — не объект воздействия, а </a:t>
            </a:r>
            <a:r>
              <a:rPr lang="ru-RU" sz="2800" b="1" dirty="0"/>
              <a:t>активный соавтор</a:t>
            </a:r>
            <a:r>
              <a:rPr lang="ru-RU" sz="2800" dirty="0"/>
              <a:t> своего </a:t>
            </a:r>
            <a:r>
              <a:rPr lang="ru-RU" sz="2800" dirty="0" smtClean="0"/>
              <a:t>развития</a:t>
            </a: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74" y="-11697"/>
            <a:ext cx="9173074" cy="687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63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871296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Список литературы</a:t>
            </a:r>
          </a:p>
          <a:p>
            <a:r>
              <a:rPr lang="ru-RU" sz="2000" dirty="0" smtClean="0"/>
              <a:t>-</a:t>
            </a:r>
            <a:r>
              <a:rPr lang="ru-RU" sz="2000" dirty="0" err="1" smtClean="0"/>
              <a:t>Асмолов</a:t>
            </a:r>
            <a:r>
              <a:rPr lang="ru-RU" sz="2000" dirty="0" smtClean="0"/>
              <a:t> </a:t>
            </a:r>
            <a:r>
              <a:rPr lang="ru-RU" sz="2000" dirty="0"/>
              <a:t>А. Г. Стратегия и методология социокультурной модернизации образования. — Москва : ФГАУ "Федеральный институт развития образования", 2011. — 74 с. </a:t>
            </a:r>
            <a:endParaRPr lang="ru-RU" sz="2000" dirty="0" smtClean="0"/>
          </a:p>
          <a:p>
            <a:r>
              <a:rPr lang="ru-RU" sz="2000" dirty="0" smtClean="0"/>
              <a:t>-Ребенок </a:t>
            </a:r>
            <a:r>
              <a:rPr lang="ru-RU" sz="2000" dirty="0"/>
              <a:t>и общество : учеб. пособие для студентов вузов, обучающихся по психол. и </a:t>
            </a:r>
            <a:r>
              <a:rPr lang="ru-RU" sz="2000" dirty="0" err="1"/>
              <a:t>пед</a:t>
            </a:r>
            <a:r>
              <a:rPr lang="ru-RU" sz="2000" dirty="0"/>
              <a:t>. </a:t>
            </a:r>
            <a:r>
              <a:rPr lang="ru-RU" sz="2000" dirty="0" smtClean="0"/>
              <a:t>специальностям </a:t>
            </a:r>
            <a:r>
              <a:rPr lang="ru-RU" sz="2000" dirty="0"/>
              <a:t>/ И.С. Кон. — Москва : </a:t>
            </a:r>
            <a:r>
              <a:rPr lang="ru-RU" sz="2000" dirty="0" err="1"/>
              <a:t>Academia</a:t>
            </a:r>
            <a:r>
              <a:rPr lang="ru-RU" sz="2000" dirty="0"/>
              <a:t>, 2003. — 334, [1] с. : ил., табл. : 22 см — (Высшее профессиональное образование. Психология).; ISBN 5-7695-1420-5 (в пер</a:t>
            </a:r>
            <a:r>
              <a:rPr lang="ru-RU" sz="2000" dirty="0" smtClean="0"/>
              <a:t>.)</a:t>
            </a:r>
          </a:p>
          <a:p>
            <a:pPr algn="just"/>
            <a:r>
              <a:rPr lang="ru-RU" sz="2000" dirty="0" smtClean="0"/>
              <a:t>-Универсальные </a:t>
            </a:r>
            <a:r>
              <a:rPr lang="ru-RU" sz="2000" dirty="0"/>
              <a:t>компетентности и новая </a:t>
            </a:r>
            <a:r>
              <a:rPr lang="ru-RU" sz="2000" dirty="0" smtClean="0"/>
              <a:t>грамотность под </a:t>
            </a:r>
            <a:r>
              <a:rPr lang="ru-RU" sz="2000" dirty="0"/>
              <a:t>ред. </a:t>
            </a:r>
            <a:endParaRPr lang="ru-RU" sz="2000" dirty="0" smtClean="0"/>
          </a:p>
          <a:p>
            <a:pPr algn="just"/>
            <a:r>
              <a:rPr lang="ru-RU" sz="2000" dirty="0" smtClean="0"/>
              <a:t>М.С</a:t>
            </a:r>
            <a:r>
              <a:rPr lang="ru-RU" sz="2000" dirty="0"/>
              <a:t>. </a:t>
            </a:r>
            <a:r>
              <a:rPr lang="ru-RU" sz="2000" dirty="0" err="1"/>
              <a:t>Добряковой</a:t>
            </a:r>
            <a:r>
              <a:rPr lang="ru-RU" sz="2000" dirty="0"/>
              <a:t>, И. Д. </a:t>
            </a:r>
            <a:r>
              <a:rPr lang="ru-RU" sz="2000" dirty="0" smtClean="0"/>
              <a:t>Фрумина, издательский </a:t>
            </a:r>
            <a:r>
              <a:rPr lang="ru-RU" sz="2000" dirty="0"/>
              <a:t>дом Высшей школы </a:t>
            </a:r>
            <a:r>
              <a:rPr lang="ru-RU" sz="2000" dirty="0" smtClean="0"/>
              <a:t>экономики, дата издания:2019, 472 c., ISBN:978-5-7598-2177-9</a:t>
            </a:r>
            <a:endParaRPr lang="ru-RU" sz="2000" dirty="0"/>
          </a:p>
          <a:p>
            <a:pPr algn="just"/>
            <a:r>
              <a:rPr lang="ru-RU" sz="2000" dirty="0" smtClean="0"/>
              <a:t>-</a:t>
            </a:r>
            <a:r>
              <a:rPr lang="ru-RU" sz="2000" dirty="0" err="1" smtClean="0"/>
              <a:t>Тоффлер</a:t>
            </a:r>
            <a:r>
              <a:rPr lang="ru-RU" sz="2000" dirty="0" smtClean="0"/>
              <a:t> </a:t>
            </a:r>
            <a:r>
              <a:rPr lang="ru-RU" sz="2000" dirty="0"/>
              <a:t>Э. Шок будущего / </a:t>
            </a:r>
            <a:r>
              <a:rPr lang="ru-RU" sz="2000" dirty="0" err="1"/>
              <a:t>Элвин</a:t>
            </a:r>
            <a:r>
              <a:rPr lang="ru-RU" sz="2000" dirty="0"/>
              <a:t> </a:t>
            </a:r>
            <a:r>
              <a:rPr lang="ru-RU" sz="2000" dirty="0" err="1"/>
              <a:t>Тоффлер</a:t>
            </a:r>
            <a:r>
              <a:rPr lang="ru-RU" sz="2000" dirty="0"/>
              <a:t>; [Пер. с англ. Е. Руднева и др., Науч. ред., авт. предисл. П.С. Гуревич]. — М. : АСТ, 2001. — 557,[1] с.; 21. — (</a:t>
            </a:r>
            <a:r>
              <a:rPr lang="ru-RU" sz="2000" dirty="0" err="1"/>
              <a:t>Philosophy</a:t>
            </a:r>
            <a:r>
              <a:rPr lang="ru-RU" sz="2000" dirty="0"/>
              <a:t>); ISBN 5-17-010706-4.</a:t>
            </a:r>
          </a:p>
        </p:txBody>
      </p:sp>
    </p:spTree>
    <p:extLst>
      <p:ext uri="{BB962C8B-B14F-4D97-AF65-F5344CB8AC3E}">
        <p14:creationId xmlns:p14="http://schemas.microsoft.com/office/powerpoint/2010/main" val="255759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Спасибо за внимание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37" y="989934"/>
            <a:ext cx="4197387" cy="559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4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6672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Актуальность темы</a:t>
            </a:r>
          </a:p>
          <a:p>
            <a:pPr algn="ctr"/>
            <a:r>
              <a:rPr lang="ru-RU" sz="2800" b="1" dirty="0"/>
              <a:t>Вызовы XXI века:</a:t>
            </a:r>
            <a:r>
              <a:rPr lang="ru-RU" sz="2800" dirty="0"/>
              <a:t> глобализация, </a:t>
            </a:r>
            <a:r>
              <a:rPr lang="ru-RU" sz="2800" dirty="0" err="1"/>
              <a:t>цифровизация</a:t>
            </a:r>
            <a:r>
              <a:rPr lang="ru-RU" sz="2800" dirty="0"/>
              <a:t>, трансформация профессий.</a:t>
            </a:r>
          </a:p>
          <a:p>
            <a:pPr algn="ctr"/>
            <a:r>
              <a:rPr lang="ru-RU" sz="2800" b="1" dirty="0"/>
              <a:t>Проблема:</a:t>
            </a:r>
            <a:r>
              <a:rPr lang="ru-RU" sz="2800" dirty="0"/>
              <a:t> разобщённость воспитательных институтов.</a:t>
            </a:r>
          </a:p>
          <a:p>
            <a:pPr algn="ctr"/>
            <a:r>
              <a:rPr lang="ru-RU" sz="2800" b="1" dirty="0"/>
              <a:t>Цель:</a:t>
            </a:r>
            <a:r>
              <a:rPr lang="ru-RU" sz="2800" dirty="0"/>
              <a:t> анализ роли семьи, школы, социума и поиск модели их эффективной синергии.</a:t>
            </a:r>
          </a:p>
          <a:p>
            <a:pPr algn="ctr"/>
            <a:r>
              <a:rPr lang="ru-RU" sz="2800" b="1" dirty="0"/>
              <a:t>Ключевой вопрос:</a:t>
            </a:r>
            <a:r>
              <a:rPr lang="ru-RU" sz="2800" dirty="0"/>
              <a:t> Как триада воспитания может раскрыть потенциал гражданина будущего?</a:t>
            </a:r>
          </a:p>
        </p:txBody>
      </p:sp>
    </p:spTree>
    <p:extLst>
      <p:ext uri="{BB962C8B-B14F-4D97-AF65-F5344CB8AC3E}">
        <p14:creationId xmlns:p14="http://schemas.microsoft.com/office/powerpoint/2010/main" val="23405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19256" cy="137301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Концепция </a:t>
            </a:r>
            <a:r>
              <a:rPr lang="ru-RU" b="1" dirty="0"/>
              <a:t>«Триады воспитания»</a:t>
            </a:r>
            <a:br>
              <a:rPr lang="ru-RU" b="1" dirty="0"/>
            </a:br>
            <a:r>
              <a:rPr lang="ru-RU" b="1" dirty="0"/>
              <a:t>Взаимосвязанная </a:t>
            </a:r>
            <a:r>
              <a:rPr lang="ru-RU" b="1" dirty="0" smtClean="0"/>
              <a:t>система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Вера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94" y="1912775"/>
            <a:ext cx="632024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9565"/>
            <a:ext cx="3626841" cy="48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22" y="1484783"/>
            <a:ext cx="3598064" cy="48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925"/>
            <a:ext cx="9170453" cy="68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66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3" y="0"/>
            <a:ext cx="4968551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Семья — фундамент личности</a:t>
            </a:r>
          </a:p>
          <a:p>
            <a:pPr algn="ctr"/>
            <a:r>
              <a:rPr lang="ru-RU" sz="2800" b="1" dirty="0"/>
              <a:t>Роль:</a:t>
            </a:r>
            <a:r>
              <a:rPr lang="ru-RU" sz="2800" dirty="0"/>
              <a:t> Формирование эмоционально-ценностного ядра.</a:t>
            </a:r>
          </a:p>
          <a:p>
            <a:pPr algn="ctr"/>
            <a:r>
              <a:rPr lang="ru-RU" sz="2800" b="1" dirty="0"/>
              <a:t>Ключевые функции:</a:t>
            </a:r>
            <a:endParaRPr lang="ru-RU" sz="2800" dirty="0"/>
          </a:p>
          <a:p>
            <a:pPr algn="ctr"/>
            <a:r>
              <a:rPr lang="ru-RU" sz="2800" dirty="0"/>
              <a:t>Заложение базовых ценностей (нравственность, уважение, патриотизм).</a:t>
            </a:r>
          </a:p>
          <a:p>
            <a:pPr algn="ctr"/>
            <a:r>
              <a:rPr lang="ru-RU" sz="2800" dirty="0"/>
              <a:t>Развитие </a:t>
            </a:r>
            <a:r>
              <a:rPr lang="ru-RU" sz="2800" b="1" dirty="0" err="1"/>
              <a:t>soft</a:t>
            </a:r>
            <a:r>
              <a:rPr lang="ru-RU" sz="2800" b="1" dirty="0"/>
              <a:t> </a:t>
            </a:r>
            <a:r>
              <a:rPr lang="ru-RU" sz="2800" b="1" dirty="0" err="1"/>
              <a:t>skills</a:t>
            </a:r>
            <a:r>
              <a:rPr lang="ru-RU" sz="2800" dirty="0"/>
              <a:t>: </a:t>
            </a:r>
            <a:r>
              <a:rPr lang="ru-RU" sz="2800" dirty="0" err="1"/>
              <a:t>эмпатия</a:t>
            </a:r>
            <a:r>
              <a:rPr lang="ru-RU" sz="2800" dirty="0"/>
              <a:t>, коммуникация, ответственность.</a:t>
            </a:r>
          </a:p>
          <a:p>
            <a:pPr algn="ctr"/>
            <a:r>
              <a:rPr lang="ru-RU" sz="2800" dirty="0"/>
              <a:t>Индивидуальный навигатор для ребёнка.</a:t>
            </a:r>
          </a:p>
          <a:p>
            <a:pPr algn="ctr"/>
            <a:r>
              <a:rPr lang="ru-RU" sz="2800" b="1" dirty="0"/>
              <a:t>Вызовы:</a:t>
            </a:r>
            <a:r>
              <a:rPr lang="ru-RU" sz="2800" dirty="0"/>
              <a:t> дефицит времени, цифровая конкуренция, кризис авторитета.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2656"/>
            <a:ext cx="3869837" cy="580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36" y="332656"/>
            <a:ext cx="3832274" cy="579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32655"/>
            <a:ext cx="4013853" cy="5796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4624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Школа — систематизатор знаний и социальный тренажёр</a:t>
            </a:r>
          </a:p>
          <a:p>
            <a:pPr algn="ctr"/>
            <a:r>
              <a:rPr lang="ru-RU" sz="2800" b="1" dirty="0"/>
              <a:t>Роль:</a:t>
            </a:r>
            <a:r>
              <a:rPr lang="ru-RU" sz="2800" dirty="0"/>
              <a:t> Формирование гражданской компетентности.</a:t>
            </a:r>
          </a:p>
          <a:p>
            <a:pPr algn="ctr"/>
            <a:r>
              <a:rPr lang="ru-RU" sz="2800" b="1" dirty="0"/>
              <a:t>Ключевые функции:</a:t>
            </a:r>
            <a:endParaRPr lang="ru-RU" sz="2800" dirty="0"/>
          </a:p>
          <a:p>
            <a:pPr algn="ctr"/>
            <a:r>
              <a:rPr lang="ru-RU" sz="2800" dirty="0"/>
              <a:t>Передача универсальных знаний и критического мышления.</a:t>
            </a:r>
          </a:p>
          <a:p>
            <a:pPr algn="ctr"/>
            <a:r>
              <a:rPr lang="ru-RU" sz="2800" dirty="0"/>
              <a:t>Школа как </a:t>
            </a:r>
            <a:r>
              <a:rPr lang="ru-RU" sz="2800" b="1" dirty="0"/>
              <a:t>модель общества</a:t>
            </a:r>
            <a:r>
              <a:rPr lang="ru-RU" sz="2800" dirty="0"/>
              <a:t> </a:t>
            </a:r>
            <a:endParaRPr lang="ru-RU" sz="2800" dirty="0" smtClean="0"/>
          </a:p>
          <a:p>
            <a:pPr algn="ctr"/>
            <a:r>
              <a:rPr lang="ru-RU" sz="2800" dirty="0" smtClean="0"/>
              <a:t>(</a:t>
            </a:r>
            <a:r>
              <a:rPr lang="ru-RU" sz="2800" dirty="0"/>
              <a:t>практика сотрудничества и правил).</a:t>
            </a:r>
          </a:p>
          <a:p>
            <a:pPr algn="ctr"/>
            <a:r>
              <a:rPr lang="ru-RU" sz="2800" dirty="0"/>
              <a:t>Воспитание гражданской ответственности через уроки и самоуправление.</a:t>
            </a:r>
          </a:p>
          <a:p>
            <a:pPr algn="ctr"/>
            <a:r>
              <a:rPr lang="ru-RU" sz="2800" b="1" dirty="0"/>
              <a:t>Вызовы:</a:t>
            </a:r>
            <a:r>
              <a:rPr lang="ru-RU" sz="2800" dirty="0"/>
              <a:t> консерватизм программ, авторитарность, </a:t>
            </a:r>
            <a:r>
              <a:rPr lang="ru-RU" sz="2800" dirty="0" err="1"/>
              <a:t>буллинг</a:t>
            </a:r>
            <a:r>
              <a:rPr lang="ru-RU" sz="2800" dirty="0"/>
              <a:t>, перегрузка.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" y="0"/>
            <a:ext cx="9149804" cy="686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32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39952" y="58685"/>
            <a:ext cx="4896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Социум — пространство для практики и самоидентификации</a:t>
            </a:r>
          </a:p>
          <a:p>
            <a:pPr algn="ctr"/>
            <a:r>
              <a:rPr lang="ru-RU" sz="2400" b="1" dirty="0"/>
              <a:t>Роль:</a:t>
            </a:r>
            <a:r>
              <a:rPr lang="ru-RU" sz="2400" dirty="0"/>
              <a:t> Реализация потенциала в реальном мире.</a:t>
            </a:r>
          </a:p>
          <a:p>
            <a:pPr algn="ctr"/>
            <a:r>
              <a:rPr lang="ru-RU" sz="2400" b="1" dirty="0"/>
              <a:t>Ключевые функции:</a:t>
            </a:r>
            <a:endParaRPr lang="ru-RU" sz="2400" dirty="0"/>
          </a:p>
          <a:p>
            <a:pPr algn="ctr"/>
            <a:r>
              <a:rPr lang="ru-RU" sz="2400" dirty="0"/>
              <a:t>Расширение картины мира </a:t>
            </a:r>
            <a:endParaRPr lang="ru-RU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культура, медиа, путешествия).</a:t>
            </a:r>
          </a:p>
          <a:p>
            <a:pPr algn="ctr"/>
            <a:r>
              <a:rPr lang="ru-RU" sz="2400" dirty="0"/>
              <a:t>Площадка для инициатив: </a:t>
            </a:r>
            <a:endParaRPr lang="ru-RU" sz="2400" dirty="0" smtClean="0"/>
          </a:p>
          <a:p>
            <a:pPr algn="ctr"/>
            <a:r>
              <a:rPr lang="ru-RU" sz="2400" dirty="0" err="1" smtClean="0"/>
              <a:t>волонтёрство</a:t>
            </a:r>
            <a:r>
              <a:rPr lang="ru-RU" sz="2400" dirty="0"/>
              <a:t>, молодёжные проекты, сообщества.</a:t>
            </a:r>
          </a:p>
          <a:p>
            <a:pPr algn="ctr"/>
            <a:r>
              <a:rPr lang="ru-RU" sz="2400" dirty="0"/>
              <a:t>Формирование публичной позиции </a:t>
            </a:r>
            <a:endParaRPr lang="ru-RU" sz="2400" dirty="0" smtClean="0"/>
          </a:p>
          <a:p>
            <a:pPr algn="ctr"/>
            <a:r>
              <a:rPr lang="ru-RU" sz="2400" dirty="0" smtClean="0"/>
              <a:t>(</a:t>
            </a:r>
            <a:r>
              <a:rPr lang="ru-RU" sz="2400" dirty="0"/>
              <a:t>дискуссии в цифровой среде).</a:t>
            </a:r>
          </a:p>
          <a:p>
            <a:pPr algn="ctr"/>
            <a:r>
              <a:rPr lang="ru-RU" sz="2400" b="1" dirty="0"/>
              <a:t>Вызовы:</a:t>
            </a:r>
            <a:r>
              <a:rPr lang="ru-RU" sz="2400" dirty="0"/>
              <a:t> агрессивный информационный фон, цифровая зависимость, неравенство доступа.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3726160" cy="496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02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Проблемы взаимодействия триады</a:t>
            </a:r>
          </a:p>
          <a:p>
            <a:pPr algn="ctr"/>
            <a:r>
              <a:rPr lang="ru-RU" sz="2800" b="1" dirty="0"/>
              <a:t>Разобщённость действий:</a:t>
            </a:r>
            <a:r>
              <a:rPr lang="ru-RU" sz="2800" dirty="0"/>
              <a:t> Нет единой стратегии, институты работают изолированно.</a:t>
            </a:r>
          </a:p>
          <a:p>
            <a:pPr algn="ctr"/>
            <a:r>
              <a:rPr lang="ru-RU" sz="2800" b="1" dirty="0"/>
              <a:t>Ценностный конфликт:</a:t>
            </a:r>
            <a:r>
              <a:rPr lang="ru-RU" sz="2800" dirty="0"/>
              <a:t> Разные нормы в семье, школе и медиа.</a:t>
            </a:r>
          </a:p>
          <a:p>
            <a:pPr algn="ctr"/>
            <a:r>
              <a:rPr lang="ru-RU" sz="2800" b="1" dirty="0"/>
              <a:t>Коммуникационный разрыв:</a:t>
            </a:r>
            <a:r>
              <a:rPr lang="ru-RU" sz="2800" dirty="0"/>
              <a:t> Нет эффективных каналов диалога между родителями, учителями, общественностью.</a:t>
            </a:r>
          </a:p>
          <a:p>
            <a:pPr algn="ctr"/>
            <a:r>
              <a:rPr lang="ru-RU" sz="2800" b="1" dirty="0"/>
              <a:t>Результат:</a:t>
            </a:r>
            <a:r>
              <a:rPr lang="ru-RU" sz="2800" dirty="0"/>
              <a:t> снижение эффективности воспитания, внутренние конфликты личности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99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188640"/>
            <a:ext cx="48965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Принципы эффективной синергии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1</a:t>
            </a:r>
            <a:r>
              <a:rPr lang="ru-RU" sz="2800" b="1" dirty="0"/>
              <a:t>. Партнёрство вместо опеки</a:t>
            </a:r>
            <a:endParaRPr lang="ru-RU" sz="2800" dirty="0"/>
          </a:p>
          <a:p>
            <a:pPr algn="ctr"/>
            <a:r>
              <a:rPr lang="ru-RU" sz="2800" dirty="0"/>
              <a:t>Равный диалог семьи, школы и социума.</a:t>
            </a:r>
          </a:p>
          <a:p>
            <a:pPr algn="ctr"/>
            <a:r>
              <a:rPr lang="ru-RU" sz="2800" dirty="0"/>
              <a:t>Совместное принятие решений.</a:t>
            </a:r>
          </a:p>
          <a:p>
            <a:pPr algn="ctr"/>
            <a:r>
              <a:rPr lang="ru-RU" sz="2800" b="1" dirty="0"/>
              <a:t>2. Гибкость и открытость</a:t>
            </a:r>
            <a:endParaRPr lang="ru-RU" sz="2800" dirty="0"/>
          </a:p>
          <a:p>
            <a:pPr algn="ctr"/>
            <a:r>
              <a:rPr lang="ru-RU" sz="2800" dirty="0"/>
              <a:t>Школа как </a:t>
            </a:r>
            <a:r>
              <a:rPr lang="ru-RU" sz="2800" b="1" dirty="0" err="1"/>
              <a:t>хаб</a:t>
            </a:r>
            <a:r>
              <a:rPr lang="ru-RU" sz="2800" dirty="0"/>
              <a:t>, привлекающий ресурсы города (предприятия, музеи, НКО).</a:t>
            </a:r>
          </a:p>
          <a:p>
            <a:pPr algn="ctr"/>
            <a:r>
              <a:rPr lang="ru-RU" sz="2800" dirty="0"/>
              <a:t>Проектная деятельность на внешних площадках.</a:t>
            </a:r>
          </a:p>
        </p:txBody>
      </p:sp>
      <p:pic>
        <p:nvPicPr>
          <p:cNvPr id="5122" name="Picture 2" descr="C:\Users\Вера\Desktop\Безымянный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1" y="188640"/>
            <a:ext cx="3295751" cy="387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0"/>
          <a:stretch/>
        </p:blipFill>
        <p:spPr bwMode="auto">
          <a:xfrm>
            <a:off x="-25156" y="-2"/>
            <a:ext cx="9169156" cy="685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6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332656"/>
            <a:ext cx="84969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Принципы эффективной синергии </a:t>
            </a:r>
          </a:p>
          <a:p>
            <a:pPr algn="ctr"/>
            <a:r>
              <a:rPr lang="ru-RU" sz="2800" b="1" dirty="0"/>
              <a:t>3. Цифровая грамотность — общая задача</a:t>
            </a:r>
            <a:endParaRPr lang="ru-RU" sz="2800" dirty="0"/>
          </a:p>
          <a:p>
            <a:pPr algn="ctr"/>
            <a:r>
              <a:rPr lang="ru-RU" sz="2800" dirty="0"/>
              <a:t>Семья: основы безопасности.</a:t>
            </a:r>
          </a:p>
          <a:p>
            <a:pPr algn="ctr"/>
            <a:r>
              <a:rPr lang="ru-RU" sz="2800" dirty="0"/>
              <a:t>Школа: критическое мышление.</a:t>
            </a:r>
          </a:p>
          <a:p>
            <a:pPr algn="ctr"/>
            <a:r>
              <a:rPr lang="ru-RU" sz="2800" dirty="0"/>
              <a:t>IT-сектор: этичные продукты.</a:t>
            </a:r>
          </a:p>
          <a:p>
            <a:pPr algn="ctr"/>
            <a:r>
              <a:rPr lang="ru-RU" sz="2800" b="1" dirty="0"/>
              <a:t>4. Ранняя профориентация как совместный проект</a:t>
            </a:r>
            <a:endParaRPr lang="ru-RU" sz="2800" dirty="0"/>
          </a:p>
          <a:p>
            <a:pPr algn="ctr"/>
            <a:r>
              <a:rPr lang="ru-RU" sz="2800" dirty="0"/>
              <a:t>Экскурсии на предприятия.</a:t>
            </a:r>
          </a:p>
          <a:p>
            <a:pPr algn="ctr"/>
            <a:r>
              <a:rPr lang="ru-RU" sz="2800" dirty="0"/>
              <a:t>Стажировки и </a:t>
            </a:r>
            <a:r>
              <a:rPr lang="ru-RU" sz="2800" dirty="0" err="1"/>
              <a:t>менторство</a:t>
            </a:r>
            <a:r>
              <a:rPr lang="ru-RU" sz="2800" dirty="0"/>
              <a:t>.</a:t>
            </a:r>
          </a:p>
          <a:p>
            <a:pPr algn="ctr"/>
            <a:r>
              <a:rPr lang="ru-RU" sz="2800" dirty="0"/>
              <a:t>Участие родителей-профессионалов.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79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5203</TotalTime>
  <Words>186</Words>
  <Application>Microsoft Office PowerPoint</Application>
  <PresentationFormat>Экран (4:3)</PresentationFormat>
  <Paragraphs>94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 Концепция «Триады воспитания» Взаимосвязанная система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18</cp:revision>
  <dcterms:created xsi:type="dcterms:W3CDTF">2024-09-08T08:42:39Z</dcterms:created>
  <dcterms:modified xsi:type="dcterms:W3CDTF">2026-04-13T15:44:57Z</dcterms:modified>
</cp:coreProperties>
</file>