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75" r:id="rId2"/>
    <p:sldId id="276" r:id="rId3"/>
    <p:sldId id="277" r:id="rId4"/>
    <p:sldId id="273" r:id="rId5"/>
    <p:sldId id="267" r:id="rId6"/>
    <p:sldId id="268" r:id="rId7"/>
    <p:sldId id="269" r:id="rId8"/>
    <p:sldId id="260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9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7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16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57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657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56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00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74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0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4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6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5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0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492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6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4CD94-7AF3-42E7-99A1-35926C4BAE75}" type="datetimeFigureOut">
              <a:rPr lang="ru-RU" smtClean="0"/>
              <a:t>01.06.2026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F343D4-F556-4ABE-93D1-192F4BA02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1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064BFAD-0F7F-46D2-8D0B-4935998E557F}"/>
              </a:ext>
            </a:extLst>
          </p:cNvPr>
          <p:cNvSpPr/>
          <p:nvPr/>
        </p:nvSpPr>
        <p:spPr>
          <a:xfrm>
            <a:off x="1154927" y="1708785"/>
            <a:ext cx="10049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«Эстафета поколений»: </a:t>
            </a:r>
          </a:p>
          <a:p>
            <a:pPr algn="ctr"/>
            <a:r>
              <a:rPr lang="ru-RU" b="1" dirty="0"/>
              <a:t>наши выпускники - главный профориентационный ресурс 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BCCED2-E6AB-426D-9D64-70A36DEFD169}"/>
              </a:ext>
            </a:extLst>
          </p:cNvPr>
          <p:cNvSpPr/>
          <p:nvPr/>
        </p:nvSpPr>
        <p:spPr>
          <a:xfrm>
            <a:off x="526741" y="4717574"/>
            <a:ext cx="5904241" cy="131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Аторы</a:t>
            </a:r>
            <a:r>
              <a:rPr lang="ru-RU" sz="14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15000"/>
              </a:lnSpc>
            </a:pPr>
            <a:r>
              <a:rPr lang="ru-RU" sz="14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Майсова Татьяна Борисовна – директор </a:t>
            </a:r>
            <a:r>
              <a:rPr lang="ru-RU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МАОУДО Центр «Диалог»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i="0" dirty="0">
                <a:solidFill>
                  <a:srgbClr val="212529"/>
                </a:solidFill>
                <a:effectLst/>
                <a:latin typeface="arial" panose="020B0604020202020204" pitchFamily="34" charset="0"/>
              </a:rPr>
              <a:t>Моисеева Людмила Зиновьевна – методист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12529"/>
                </a:solidFill>
                <a:latin typeface="arial" panose="020B0604020202020204" pitchFamily="34" charset="0"/>
              </a:rPr>
              <a:t>Славгородская Маргарита Петровна – педагог-психолог</a:t>
            </a:r>
            <a:endParaRPr lang="ru-RU" sz="1400" i="0" dirty="0">
              <a:solidFill>
                <a:srgbClr val="212529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21252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МАОУДО Центр «Диалог»</a:t>
            </a:r>
            <a:endParaRPr lang="ru-RU" sz="105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A2413DA-C961-4C2C-BFFA-23F00C5F9840}"/>
              </a:ext>
            </a:extLst>
          </p:cNvPr>
          <p:cNvSpPr/>
          <p:nvPr/>
        </p:nvSpPr>
        <p:spPr>
          <a:xfrm>
            <a:off x="526741" y="6032742"/>
            <a:ext cx="11138517" cy="291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Электросталь  2026</a:t>
            </a:r>
            <a:endParaRPr 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6" descr="Picture background">
            <a:extLst>
              <a:ext uri="{FF2B5EF4-FFF2-40B4-BE49-F238E27FC236}">
                <a16:creationId xmlns:a16="http://schemas.microsoft.com/office/drawing/2014/main" id="{1B24D1D5-A2D9-43D3-90B5-05DF56B64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610" y="2602552"/>
            <a:ext cx="3349358" cy="224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Центр «Диалог» | Электросталь 2024 | ВКонтакте">
            <a:extLst>
              <a:ext uri="{FF2B5EF4-FFF2-40B4-BE49-F238E27FC236}">
                <a16:creationId xmlns:a16="http://schemas.microsoft.com/office/drawing/2014/main" id="{E0858BAC-0904-45CC-A6D7-3012ADBFE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87" y="483818"/>
            <a:ext cx="2533885" cy="844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C5A4D1-B882-4B16-9951-86971B672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927" y="307496"/>
            <a:ext cx="2125158" cy="119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240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3C50C-60D7-4161-9C07-75FBF2A5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230820"/>
            <a:ext cx="8794608" cy="11499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и перспективы практики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поколений»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B554FA-C2B3-442F-BF96-0B5F9D80A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036" y="1837347"/>
            <a:ext cx="8794608" cy="1725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/>
              <a:t>Осознанный подход к выбору будущей профессии с учётом </a:t>
            </a:r>
            <a:r>
              <a:rPr lang="ru-RU" dirty="0"/>
              <a:t>психологического портрета и профессионального типа личности, уровня общих и специальных способностей, </a:t>
            </a:r>
            <a:r>
              <a:rPr lang="ru-RU" altLang="ru-RU" dirty="0"/>
              <a:t>принятие решения о выборе профессии, выбор учебного заведения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7A42742-0341-4357-BB43-F8D206053C54}"/>
              </a:ext>
            </a:extLst>
          </p:cNvPr>
          <p:cNvCxnSpPr/>
          <p:nvPr/>
        </p:nvCxnSpPr>
        <p:spPr>
          <a:xfrm>
            <a:off x="1251751" y="1651247"/>
            <a:ext cx="683290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0FFF73-C888-4553-9502-E01429C0C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88" y="2519443"/>
            <a:ext cx="5178252" cy="38325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F963C1-8B0E-4230-9E5C-18D70EA82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47" y="4606749"/>
            <a:ext cx="2060341" cy="1543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851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2CD34-F5E2-47F5-A7BA-3A9E0AC26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317340"/>
            <a:ext cx="8886934" cy="129200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5DC3237-FBC4-485B-B5B0-F21C3F90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11" y="528778"/>
            <a:ext cx="8630729" cy="13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ru-RU" sz="3200" b="1" dirty="0"/>
              <a:t> </a:t>
            </a:r>
            <a:r>
              <a:rPr lang="ru-RU" sz="3200" b="1" i="1" dirty="0"/>
              <a:t>«Практика профориентации» 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ru-RU" sz="3200" b="1" i="1" dirty="0"/>
              <a:t>«Эстафета поколений»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DFD427-348B-446D-BFAD-479682AB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27" y="2637374"/>
            <a:ext cx="9630513" cy="332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345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705AC-7486-44D3-AF98-1665BF49D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56" y="408432"/>
            <a:ext cx="8596668" cy="59740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 «Эстафета поколений» 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0BA65-B58F-46E2-8A4F-2C32CEB6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456" y="1005841"/>
            <a:ext cx="9360792" cy="2563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Концепция: </a:t>
            </a:r>
          </a:p>
          <a:p>
            <a:pPr marL="0" indent="357188" algn="just">
              <a:buNone/>
            </a:pPr>
            <a:r>
              <a:rPr lang="ru-RU" sz="1600" dirty="0"/>
              <a:t>«Эстафета поколений» — уникальная образовательная практика, при которой выпускники объединений «Компьютерной школы» и «Школы экономики и предпринимательства» ежегодно делятся своим жизненным и профессиональным опытом с учениками Центра «Диалог». Уже с 2004 года эта традиция помогает подросткам глубже понять особенности выбора профессии, увидеть реальные перспективы трудоустройства и убедиться в правильности своего профессионального пути. Встречи и обсуждения создают особый микроклимат взаимного уважения и доверия, вдохновляя молодёжь на ответственное и осознанное профессиональное самоопределение.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F1FD57F-6441-4DE9-82FA-E2BF9F513605}"/>
              </a:ext>
            </a:extLst>
          </p:cNvPr>
          <p:cNvSpPr txBox="1">
            <a:spLocks/>
          </p:cNvSpPr>
          <p:nvPr/>
        </p:nvSpPr>
        <p:spPr>
          <a:xfrm>
            <a:off x="695622" y="509016"/>
            <a:ext cx="8596668" cy="396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2685422-3DE9-4734-B694-25B56F8185B9}"/>
              </a:ext>
            </a:extLst>
          </p:cNvPr>
          <p:cNvSpPr txBox="1">
            <a:spLocks/>
          </p:cNvSpPr>
          <p:nvPr/>
        </p:nvSpPr>
        <p:spPr>
          <a:xfrm>
            <a:off x="624456" y="3770377"/>
            <a:ext cx="8596668" cy="396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CB67963-E656-4BAC-B554-3657B6B79F54}"/>
              </a:ext>
            </a:extLst>
          </p:cNvPr>
          <p:cNvSpPr txBox="1">
            <a:spLocks/>
          </p:cNvSpPr>
          <p:nvPr/>
        </p:nvSpPr>
        <p:spPr>
          <a:xfrm>
            <a:off x="624456" y="3669793"/>
            <a:ext cx="8596668" cy="59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практики: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8C90B917-2A54-4190-8C03-C912BA7278E9}"/>
              </a:ext>
            </a:extLst>
          </p:cNvPr>
          <p:cNvSpPr txBox="1">
            <a:spLocks/>
          </p:cNvSpPr>
          <p:nvPr/>
        </p:nvSpPr>
        <p:spPr>
          <a:xfrm>
            <a:off x="695622" y="4294632"/>
            <a:ext cx="9755970" cy="2426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Создание условий для осознанного выбора профессии школьниками через живое общение с молодыми специалистами, повышение мотивации и навыков карьерного планирования.</a:t>
            </a:r>
          </a:p>
          <a:p>
            <a:r>
              <a:rPr lang="ru-RU" sz="1600" dirty="0"/>
              <a:t>Развитие осознанного выбора профессии</a:t>
            </a:r>
          </a:p>
          <a:p>
            <a:r>
              <a:rPr lang="ru-RU" sz="1600" dirty="0"/>
              <a:t>Понимание потребностей рынка труда</a:t>
            </a:r>
          </a:p>
          <a:p>
            <a:r>
              <a:rPr lang="ru-RU" sz="1600" dirty="0"/>
              <a:t>Передача личного опыта успешных выпускников</a:t>
            </a:r>
          </a:p>
          <a:p>
            <a:r>
              <a:rPr lang="ru-RU" sz="1600" dirty="0"/>
              <a:t>Вдохновение и мотивация учеников к достижению высоких целей</a:t>
            </a:r>
          </a:p>
        </p:txBody>
      </p:sp>
    </p:spTree>
    <p:extLst>
      <p:ext uri="{BB962C8B-B14F-4D97-AF65-F5344CB8AC3E}">
        <p14:creationId xmlns:p14="http://schemas.microsoft.com/office/powerpoint/2010/main" val="780645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BD014-F2D3-451F-9D20-3081FF44B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7264016" cy="101946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обеспечение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8A115-E445-4EA2-A6E9-F6E741858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723466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Методическое сопровождение</a:t>
            </a:r>
          </a:p>
          <a:p>
            <a:pPr marL="0" indent="0">
              <a:buNone/>
            </a:pPr>
            <a:r>
              <a:rPr lang="ru-RU" dirty="0"/>
              <a:t>Программа включает мастер-классы, деловые игры и консультирование, обеспечивая развитие профессиональных компетенций и осознанность выбора</a:t>
            </a:r>
          </a:p>
          <a:p>
            <a:pPr marL="0" indent="0">
              <a:buNone/>
            </a:pPr>
            <a:r>
              <a:rPr lang="ru-RU" dirty="0"/>
              <a:t>Организационные мероприятия</a:t>
            </a:r>
          </a:p>
          <a:p>
            <a:pPr marL="0" indent="0">
              <a:buNone/>
            </a:pPr>
            <a:r>
              <a:rPr lang="ru-RU" dirty="0"/>
              <a:t>Организуются встречи с выпускниками, экскурсии и мониторинг образовательных результатов для достижения поставленных целей.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CFCB64-B371-4E24-9BAC-C11D0EFF0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941" y="2742251"/>
            <a:ext cx="2665304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79B9F1-C55B-4BE6-AF85-F8AB8623FF64}"/>
              </a:ext>
            </a:extLst>
          </p:cNvPr>
          <p:cNvCxnSpPr/>
          <p:nvPr/>
        </p:nvCxnSpPr>
        <p:spPr>
          <a:xfrm>
            <a:off x="772356" y="3790765"/>
            <a:ext cx="540000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973C0D-03A8-4BD6-9D13-F807917D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289" y="4772665"/>
            <a:ext cx="2665304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734D9E-A276-4410-8993-6266E1EA5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350" y="366546"/>
            <a:ext cx="2665304" cy="1969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7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57283-5102-4DEF-B904-D26B7876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85538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и технологии используемые в рамках образовательной практики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F5D71A-1BAE-4F28-B955-4E1D9157B7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57173"/>
              </p:ext>
            </p:extLst>
          </p:nvPr>
        </p:nvGraphicFramePr>
        <p:xfrm>
          <a:off x="723732" y="1567035"/>
          <a:ext cx="9188364" cy="478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676">
                  <a:extLst>
                    <a:ext uri="{9D8B030D-6E8A-4147-A177-3AD203B41FA5}">
                      <a16:colId xmlns:a16="http://schemas.microsoft.com/office/drawing/2014/main" val="692084851"/>
                    </a:ext>
                  </a:extLst>
                </a:gridCol>
                <a:gridCol w="3584900">
                  <a:extLst>
                    <a:ext uri="{9D8B030D-6E8A-4147-A177-3AD203B41FA5}">
                      <a16:colId xmlns:a16="http://schemas.microsoft.com/office/drawing/2014/main" val="2874857809"/>
                    </a:ext>
                  </a:extLst>
                </a:gridCol>
                <a:gridCol w="3062788">
                  <a:extLst>
                    <a:ext uri="{9D8B030D-6E8A-4147-A177-3AD203B41FA5}">
                      <a16:colId xmlns:a16="http://schemas.microsoft.com/office/drawing/2014/main" val="3496612551"/>
                    </a:ext>
                  </a:extLst>
                </a:gridCol>
              </a:tblGrid>
              <a:tr h="61910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</a:rPr>
                        <a:t>Методики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</a:rPr>
                        <a:t>Цель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>
                          <a:effectLst/>
                        </a:rPr>
                        <a:t>Формат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08320"/>
                  </a:ext>
                </a:extLst>
              </a:tr>
              <a:tr h="813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Мастер-классы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Передача практических навыков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Интерактивные встречи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3586334505"/>
                  </a:ext>
                </a:extLst>
              </a:tr>
              <a:tr h="813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Деловые игры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Развитие стратегического мышления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Групповые сценарии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4036256144"/>
                  </a:ext>
                </a:extLst>
              </a:tr>
              <a:tr h="5666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Экскурсии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Погружение в профессию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Выездные мероприятия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3904709489"/>
                  </a:ext>
                </a:extLst>
              </a:tr>
              <a:tr h="813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Онлайн-курсы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Расширение доступа к знаниям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Вебинары, дистанционное обучение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5265989"/>
                  </a:ext>
                </a:extLst>
              </a:tr>
              <a:tr h="5666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Консультации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Индивидуальная поддержка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Персональные встречи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131920720"/>
                  </a:ext>
                </a:extLst>
              </a:tr>
              <a:tr h="566663"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Мониторинг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Оценка результатов</a:t>
                      </a:r>
                    </a:p>
                  </a:txBody>
                  <a:tcPr marL="71333" marR="71333" marT="35667" marB="3566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>
                          <a:effectLst/>
                        </a:rPr>
                        <a:t>Тестирование и диагностика</a:t>
                      </a:r>
                    </a:p>
                  </a:txBody>
                  <a:tcPr marL="71333" marR="71333" marT="35667" marB="35667" anchor="ctr"/>
                </a:tc>
                <a:extLst>
                  <a:ext uri="{0D108BD9-81ED-4DB2-BD59-A6C34878D82A}">
                    <a16:rowId xmlns:a16="http://schemas.microsoft.com/office/drawing/2014/main" val="26757834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542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C2590E-1563-4BE9-B9B3-1EC0C928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365125"/>
            <a:ext cx="905185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применения практики: </a:t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информированности и активности учащихся.</a:t>
            </a:r>
            <a:br>
              <a:rPr lang="ru-RU" dirty="0"/>
            </a:br>
            <a:br>
              <a:rPr lang="ru-RU" dirty="0"/>
            </a:br>
            <a:br>
              <a:rPr lang="ru-RU" sz="1800" b="1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613802-5D19-47D9-B920-823DA5A67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926" y="5382560"/>
            <a:ext cx="9898600" cy="126950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Повысилась мотивация и расширились профессиональные горизонты участников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Практика способствует формированию активной позиции и разнообразию выбора профессий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B9438E-40F2-41F4-8D44-C89FF13A5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4" y="1371600"/>
            <a:ext cx="9975394" cy="3818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3399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5BFD2-7058-4090-916D-C1CAB804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55" y="296107"/>
            <a:ext cx="8530945" cy="6872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 сильные стороны практики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1981A-0758-49EB-A912-EAA1EAF1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66" y="1127645"/>
            <a:ext cx="3577701" cy="28497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i="1" dirty="0"/>
              <a:t>Аутентичность через реальные истории</a:t>
            </a:r>
          </a:p>
          <a:p>
            <a:pPr marL="0" indent="0">
              <a:buNone/>
            </a:pPr>
            <a:r>
              <a:rPr lang="ru-RU" sz="2000" dirty="0"/>
              <a:t>Молодые специалисты (выпускники прошлых лет) делятся личным опытом успехов и ошибок, что обеспечивает достоверность и значимость информации для школьников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D9F65-4A51-4EA4-9834-EE23C5898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008" y="3977377"/>
            <a:ext cx="3481366" cy="2653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B59451D5-D6B0-41A2-B5D4-FB4095E75E0B}"/>
              </a:ext>
            </a:extLst>
          </p:cNvPr>
          <p:cNvSpPr txBox="1">
            <a:spLocks/>
          </p:cNvSpPr>
          <p:nvPr/>
        </p:nvSpPr>
        <p:spPr>
          <a:xfrm>
            <a:off x="3804748" y="1158590"/>
            <a:ext cx="3834626" cy="248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/>
              <a:t>Интеграция теории и практики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Практика сочетает академические основы с жизненными примерами, усиливая понимание профессий и рынка труда через эмоциональный отклик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B7333706-FAC7-42E3-A773-3C806D7D95E6}"/>
              </a:ext>
            </a:extLst>
          </p:cNvPr>
          <p:cNvSpPr txBox="1">
            <a:spLocks/>
          </p:cNvSpPr>
          <p:nvPr/>
        </p:nvSpPr>
        <p:spPr>
          <a:xfrm>
            <a:off x="7639374" y="1302836"/>
            <a:ext cx="3481366" cy="2196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1" dirty="0"/>
              <a:t>Живое взаимодействие поколений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Диалог выпускников и учеников способствует обмену ценностями и расширению кругозора, формируя прочные межпоколенческие связи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CCAABE-F48C-419B-89A1-B6A2B56EE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98" y="4008322"/>
            <a:ext cx="3535938" cy="2621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1FB60F-BD52-4014-BA21-56163353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06" y="4008322"/>
            <a:ext cx="3691532" cy="2473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65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82248-2CB9-4580-A67C-4D439014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126639"/>
            <a:ext cx="8912026" cy="75944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занятия в ходе реализации практики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6934B8-69EB-4CFA-ABE2-CD72513E7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690523" y="3449745"/>
            <a:ext cx="4231727" cy="317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FD49F1-6E06-4F0A-B362-AB5972901E91}"/>
              </a:ext>
            </a:extLst>
          </p:cNvPr>
          <p:cNvSpPr txBox="1"/>
          <p:nvPr/>
        </p:nvSpPr>
        <p:spPr>
          <a:xfrm>
            <a:off x="4225771" y="365444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Компьютерная комплексная диагностика «Профиль»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B476543-2EC2-474C-B162-4DD8ACABB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93" y="2372328"/>
            <a:ext cx="3080550" cy="80362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46595C7-8C63-4AFE-BD21-25BF4CFEF9EC}"/>
              </a:ext>
            </a:extLst>
          </p:cNvPr>
          <p:cNvSpPr/>
          <p:nvPr/>
        </p:nvSpPr>
        <p:spPr>
          <a:xfrm>
            <a:off x="497151" y="1452202"/>
            <a:ext cx="3576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Профессиональная диагностика интересов и склонностей (онлайн)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542AF1-3B2E-49EB-89EB-098B501AF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76" y="4330356"/>
            <a:ext cx="2285167" cy="171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42112A-F558-433C-BF85-F2838FC119DC}"/>
              </a:ext>
            </a:extLst>
          </p:cNvPr>
          <p:cNvSpPr txBox="1"/>
          <p:nvPr/>
        </p:nvSpPr>
        <p:spPr>
          <a:xfrm>
            <a:off x="372862" y="3808518"/>
            <a:ext cx="331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Эссе «Работа моей мечты»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2A7880-9303-4C62-9182-371079B58FFB}"/>
              </a:ext>
            </a:extLst>
          </p:cNvPr>
          <p:cNvSpPr txBox="1"/>
          <p:nvPr/>
        </p:nvSpPr>
        <p:spPr>
          <a:xfrm>
            <a:off x="4406318" y="1452201"/>
            <a:ext cx="382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Составляем профессиональное резюме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257A83-6CB0-45A2-80D7-D872A923A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705" y="3579922"/>
            <a:ext cx="2207766" cy="1836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3A25D9-4468-4E05-AA79-EF3B1242DEB6}"/>
              </a:ext>
            </a:extLst>
          </p:cNvPr>
          <p:cNvSpPr txBox="1"/>
          <p:nvPr/>
        </p:nvSpPr>
        <p:spPr>
          <a:xfrm>
            <a:off x="8420609" y="2908747"/>
            <a:ext cx="3439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Перспективное планирование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9B2845-2F3D-43F6-8D49-22975112D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9117" y="1982629"/>
            <a:ext cx="2059619" cy="1295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5022B6-826C-48AB-AB4F-5E394E26B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6705" y="1096429"/>
            <a:ext cx="1937826" cy="153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29823-5686-4EB5-AF65-6E0CC01D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21" y="33439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и воспитательные эффекты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E93857-57E2-4AC4-A1C7-9E69D6F5F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821" y="3583186"/>
            <a:ext cx="9962248" cy="2863334"/>
          </a:xfrm>
        </p:spPr>
        <p:txBody>
          <a:bodyPr>
            <a:normAutofit fontScale="25000" lnSpcReduction="20000"/>
          </a:bodyPr>
          <a:lstStyle/>
          <a:p>
            <a:pPr fontAlgn="base">
              <a:spcBef>
                <a:spcPts val="600"/>
              </a:spcBef>
            </a:pPr>
            <a:r>
              <a:rPr lang="ru-RU" sz="6400" b="1" dirty="0">
                <a:solidFill>
                  <a:schemeClr val="tx2"/>
                </a:solidFill>
              </a:rPr>
              <a:t>Прямой контакт с успешными выпускниками</a:t>
            </a:r>
          </a:p>
          <a:p>
            <a:pPr fontAlgn="base">
              <a:spcBef>
                <a:spcPts val="600"/>
              </a:spcBef>
            </a:pPr>
            <a:r>
              <a:rPr lang="ru-RU" sz="6400" b="1" dirty="0">
                <a:solidFill>
                  <a:schemeClr val="tx2"/>
                </a:solidFill>
              </a:rPr>
              <a:t>Доступ к актуальной информации о рынке труда</a:t>
            </a:r>
          </a:p>
          <a:p>
            <a:pPr fontAlgn="base">
              <a:spcBef>
                <a:spcPts val="600"/>
              </a:spcBef>
            </a:pPr>
            <a:r>
              <a:rPr lang="ru-RU" sz="6400" b="1" dirty="0">
                <a:solidFill>
                  <a:schemeClr val="tx2"/>
                </a:solidFill>
              </a:rPr>
              <a:t>Наставническая поддержка и мотивация</a:t>
            </a:r>
          </a:p>
          <a:p>
            <a:pPr fontAlgn="base">
              <a:spcBef>
                <a:spcPts val="600"/>
              </a:spcBef>
            </a:pPr>
            <a:r>
              <a:rPr lang="ru-RU" sz="6400" b="1" dirty="0">
                <a:solidFill>
                  <a:schemeClr val="tx2"/>
                </a:solidFill>
              </a:rPr>
              <a:t>Обмен опытом и впечатлениями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2"/>
                </a:solidFill>
              </a:rPr>
              <a:t>Данная педагогическая практика впервые систематизирует взаимодействие разных возрастных категорий, создавая живую обратную связь и усиливая значимость информации, передаваемой младшим поколениям. </a:t>
            </a:r>
          </a:p>
          <a:p>
            <a:pPr marL="0" indent="0">
              <a:buNone/>
            </a:pPr>
            <a:r>
              <a:rPr lang="ru-RU" sz="6400" b="1" dirty="0">
                <a:solidFill>
                  <a:schemeClr val="tx2"/>
                </a:solidFill>
              </a:rPr>
              <a:t>Такая взаимосвязь формирует уникальную систему наставничества, поддерживая преемственность традиций профессионального образования в МАОУДО Центре «Диалог».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ADD534C-B443-4276-8E8F-D7701A5FF6B9}"/>
              </a:ext>
            </a:extLst>
          </p:cNvPr>
          <p:cNvSpPr txBox="1">
            <a:spLocks/>
          </p:cNvSpPr>
          <p:nvPr/>
        </p:nvSpPr>
        <p:spPr>
          <a:xfrm>
            <a:off x="3785705" y="1216280"/>
            <a:ext cx="3363218" cy="1576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2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CF0B23-0746-4CA5-8FB1-0564C329C550}"/>
              </a:ext>
            </a:extLst>
          </p:cNvPr>
          <p:cNvSpPr txBox="1">
            <a:spLocks/>
          </p:cNvSpPr>
          <p:nvPr/>
        </p:nvSpPr>
        <p:spPr>
          <a:xfrm>
            <a:off x="7297962" y="1142773"/>
            <a:ext cx="3282107" cy="1878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sz="20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383049D-CB7C-4313-9CBB-09FE31B63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66701"/>
              </p:ext>
            </p:extLst>
          </p:nvPr>
        </p:nvGraphicFramePr>
        <p:xfrm>
          <a:off x="386684" y="921882"/>
          <a:ext cx="9771163" cy="1784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551">
                  <a:extLst>
                    <a:ext uri="{9D8B030D-6E8A-4147-A177-3AD203B41FA5}">
                      <a16:colId xmlns:a16="http://schemas.microsoft.com/office/drawing/2014/main" val="3184203631"/>
                    </a:ext>
                  </a:extLst>
                </a:gridCol>
                <a:gridCol w="3307306">
                  <a:extLst>
                    <a:ext uri="{9D8B030D-6E8A-4147-A177-3AD203B41FA5}">
                      <a16:colId xmlns:a16="http://schemas.microsoft.com/office/drawing/2014/main" val="715691295"/>
                    </a:ext>
                  </a:extLst>
                </a:gridCol>
                <a:gridCol w="3307306">
                  <a:extLst>
                    <a:ext uri="{9D8B030D-6E8A-4147-A177-3AD203B41FA5}">
                      <a16:colId xmlns:a16="http://schemas.microsoft.com/office/drawing/2014/main" val="348005176"/>
                    </a:ext>
                  </a:extLst>
                </a:gridCol>
              </a:tblGrid>
              <a:tr h="17847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Участники обретают уверенность в карьерных решениях и берут личную ответственность за своё профессиональное развитие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Формируется коллективный настрой на сотрудничество, уважение к труду и поддержка в профессиональном росте</a:t>
                      </a: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</a:rPr>
                        <a:t>Развиваются морально-этические ориентиры и социальная мобильность, усиливается готовность к адаптации в обществе</a:t>
                      </a: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552649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669B6A5-A693-43A6-ADC8-9D3898788D47}"/>
              </a:ext>
            </a:extLst>
          </p:cNvPr>
          <p:cNvSpPr txBox="1">
            <a:spLocks/>
          </p:cNvSpPr>
          <p:nvPr/>
        </p:nvSpPr>
        <p:spPr>
          <a:xfrm>
            <a:off x="776781" y="2896006"/>
            <a:ext cx="9381066" cy="584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415084836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861</TotalTime>
  <Words>561</Words>
  <Application>Microsoft Office PowerPoint</Application>
  <PresentationFormat>Широкоэкранный</PresentationFormat>
  <Paragraphs>80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  </vt:lpstr>
      <vt:lpstr>Педагогическая практика «Эстафета поколений»   </vt:lpstr>
      <vt:lpstr>Организационно-методическое обеспечение практики</vt:lpstr>
      <vt:lpstr>Методики и технологии используемые в рамках образовательной практики</vt:lpstr>
      <vt:lpstr>Результаты применения практики:  рост информированности и активности учащихся.    </vt:lpstr>
      <vt:lpstr>Особенности и сильные стороны практики </vt:lpstr>
      <vt:lpstr>Интерактивные занятия в ходе реализации практики</vt:lpstr>
      <vt:lpstr>Образовательные и воспитательные эффекты </vt:lpstr>
      <vt:lpstr>Значимость и перспективы практики «Эстафета поколений»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Психология и выбор профессии</dc:title>
  <dc:creator>Маргарита П. Славгородская</dc:creator>
  <cp:lastModifiedBy>Людмила З. Моисеева</cp:lastModifiedBy>
  <cp:revision>64</cp:revision>
  <dcterms:created xsi:type="dcterms:W3CDTF">2024-05-03T10:47:50Z</dcterms:created>
  <dcterms:modified xsi:type="dcterms:W3CDTF">2026-06-01T10:28:04Z</dcterms:modified>
</cp:coreProperties>
</file>